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44" r:id="rId3"/>
    <p:sldId id="345" r:id="rId4"/>
    <p:sldId id="346" r:id="rId5"/>
    <p:sldId id="347" r:id="rId6"/>
    <p:sldId id="336" r:id="rId7"/>
    <p:sldId id="349" r:id="rId8"/>
    <p:sldId id="348" r:id="rId9"/>
    <p:sldId id="360" r:id="rId10"/>
    <p:sldId id="358" r:id="rId11"/>
    <p:sldId id="387" r:id="rId12"/>
    <p:sldId id="350" r:id="rId13"/>
    <p:sldId id="353" r:id="rId14"/>
    <p:sldId id="355" r:id="rId15"/>
    <p:sldId id="371" r:id="rId16"/>
    <p:sldId id="364" r:id="rId17"/>
    <p:sldId id="363" r:id="rId18"/>
    <p:sldId id="356" r:id="rId19"/>
    <p:sldId id="369" r:id="rId20"/>
    <p:sldId id="365" r:id="rId21"/>
    <p:sldId id="373" r:id="rId22"/>
    <p:sldId id="374" r:id="rId23"/>
    <p:sldId id="372" r:id="rId24"/>
    <p:sldId id="376" r:id="rId25"/>
    <p:sldId id="377" r:id="rId26"/>
    <p:sldId id="378" r:id="rId27"/>
    <p:sldId id="379" r:id="rId28"/>
    <p:sldId id="367" r:id="rId29"/>
    <p:sldId id="375" r:id="rId30"/>
    <p:sldId id="382" r:id="rId31"/>
    <p:sldId id="383" r:id="rId32"/>
    <p:sldId id="384" r:id="rId33"/>
    <p:sldId id="381" r:id="rId34"/>
    <p:sldId id="385" r:id="rId35"/>
    <p:sldId id="386" r:id="rId36"/>
    <p:sldId id="292" r:id="rId3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" initials="BI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482" autoAdjust="0"/>
  </p:normalViewPr>
  <p:slideViewPr>
    <p:cSldViewPr>
      <p:cViewPr varScale="1">
        <p:scale>
          <a:sx n="53" d="100"/>
          <a:sy n="53" d="100"/>
        </p:scale>
        <p:origin x="-774" y="-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501F1-91EA-4692-83A3-5F99D7E23A23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265A4-3878-45FA-8131-602953154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65A4-3878-45FA-8131-6029531547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65A4-3878-45FA-8131-6029531547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D6F426-E0A0-4E05-96B6-CF784BDC83AB}" type="slidenum">
              <a:rPr lang="en-US" altLang="ru-RU" smtClean="0"/>
              <a:pPr/>
              <a:t>25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65A4-3878-45FA-8131-6029531547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65A4-3878-45FA-8131-6029531547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65A4-3878-45FA-8131-6029531547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65A4-3878-45FA-8131-6029531547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65A4-3878-45FA-8131-6029531547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65A4-3878-45FA-8131-6029531547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65A4-3878-45FA-8131-6029531547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65A4-3878-45FA-8131-6029531547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D348-FB71-4A40-A27C-26A71AF35527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06B9-7462-4D31-A0A9-637EABF9D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00CD-085E-4DF1-807F-3F010A8940F6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06B9-7462-4D31-A0A9-637EABF9D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CFCB-7002-40FB-8FE3-5058C0A7EE2F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06B9-7462-4D31-A0A9-637EABF9D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CD87-8532-4D76-885F-46624D2715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0DFA-D06D-4924-9648-2743C4040733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06B9-7462-4D31-A0A9-637EABF9D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01CA-BF56-4ADA-A313-C70F511FEC93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06B9-7462-4D31-A0A9-637EABF9D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3A93-E6B1-40F7-8FBB-C765F89D4EBC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06B9-7462-4D31-A0A9-637EABF9D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AFC99-C5B2-4D22-ADF6-53E13A766B70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06B9-7462-4D31-A0A9-637EABF9D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5E8-C6FF-455B-9BC5-FA79F8D452B7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06B9-7462-4D31-A0A9-637EABF9D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6E2A-5D3A-463E-93E1-DE6B05AC4AC9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06B9-7462-4D31-A0A9-637EABF9D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918C-9C4A-430B-8097-4070D9762503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06B9-7462-4D31-A0A9-637EABF9D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C34C-5ED0-4887-A00E-F9D1915FB2E6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06B9-7462-4D31-A0A9-637EABF9D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FF95-3D5D-4AB3-AF22-6E4DB77BE69C}" type="datetime1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06B9-7462-4D31-A0A9-637EABF9D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enef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wmf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4.gif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ef.ru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2.w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emf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14.emf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63688" y="4437112"/>
            <a:ext cx="5759450" cy="1655886"/>
          </a:xfrm>
        </p:spPr>
        <p:txBody>
          <a:bodyPr>
            <a:normAutofit fontScale="92500"/>
          </a:bodyPr>
          <a:lstStyle/>
          <a:p>
            <a:pPr marL="82550" indent="0" algn="r" eaLnBrk="1" hangingPunct="1">
              <a:buFontTx/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Игорь Башмаков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  <a:p>
            <a:pPr marL="82550" indent="0" algn="r" eaLnBrk="1" hangingPunct="1">
              <a:buFontTx/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Центр энергоэффективности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– XXI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век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  <a:p>
            <a:pPr marL="82550" indent="0" algn="r" eaLnBrk="1" hangingPunct="1">
              <a:buFontTx/>
              <a:buNone/>
            </a:pPr>
            <a:r>
              <a:rPr lang="en-US" sz="1600" dirty="0">
                <a:solidFill>
                  <a:srgbClr val="003399"/>
                </a:solidFill>
                <a:latin typeface="Impact" pitchFamily="34" charset="0"/>
                <a:hlinkClick r:id="rId2"/>
              </a:rPr>
              <a:t>www.cenef.ru</a:t>
            </a:r>
            <a:r>
              <a:rPr lang="en-US" sz="1600" dirty="0">
                <a:solidFill>
                  <a:srgbClr val="003399"/>
                </a:solidFill>
                <a:latin typeface="Impact" pitchFamily="34" charset="0"/>
              </a:rPr>
              <a:t>     </a:t>
            </a:r>
            <a:r>
              <a:rPr lang="ru-RU" sz="1600" dirty="0">
                <a:solidFill>
                  <a:srgbClr val="003399"/>
                </a:solidFill>
                <a:latin typeface="Impact" pitchFamily="34" charset="0"/>
              </a:rPr>
              <a:t>8</a:t>
            </a:r>
            <a:r>
              <a:rPr lang="en-US" sz="1600" dirty="0">
                <a:solidFill>
                  <a:srgbClr val="003399"/>
                </a:solidFill>
                <a:latin typeface="Impact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Impact" pitchFamily="34" charset="0"/>
              </a:rPr>
              <a:t>(499) </a:t>
            </a:r>
            <a:r>
              <a:rPr lang="en-US" sz="1600" dirty="0">
                <a:solidFill>
                  <a:srgbClr val="003399"/>
                </a:solidFill>
                <a:latin typeface="Impact" pitchFamily="34" charset="0"/>
              </a:rPr>
              <a:t>120-9209</a:t>
            </a:r>
            <a:r>
              <a:rPr lang="ru-RU" sz="1600" dirty="0">
                <a:solidFill>
                  <a:schemeClr val="accent2"/>
                </a:solidFill>
                <a:latin typeface="Impact" pitchFamily="34" charset="0"/>
              </a:rPr>
              <a:t> </a:t>
            </a:r>
          </a:p>
          <a:p>
            <a:pPr marL="82550" indent="0" algn="r" eaLnBrk="1" hangingPunct="1">
              <a:buFontTx/>
              <a:buNone/>
            </a:pPr>
            <a:r>
              <a:rPr lang="ru-RU" sz="2000" dirty="0">
                <a:solidFill>
                  <a:schemeClr val="tx2"/>
                </a:solidFill>
                <a:latin typeface="Impact" pitchFamily="34" charset="0"/>
              </a:rPr>
              <a:t>Мы тратим свою энергию, чтобы экономить Вашу!</a:t>
            </a:r>
            <a:endParaRPr lang="ru-RU" sz="2000" dirty="0">
              <a:solidFill>
                <a:srgbClr val="003399"/>
              </a:solidFill>
              <a:latin typeface="Impact" pitchFamily="34" charset="0"/>
            </a:endParaRP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05488"/>
            <a:ext cx="1331913" cy="10525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60" name="Rectangle 18"/>
          <p:cNvSpPr>
            <a:spLocks noChangeArrowheads="1"/>
          </p:cNvSpPr>
          <p:nvPr/>
        </p:nvSpPr>
        <p:spPr bwMode="auto">
          <a:xfrm>
            <a:off x="1547664" y="404664"/>
            <a:ext cx="75963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Международная практика углеродного регулирования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06B9-7462-4D31-A0A9-637EABF9D97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D:\Mailbox\Фото\VIK_17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509120"/>
            <a:ext cx="1080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4" descr="Image result for иконки транспор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4536504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DE9586-DEF4-4F2C-996F-C108ACD8909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2080" y="908720"/>
            <a:ext cx="3851920" cy="5747727"/>
          </a:xfrm>
        </p:spPr>
        <p:txBody>
          <a:bodyPr wrap="square">
            <a:spAutoFit/>
          </a:bodyPr>
          <a:lstStyle/>
          <a:p>
            <a:pPr marL="396875" lvl="1">
              <a:spcBef>
                <a:spcPts val="300"/>
              </a:spcBef>
              <a:buFontTx/>
              <a:buBlip>
                <a:blip r:embed="rId5"/>
              </a:buBlip>
            </a:pPr>
            <a:r>
              <a:rPr lang="ru-RU" sz="1800" b="1" dirty="0"/>
              <a:t>Повышение энергоэффективности – №1 среди мер по декарбонизации в кратко- и среднесрочной перспективе</a:t>
            </a:r>
          </a:p>
          <a:p>
            <a:pPr marL="396875" lvl="1">
              <a:spcBef>
                <a:spcPts val="300"/>
              </a:spcBef>
              <a:buFontTx/>
              <a:buBlip>
                <a:blip r:embed="rId5"/>
              </a:buBlip>
            </a:pPr>
            <a:r>
              <a:rPr lang="ru-RU" sz="1800" b="1" dirty="0"/>
              <a:t>Для достижения углеродной нейтральности к 2050 г. темпы снижения энергоемкости глобального ВВП должны повыситься до 4% (против </a:t>
            </a:r>
            <a:r>
              <a:rPr lang="ru-RU" sz="1800" b="1" dirty="0" smtClean="0"/>
              <a:t>1-1,5% </a:t>
            </a:r>
            <a:r>
              <a:rPr lang="ru-RU" sz="1800" b="1" dirty="0"/>
              <a:t>в ретроспективе)</a:t>
            </a:r>
          </a:p>
          <a:p>
            <a:pPr marL="396875" lvl="1">
              <a:spcBef>
                <a:spcPts val="300"/>
              </a:spcBef>
              <a:buFontTx/>
              <a:buBlip>
                <a:blip r:embed="rId5"/>
              </a:buBlip>
            </a:pPr>
            <a:r>
              <a:rPr lang="ru-RU" sz="1800" b="1" dirty="0"/>
              <a:t>По мере приближения среднего уровня ЭЭ к НДТ, а НДТ к теоретическому минимуму возрастает значимость других мер  по снижению </a:t>
            </a:r>
            <a:r>
              <a:rPr lang="ru-RU" sz="1800" b="1" dirty="0" err="1"/>
              <a:t>углеродоемкости</a:t>
            </a:r>
            <a:r>
              <a:rPr lang="ru-RU" sz="1800" b="1" dirty="0"/>
              <a:t> </a:t>
            </a:r>
          </a:p>
          <a:p>
            <a:pPr marL="396875" lvl="1">
              <a:spcBef>
                <a:spcPts val="300"/>
              </a:spcBef>
              <a:buFontTx/>
              <a:buBlip>
                <a:blip r:embed="rId5"/>
              </a:buBlip>
            </a:pPr>
            <a:r>
              <a:rPr lang="ru-RU" sz="1800" b="1" dirty="0"/>
              <a:t>Растет внимание к снижению </a:t>
            </a:r>
            <a:r>
              <a:rPr lang="ru-RU" sz="1800" b="1" dirty="0" smtClean="0"/>
              <a:t>материалоемкости, электрификации, водороду , </a:t>
            </a:r>
            <a:r>
              <a:rPr lang="en-US" sz="1800" b="1" dirty="0" smtClean="0"/>
              <a:t>CCS</a:t>
            </a:r>
            <a:endParaRPr lang="ru-RU" sz="1800" b="1" dirty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7647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tabLst>
                <a:tab pos="0" algn="l"/>
              </a:tabLst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Limits of change -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масштаб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глобального вызова 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764704"/>
            <a:ext cx="8532440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836712"/>
            <a:ext cx="469294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32040" y="4365104"/>
            <a:ext cx="433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ЭЭ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004048" y="4365104"/>
            <a:ext cx="2155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4860032" y="4149080"/>
            <a:ext cx="72008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5576" y="5949280"/>
            <a:ext cx="496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Чтобы выйти за пределы обыденного нужны очень сильные меры политики </a:t>
            </a:r>
            <a:endParaRPr lang="en-US" sz="2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1124744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Набор механизмов углеродного регулирования не ограничивается инструментами с ценой на углерод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1560" y="1268760"/>
            <a:ext cx="853244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Aft>
                <a:spcPts val="600"/>
              </a:spcAft>
              <a:buBlip>
                <a:blip r:embed="rId4"/>
              </a:buBlip>
            </a:pPr>
            <a:r>
              <a:rPr lang="ru-RU" sz="2200" b="1" dirty="0" smtClean="0"/>
              <a:t>Это важные механизмы, но есть много других механизмов, которые себя хорошо зарекомендовали   Повышение энергоэффективности и поддержка ВИЭ дали существенно большие эффекты</a:t>
            </a:r>
          </a:p>
          <a:p>
            <a:pPr marL="273050" indent="-273050">
              <a:spcAft>
                <a:spcPts val="600"/>
              </a:spcAft>
              <a:buBlip>
                <a:blip r:embed="rId4"/>
              </a:buBlip>
            </a:pPr>
            <a:r>
              <a:rPr lang="ru-RU" sz="2200" b="1" dirty="0" smtClean="0"/>
              <a:t>Механизмы с ценой на углерод могут эффективно работать только в рыночной среде. До последнего времени они обеспечивали снижение выбросов с охваченных ими сферах на 1-5% </a:t>
            </a:r>
          </a:p>
          <a:p>
            <a:pPr marL="273050" indent="-273050">
              <a:spcAft>
                <a:spcPts val="600"/>
              </a:spcAft>
              <a:buBlip>
                <a:blip r:embed="rId4"/>
              </a:buBlip>
            </a:pPr>
            <a:r>
              <a:rPr lang="ru-RU" sz="2200" b="1" dirty="0" smtClean="0"/>
              <a:t>Чтобы </a:t>
            </a:r>
            <a:r>
              <a:rPr lang="ru-RU" sz="2200" b="1" dirty="0" smtClean="0"/>
              <a:t>избежать «ловушки цены на углерод» нужно использовать широкой портфель мер административного, рыночного и стратегического регулирования</a:t>
            </a:r>
          </a:p>
          <a:p>
            <a:pPr marL="273050" indent="-273050">
              <a:spcAft>
                <a:spcPts val="600"/>
              </a:spcAft>
              <a:buBlip>
                <a:blip r:embed="rId4"/>
              </a:buBlip>
            </a:pPr>
            <a:r>
              <a:rPr lang="ru-RU" sz="2200" b="1" dirty="0" smtClean="0"/>
              <a:t>Иначе для достижения поставленных целей цена углерода </a:t>
            </a:r>
            <a:r>
              <a:rPr lang="ru-RU" sz="2200" b="1" dirty="0" smtClean="0"/>
              <a:t>будет достигать </a:t>
            </a:r>
            <a:r>
              <a:rPr lang="ru-RU" sz="2200" b="1" dirty="0" smtClean="0"/>
              <a:t>уровней, которые сделают многие товары  экономически недоступными, а бизнес – неконкурентоспособным</a:t>
            </a:r>
          </a:p>
          <a:p>
            <a:pPr marL="273050" indent="-273050">
              <a:buBlip>
                <a:blip r:embed="rId4"/>
              </a:buBlip>
            </a:pPr>
            <a:endParaRPr lang="ru-RU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467544" y="1124744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348880"/>
            <a:ext cx="1835696" cy="14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DE9586-DEF4-4F2C-996F-C108ACD8909C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83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Зависимость наборов мер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низкоуглеродной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» политики от их положения на кривой затрат на снижение выбросов ПГ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836712"/>
            <a:ext cx="8532440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348880"/>
            <a:ext cx="7488832" cy="404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827584" y="1628800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Специальные меры политики </a:t>
            </a:r>
          </a:p>
          <a:p>
            <a:pPr algn="ctr"/>
            <a:r>
              <a:rPr lang="ru-RU" b="1" dirty="0"/>
              <a:t>Административные    Рыночные     Стратегические 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827584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«Рамочные», или фоновые, меры политики </a:t>
            </a:r>
          </a:p>
          <a:p>
            <a:pPr algn="ctr"/>
            <a:r>
              <a:rPr lang="ru-RU" b="1" dirty="0"/>
              <a:t>Рыночные механизмы, социальная и политическая организация и институты  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2483768" y="4797152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     Мотивация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          Оптимизация      </a:t>
            </a:r>
            <a:r>
              <a:rPr lang="ru-RU" sz="1600" b="1" dirty="0"/>
              <a:t>Трансформация 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7233708" y="4005064"/>
            <a:ext cx="2017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Кривые обучения </a:t>
            </a:r>
          </a:p>
          <a:p>
            <a:pPr algn="ctr"/>
            <a:r>
              <a:rPr lang="en-US" b="1" dirty="0"/>
              <a:t>Market pull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9553" y="3501008"/>
            <a:ext cx="1440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Удаление </a:t>
            </a:r>
          </a:p>
          <a:p>
            <a:pPr algn="ctr"/>
            <a:r>
              <a:rPr lang="ru-RU" b="1" dirty="0"/>
              <a:t>с рынка </a:t>
            </a:r>
          </a:p>
          <a:p>
            <a:pPr algn="ctr"/>
            <a:r>
              <a:rPr lang="ru-RU" b="1" dirty="0" err="1"/>
              <a:t>неэффек-тивных</a:t>
            </a:r>
            <a:r>
              <a:rPr lang="ru-RU" b="1" dirty="0"/>
              <a:t> </a:t>
            </a:r>
          </a:p>
          <a:p>
            <a:pPr algn="ctr"/>
            <a:r>
              <a:rPr lang="ru-RU" b="1" dirty="0"/>
              <a:t>образцов </a:t>
            </a:r>
            <a:endParaRPr lang="en-US" b="1" dirty="0"/>
          </a:p>
        </p:txBody>
      </p:sp>
      <p:sp>
        <p:nvSpPr>
          <p:cNvPr id="22" name="Left Arrow 21"/>
          <p:cNvSpPr/>
          <p:nvPr/>
        </p:nvSpPr>
        <p:spPr>
          <a:xfrm rot="20024991">
            <a:off x="6807465" y="3968992"/>
            <a:ext cx="864096" cy="216024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1556792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Не только специальная климатическая, но и любая другая политика и антропогенные действия в разных сферах прямо или косвенно влияют на объемы, состав и динамику выбросов ПГ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1560" y="1772816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4"/>
              </a:buBlip>
            </a:pPr>
            <a:r>
              <a:rPr lang="ru-RU" b="1" dirty="0"/>
              <a:t>Существует широкий перечень «рамочных», или «фоновых», мер политики, которые либо прямо обеспечивают значительное сокращение выбросов, либо создают условия для эффективной работы других мер политики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Значительная часть снижения выбросов парниковых газов, достигнутого до сих пор в России, в США или в ЕС, является следствием «рамочной» политики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Не менее 68% снижения выбросов ПГ в ЕС в 2008-2012 гг. относительно 1990 г. получено за счет включения восточноевропейских членов, перемещения энергоемких производств в развивающиеся страны и соответствующей «утечки углерода»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Фактор объединения Германии («</a:t>
            </a:r>
            <a:r>
              <a:rPr lang="en-US" b="1" dirty="0" err="1"/>
              <a:t>wallfall</a:t>
            </a:r>
            <a:r>
              <a:rPr lang="en-US" b="1" dirty="0"/>
              <a:t> profits</a:t>
            </a:r>
            <a:r>
              <a:rPr lang="ru-RU" b="1" dirty="0"/>
              <a:t>») на уровне 2015 г. обуславливал почти половину всего падения выбросов ПГ в стране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В России структурные реформы 90-х годов привели к резкому снижению выбросов и позволили обеспечить экономический рост почти без роста выбросов ПГ в начале </a:t>
            </a:r>
            <a:r>
              <a:rPr lang="en-US" b="1" dirty="0"/>
              <a:t>XXI</a:t>
            </a:r>
            <a:r>
              <a:rPr lang="ru-RU" b="1" dirty="0"/>
              <a:t> века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В США в 2008-2014 гг. за счет освоения нетрадиционных ресурсов природного газа выбросы ПГ снизились на 130-150 млн тСО</a:t>
            </a:r>
            <a:r>
              <a:rPr lang="ru-RU" b="1" baseline="-25000" dirty="0"/>
              <a:t>2</a:t>
            </a:r>
            <a:r>
              <a:rPr lang="ru-RU" b="1" dirty="0"/>
              <a:t> при суммарном снижении выбросов ПГ за эти годы на 362 млн тСО</a:t>
            </a:r>
            <a:r>
              <a:rPr lang="ru-RU" b="1" baseline="-25000" dirty="0"/>
              <a:t>2</a:t>
            </a:r>
            <a:endParaRPr lang="ru-RU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836712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Специальные меры углеродного регулирования выбросов ПГ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1560" y="836712"/>
            <a:ext cx="853244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Административные механизмы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стандарты по энергоэффективности и удельным выбросам ПГ </a:t>
            </a:r>
            <a:r>
              <a:rPr lang="ru-RU" dirty="0"/>
              <a:t>для зданий и оборудования, требования справочников НДТ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запреты на продукцию </a:t>
            </a:r>
            <a:r>
              <a:rPr lang="ru-RU" dirty="0"/>
              <a:t>(автомобили на ископаемом топливе,  угольная генерация, генерация на АЭС и др.) </a:t>
            </a:r>
            <a:r>
              <a:rPr lang="ru-RU" b="1" dirty="0"/>
              <a:t>и </a:t>
            </a:r>
            <a:r>
              <a:rPr lang="ru-RU" b="1" dirty="0" smtClean="0"/>
              <a:t>на финансирование </a:t>
            </a:r>
            <a:r>
              <a:rPr lang="ru-RU" b="1" dirty="0"/>
              <a:t>проектов 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добровольные соглашения </a:t>
            </a:r>
            <a:r>
              <a:rPr lang="ru-RU" dirty="0"/>
              <a:t>между правительством и </a:t>
            </a:r>
            <a:r>
              <a:rPr lang="ru-RU" dirty="0" err="1"/>
              <a:t>бизнес-структурами</a:t>
            </a:r>
            <a:r>
              <a:rPr lang="ru-RU" dirty="0"/>
              <a:t> по ограничению выбросов ПГ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система квот, не подлежащих продаже</a:t>
            </a:r>
          </a:p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Рыночные механизмы 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налог на выбросы ПГ</a:t>
            </a:r>
            <a:endParaRPr lang="ru-RU" dirty="0"/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торговля квотами между источниками выбросов</a:t>
            </a:r>
            <a:r>
              <a:rPr lang="ru-RU" dirty="0"/>
              <a:t>, которым по определенным правилам выделены квоты на выбросы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СВАМ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проектные механизмы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отмена субсидий на ископаемое топливо</a:t>
            </a:r>
            <a:endParaRPr lang="ru-RU" dirty="0"/>
          </a:p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Стратегические механизмы 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субсидии</a:t>
            </a:r>
            <a:r>
              <a:rPr lang="ru-RU" dirty="0"/>
              <a:t>  на развитие ВИЭ, энергоэффективности и приобретение электромобилей 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 err="1"/>
              <a:t>госзакупки</a:t>
            </a:r>
            <a:r>
              <a:rPr lang="ru-RU" b="1" dirty="0"/>
              <a:t>, прямые государственные затраты и инвестиции на реализацию мер по снижению выбросов ПГ или увеличение стоков ПГ и на НИОКР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764704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1412776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Эффективность конкретной меры политики в значительной степени обусловлена институциональными и социальными условиями, в которых она реализуется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3568" y="1628800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Меры политики могут быть дополняющими или конкурирующими</a:t>
            </a:r>
          </a:p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Согласно базе данных MURE, только в сфере повышения энергоэффективности во всех странах ЕС суммарно реализуется около 2350 мер. </a:t>
            </a:r>
            <a:endParaRPr lang="ru-RU" sz="2000" b="1" dirty="0" smtClean="0"/>
          </a:p>
          <a:p>
            <a:pPr marL="273050" indent="-273050">
              <a:buBlip>
                <a:blip r:embed="rId4"/>
              </a:buBlip>
            </a:pPr>
            <a:r>
              <a:rPr lang="ru-RU" sz="2000" b="1" dirty="0" smtClean="0"/>
              <a:t>Эти </a:t>
            </a:r>
            <a:r>
              <a:rPr lang="ru-RU" sz="2000" b="1" dirty="0"/>
              <a:t>меры поддержки могут иметь скрытую цену снижения выбросов, кратно превышающую нынешнюю цену на рынке квот</a:t>
            </a:r>
          </a:p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Активная поддержка повышения энергоэффективности или развития ВИЭ заметно сокращает спрос на квоты на углеродных рынках и снижает эффективность инструментов с ценой на углерод</a:t>
            </a:r>
          </a:p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Специфическая политика предотвращения изменения климата должна быть скоординирована с «рамочной»</a:t>
            </a:r>
          </a:p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Последняя не только имеет значительный косвенный эффект снижения выбросов парниковых газов, но и создает условия для эффективной реализации специфической политики предотвращения изменения климата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340768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836712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Административные механизмы – стандарты 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544" y="836712"/>
            <a:ext cx="36724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lvl="1" indent="-344488">
              <a:buBlip>
                <a:blip r:embed="rId4"/>
              </a:buBlip>
            </a:pPr>
            <a:r>
              <a:rPr lang="ru-RU" b="1" dirty="0"/>
              <a:t>Стандарты по энергоэффективности в зданиях</a:t>
            </a:r>
            <a:endParaRPr lang="en-US" sz="1600" b="1" dirty="0"/>
          </a:p>
          <a:p>
            <a:pPr marL="568325" lvl="1" indent="-280988">
              <a:buBlip>
                <a:blip r:embed="rId4"/>
              </a:buBlip>
            </a:pPr>
            <a:r>
              <a:rPr lang="ru-RU" b="1" dirty="0"/>
              <a:t>69 стран – обязательные </a:t>
            </a:r>
          </a:p>
          <a:p>
            <a:pPr marL="568325" lvl="1" indent="-280988">
              <a:buBlip>
                <a:blip r:embed="rId4"/>
              </a:buBlip>
            </a:pPr>
            <a:r>
              <a:rPr lang="ru-RU" b="1" dirty="0"/>
              <a:t>11 стран – добровольные  </a:t>
            </a:r>
          </a:p>
          <a:p>
            <a:pPr marL="568325" lvl="1" indent="-280988">
              <a:buBlip>
                <a:blip r:embed="rId4"/>
              </a:buBlip>
            </a:pPr>
            <a:r>
              <a:rPr lang="ru-RU" b="1" dirty="0"/>
              <a:t>В 2018 г. программы повышения </a:t>
            </a:r>
            <a:r>
              <a:rPr lang="ru-RU" b="1" dirty="0" err="1"/>
              <a:t>энергоэффек-тивности</a:t>
            </a:r>
            <a:r>
              <a:rPr lang="ru-RU" b="1" dirty="0"/>
              <a:t> снизили потребление электро-энергии в объеме, равном  выработке на ВЭС и СЭС</a:t>
            </a:r>
          </a:p>
          <a:p>
            <a:pPr marL="568325" lvl="1" indent="-280988">
              <a:buBlip>
                <a:blip r:embed="rId4"/>
              </a:buBlip>
            </a:pPr>
            <a:r>
              <a:rPr lang="ru-RU" b="1" dirty="0"/>
              <a:t>Стандарты для зданий с измерением эффекта не в </a:t>
            </a:r>
            <a:r>
              <a:rPr lang="ru-RU" b="1" dirty="0" err="1"/>
              <a:t>кВт-ч</a:t>
            </a:r>
            <a:r>
              <a:rPr lang="ru-RU" b="1" dirty="0"/>
              <a:t>/м</a:t>
            </a:r>
            <a:r>
              <a:rPr lang="ru-RU" b="1" baseline="30000" dirty="0"/>
              <a:t>2</a:t>
            </a:r>
            <a:r>
              <a:rPr lang="ru-RU" b="1" dirty="0"/>
              <a:t>,  а в СО</a:t>
            </a:r>
            <a:r>
              <a:rPr lang="ru-RU" b="1" baseline="-25000" dirty="0"/>
              <a:t>2</a:t>
            </a:r>
            <a:r>
              <a:rPr lang="ru-RU" b="1" dirty="0"/>
              <a:t>экв/м</a:t>
            </a:r>
            <a:r>
              <a:rPr lang="ru-RU" b="1" baseline="30000" dirty="0"/>
              <a:t>2</a:t>
            </a:r>
          </a:p>
          <a:p>
            <a:pPr marL="346075" lvl="1" indent="-346075">
              <a:buBlip>
                <a:blip r:embed="rId4"/>
              </a:buBlip>
            </a:pPr>
            <a:r>
              <a:rPr lang="ru-RU" b="1" dirty="0"/>
              <a:t>Стандарты для автомобилей по удельным выбросам ПГ </a:t>
            </a:r>
            <a:endParaRPr lang="en-US" b="1" dirty="0"/>
          </a:p>
          <a:p>
            <a:pPr marL="346075" lvl="1" indent="-346075">
              <a:buBlip>
                <a:blip r:embed="rId4"/>
              </a:buBlip>
            </a:pPr>
            <a:r>
              <a:rPr lang="ru-RU" b="1" dirty="0"/>
              <a:t>Стандарты на авиационный керосин по доле </a:t>
            </a:r>
            <a:r>
              <a:rPr lang="en-US" i="1" dirty="0"/>
              <a:t>sustainable aviation fuel</a:t>
            </a:r>
            <a:endParaRPr lang="ru-RU" i="1" dirty="0"/>
          </a:p>
          <a:p>
            <a:pPr marL="346075" lvl="1" indent="-346075">
              <a:buBlip>
                <a:blip r:embed="rId4"/>
              </a:buBlip>
            </a:pPr>
            <a:r>
              <a:rPr lang="ru-RU" b="1" dirty="0"/>
              <a:t>Квоты на долю ВИЭ в структуре продаж электроэнергии </a:t>
            </a:r>
          </a:p>
          <a:p>
            <a:pPr marL="568325" lvl="1" indent="-280988"/>
            <a:endParaRPr lang="ru-RU" b="1" dirty="0"/>
          </a:p>
          <a:p>
            <a:pPr marL="568325" lvl="1" indent="-280988">
              <a:buBlip>
                <a:blip r:embed="rId4"/>
              </a:buBlip>
            </a:pPr>
            <a:endParaRPr lang="ru-RU" b="1" dirty="0"/>
          </a:p>
          <a:p>
            <a:pPr marL="568325" lvl="1" indent="-280988">
              <a:buBlip>
                <a:blip r:embed="rId4"/>
              </a:buBlip>
            </a:pP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467544" y="764704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908720"/>
            <a:ext cx="2527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1712" y="908720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s://theicct.org/sites/default/files/Car-NEDC-CO2-17nov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068960"/>
            <a:ext cx="4896544" cy="1728192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869159"/>
            <a:ext cx="4536504" cy="198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908720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Административные механизмы - запреты на продукцию и финансирование проектов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1560" y="1196752"/>
            <a:ext cx="453650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buBlip>
                <a:blip r:embed="rId4"/>
              </a:buBlip>
            </a:pPr>
            <a:r>
              <a:rPr lang="ru-RU" b="1" dirty="0"/>
              <a:t>запреты на продажу автомобилей на ископаемом топливе </a:t>
            </a:r>
          </a:p>
          <a:p>
            <a:pPr marL="687388" lvl="1" indent="-230188">
              <a:buBlip>
                <a:blip r:embed="rId4"/>
              </a:buBlip>
            </a:pPr>
            <a:r>
              <a:rPr lang="en-US" sz="1400" dirty="0"/>
              <a:t>China, Japan, Singapore, the UK, South Korea, Iceland, Denmark, Sweden, Norway, Slovenia, Germany, Italy, France, Belgium, the Netherlands, Portugal, Canada, the 12 U.S. States</a:t>
            </a:r>
          </a:p>
          <a:p>
            <a:pPr marL="287338" indent="-287338">
              <a:buBlip>
                <a:blip r:embed="rId4"/>
              </a:buBlip>
            </a:pPr>
            <a:r>
              <a:rPr lang="ru-RU" b="1" dirty="0"/>
              <a:t>Более 40 стран договорились о поэтапном отказе от угольной энергетики </a:t>
            </a:r>
            <a:endParaRPr lang="en-US" b="1" dirty="0"/>
          </a:p>
          <a:p>
            <a:pPr marL="287338" indent="-287338">
              <a:buBlip>
                <a:blip r:embed="rId4"/>
              </a:buBlip>
            </a:pPr>
            <a:r>
              <a:rPr lang="ru-RU" b="1" dirty="0"/>
              <a:t>Отказ от АЭС (Бельгия, Германия, Испания, Швейцария) </a:t>
            </a:r>
          </a:p>
          <a:p>
            <a:pPr marL="287338" lvl="1" indent="-287338">
              <a:buBlip>
                <a:blip r:embed="rId4"/>
              </a:buBlip>
            </a:pPr>
            <a:r>
              <a:rPr lang="ru-RU" b="1" dirty="0"/>
              <a:t>Таксономии – запрет на финансирование  групп проектов - более 20 правительств и финансовых учреждений, включая Великобританию, США и Данию, договорились о поэтапном отказе от зарубежного финансирования для всех ископаемых видов топлива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7544" y="908720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0" name="Picture 2" descr="https://upload.wikimedia.org/wikipedia/commons/thumb/9/99/Phase-out_of_fossil_fuel_vehicles.svg/1920px-Phase-out_of_fossil_fuel_vehicl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52736"/>
            <a:ext cx="4331022" cy="2199347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780928"/>
            <a:ext cx="1792238" cy="46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3" y="3501008"/>
            <a:ext cx="397844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836712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Рыночные механизмы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9552" y="917912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Механизмы с ценой на углерод </a:t>
            </a:r>
            <a:r>
              <a:rPr lang="en-US" sz="2000" b="1" dirty="0"/>
              <a:t> (</a:t>
            </a:r>
            <a:r>
              <a:rPr lang="ru-RU" sz="2000" b="1" dirty="0"/>
              <a:t>масштаб – 53 </a:t>
            </a:r>
            <a:r>
              <a:rPr lang="ru-RU" sz="2000" b="1" dirty="0" err="1"/>
              <a:t>млрд</a:t>
            </a:r>
            <a:r>
              <a:rPr lang="ru-RU" sz="2000" b="1" dirty="0"/>
              <a:t> долл.)</a:t>
            </a:r>
            <a:endParaRPr lang="en-US" sz="2000" b="1" dirty="0"/>
          </a:p>
          <a:p>
            <a:pPr marL="730250" lvl="1" indent="-273050">
              <a:buBlip>
                <a:blip r:embed="rId4"/>
              </a:buBlip>
            </a:pPr>
            <a:r>
              <a:rPr lang="ru-RU" sz="2000" b="1" dirty="0"/>
              <a:t>Прямой налог на выбросы ПГ (цена задана, результат неизвестен)</a:t>
            </a:r>
            <a:endParaRPr lang="en-US" sz="2000" b="1" dirty="0"/>
          </a:p>
          <a:p>
            <a:pPr marL="730250" lvl="1" indent="-273050">
              <a:buBlip>
                <a:blip r:embed="rId4"/>
              </a:buBlip>
            </a:pPr>
            <a:r>
              <a:rPr lang="ru-RU" sz="2000" b="1" dirty="0"/>
              <a:t>Торговля квотами между источниками выбросов, которым по определенным правилам выделены квоты на выбросы (целевое сокращение задано, цена неизвестна </a:t>
            </a:r>
            <a:r>
              <a:rPr lang="en-US" sz="2000" b="1" dirty="0"/>
              <a:t> </a:t>
            </a:r>
            <a:r>
              <a:rPr lang="ru-RU" sz="2000" b="1" dirty="0"/>
              <a:t>(</a:t>
            </a:r>
            <a:r>
              <a:rPr lang="en-US" sz="2000" b="1" dirty="0"/>
              <a:t>allocation principles  </a:t>
            </a:r>
            <a:r>
              <a:rPr lang="ru-RU" sz="2000" b="1" dirty="0"/>
              <a:t>- </a:t>
            </a:r>
            <a:r>
              <a:rPr lang="en-US" sz="2000" b="1" dirty="0"/>
              <a:t>grandfathering, auction). </a:t>
            </a:r>
            <a:endParaRPr lang="ru-RU" sz="2000" b="1" dirty="0"/>
          </a:p>
          <a:p>
            <a:pPr marL="730250" lvl="1" indent="-273050">
              <a:buBlip>
                <a:blip r:embed="rId4"/>
              </a:buBlip>
            </a:pPr>
            <a:r>
              <a:rPr lang="ru-RU" sz="2000" b="1" dirty="0"/>
              <a:t>СВАМ (защита местного бизнеса, имеющего цену на углерод) 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sz="2000" b="1" dirty="0"/>
              <a:t>Схемы гибкости - проектные механизмы  -</a:t>
            </a:r>
            <a:r>
              <a:rPr lang="en-US" sz="2000" b="1" dirty="0"/>
              <a:t> offsetting  </a:t>
            </a:r>
            <a:r>
              <a:rPr lang="en-US" b="1" dirty="0"/>
              <a:t>- (</a:t>
            </a:r>
            <a:r>
              <a:rPr lang="ru-RU" b="1" dirty="0"/>
              <a:t>чистого развития и совместного осуществления) - дополнение системы налогов или системы торговли квотами </a:t>
            </a:r>
          </a:p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Другие рыночные механизмы 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Косвенные налоги на выбросы (налоги на топливо в пересчете на СО</a:t>
            </a:r>
            <a:r>
              <a:rPr lang="ru-RU" b="1" baseline="-25000" dirty="0"/>
              <a:t>2</a:t>
            </a:r>
            <a:r>
              <a:rPr lang="ru-RU" b="1" dirty="0"/>
              <a:t>) 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Зеленые сертификаты и белые сертификаты (дополнение обязательств по доле ВИЭ в пакете генерации или по достижению целевой экономии энергии) </a:t>
            </a:r>
            <a:endParaRPr lang="en-US" b="1" dirty="0"/>
          </a:p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Схемы финансирования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 перформанс-контракты (ЭСКО): масштаб – 30 млрд долл.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зеленые бонды</a:t>
            </a:r>
          </a:p>
          <a:p>
            <a:pPr marL="730250" lvl="1" indent="-273050">
              <a:buBlip>
                <a:blip r:embed="rId4"/>
              </a:buBlip>
            </a:pPr>
            <a:r>
              <a:rPr lang="ru-RU" b="1" dirty="0"/>
              <a:t> таксономии </a:t>
            </a:r>
          </a:p>
          <a:p>
            <a:pPr marL="273050" indent="-273050">
              <a:buBlip>
                <a:blip r:embed="rId4"/>
              </a:buBlip>
            </a:pPr>
            <a:endParaRPr lang="ru-RU" b="1" dirty="0"/>
          </a:p>
        </p:txBody>
      </p:sp>
      <p:sp>
        <p:nvSpPr>
          <p:cNvPr id="8" name="Rectangle 7"/>
          <p:cNvSpPr/>
          <p:nvPr/>
        </p:nvSpPr>
        <p:spPr>
          <a:xfrm>
            <a:off x="467544" y="764704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836712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Impact" pitchFamily="34" charset="0"/>
              </a:rPr>
              <a:t>География механизмов с ценой на углерод – 64 схемы в 2021 г.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9552" y="980728"/>
            <a:ext cx="31683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Охват источников – 21,5% выбросов от энергетики и промышленности</a:t>
            </a:r>
          </a:p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Годовой оборот рынка- 53 млрд долл. в 2021 г. </a:t>
            </a:r>
          </a:p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Однако это в 6 раз меньше, чем инвестиции в повышение энергоэффективности</a:t>
            </a:r>
            <a:endParaRPr lang="ru-RU" b="1" dirty="0"/>
          </a:p>
        </p:txBody>
      </p:sp>
      <p:sp>
        <p:nvSpPr>
          <p:cNvPr id="8" name="Rectangle 7"/>
          <p:cNvSpPr/>
          <p:nvPr/>
        </p:nvSpPr>
        <p:spPr>
          <a:xfrm>
            <a:off x="467544" y="764704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908720"/>
            <a:ext cx="56521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81128"/>
            <a:ext cx="3168352" cy="201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2699792" y="4509120"/>
            <a:ext cx="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DE9586-DEF4-4F2C-996F-C108ACD8909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052736"/>
            <a:ext cx="8352928" cy="7017306"/>
          </a:xfrm>
        </p:spPr>
        <p:txBody>
          <a:bodyPr wrap="square">
            <a:spAutoFit/>
          </a:bodyPr>
          <a:lstStyle/>
          <a:p>
            <a:pPr marL="460375" lvl="1" indent="-344488">
              <a:spcBef>
                <a:spcPts val="300"/>
              </a:spcBef>
              <a:buBlip>
                <a:blip r:embed="rId4"/>
              </a:buBlip>
            </a:pPr>
            <a:r>
              <a:rPr lang="ru-RU" sz="2000" b="1" dirty="0"/>
              <a:t>1953 - первый прогноз с оценкой влияния развития мировой энергетики на  динамику потепления на 50 лет (до 2000 г.) </a:t>
            </a:r>
            <a:r>
              <a:rPr lang="en-US" sz="2000" b="1" dirty="0"/>
              <a:t>P. </a:t>
            </a:r>
            <a:r>
              <a:rPr lang="ru-RU" sz="2000" b="1" dirty="0" err="1"/>
              <a:t>Putnam</a:t>
            </a:r>
            <a:r>
              <a:rPr lang="ru-RU" sz="2000" b="1" dirty="0"/>
              <a:t>.</a:t>
            </a:r>
            <a:r>
              <a:rPr lang="en-US" sz="2000" b="1" dirty="0"/>
              <a:t> </a:t>
            </a:r>
            <a:r>
              <a:rPr lang="ru-RU" sz="2000" b="1" dirty="0"/>
              <a:t> </a:t>
            </a:r>
            <a:r>
              <a:rPr lang="ru-RU" sz="2000" b="1" i="1" dirty="0"/>
              <a:t>Energy </a:t>
            </a:r>
            <a:r>
              <a:rPr lang="ru-RU" sz="2000" b="1" i="1" dirty="0" err="1"/>
              <a:t>in</a:t>
            </a:r>
            <a:r>
              <a:rPr lang="ru-RU" sz="2000" b="1" i="1" dirty="0"/>
              <a:t> </a:t>
            </a:r>
            <a:r>
              <a:rPr lang="ru-RU" sz="2000" b="1" i="1" dirty="0" err="1"/>
              <a:t>the</a:t>
            </a:r>
            <a:r>
              <a:rPr lang="ru-RU" sz="2000" b="1" i="1" dirty="0"/>
              <a:t> </a:t>
            </a:r>
            <a:r>
              <a:rPr lang="ru-RU" sz="2000" b="1" i="1" dirty="0" err="1"/>
              <a:t>Future</a:t>
            </a:r>
            <a:r>
              <a:rPr lang="ru-RU" sz="2000" b="1" dirty="0"/>
              <a:t>. </a:t>
            </a:r>
          </a:p>
          <a:p>
            <a:pPr marL="460375" lvl="1" indent="-344488">
              <a:spcBef>
                <a:spcPts val="300"/>
              </a:spcBef>
              <a:buBlip>
                <a:blip r:embed="rId4"/>
              </a:buBlip>
            </a:pPr>
            <a:r>
              <a:rPr lang="en-US" sz="2000" b="1" dirty="0"/>
              <a:t>1988. C</a:t>
            </a:r>
            <a:r>
              <a:rPr lang="ru-RU" sz="2000" b="1" dirty="0" err="1"/>
              <a:t>оздана</a:t>
            </a:r>
            <a:r>
              <a:rPr lang="ru-RU" sz="2000" b="1" dirty="0"/>
              <a:t> МГЭИК Программой ООН по окружающей среде (ЮНЕП) и ВМО. Первый оценочный доклад МГЭИК (1990-1992 гг.) был опубликован в 1992 г. (МГЭИК, 1992).</a:t>
            </a:r>
            <a:r>
              <a:rPr lang="en-US" sz="2000" b="1" dirty="0"/>
              <a:t> </a:t>
            </a:r>
            <a:endParaRPr lang="ru-RU" sz="2000" b="1" dirty="0"/>
          </a:p>
          <a:p>
            <a:pPr marL="460375" lvl="1" indent="-344488">
              <a:spcBef>
                <a:spcPts val="300"/>
              </a:spcBef>
              <a:buBlip>
                <a:blip r:embed="rId4"/>
              </a:buBlip>
            </a:pPr>
            <a:r>
              <a:rPr lang="ru-RU" sz="2000" b="1" dirty="0"/>
              <a:t>1992. Рамочная Конвенция ООН по изменению климата</a:t>
            </a:r>
          </a:p>
          <a:p>
            <a:pPr marL="460375" lvl="1" indent="-344488">
              <a:spcBef>
                <a:spcPts val="300"/>
              </a:spcBef>
              <a:buBlip>
                <a:blip r:embed="rId4"/>
              </a:buBlip>
            </a:pPr>
            <a:r>
              <a:rPr lang="en-US" sz="2000" b="1" dirty="0"/>
              <a:t>1995-2021. </a:t>
            </a:r>
            <a:r>
              <a:rPr lang="ru-RU" sz="2000" b="1" dirty="0"/>
              <a:t>26 ежегодных Конференций Сторон</a:t>
            </a:r>
            <a:r>
              <a:rPr lang="en-US" sz="2000" b="1" dirty="0"/>
              <a:t> (</a:t>
            </a:r>
            <a:r>
              <a:rPr lang="ru-RU" sz="2000" b="1" dirty="0"/>
              <a:t>Берлин – Глазго)</a:t>
            </a:r>
          </a:p>
          <a:p>
            <a:pPr marL="460375" lvl="1" indent="-344488">
              <a:spcBef>
                <a:spcPts val="300"/>
              </a:spcBef>
              <a:buBlip>
                <a:blip r:embed="rId4"/>
              </a:buBlip>
            </a:pPr>
            <a:r>
              <a:rPr lang="ru-RU" sz="2000" b="1" dirty="0"/>
              <a:t>1997. Киотский протокол. Срок действия - 2008-2012 гг. </a:t>
            </a:r>
          </a:p>
          <a:p>
            <a:pPr marL="460375" lvl="1" indent="-344488">
              <a:spcBef>
                <a:spcPts val="300"/>
              </a:spcBef>
              <a:buBlip>
                <a:blip r:embed="rId4"/>
              </a:buBlip>
            </a:pPr>
            <a:r>
              <a:rPr lang="ru-RU" sz="2000" b="1" dirty="0"/>
              <a:t>2009. Попытка продления механизмов Киотского протокола в Копенгагене не удалась.</a:t>
            </a:r>
          </a:p>
          <a:p>
            <a:pPr marL="460375" lvl="1" indent="-344488">
              <a:spcBef>
                <a:spcPts val="300"/>
              </a:spcBef>
              <a:buBlip>
                <a:blip r:embed="rId4"/>
              </a:buBlip>
            </a:pPr>
            <a:r>
              <a:rPr lang="ru-RU" sz="2000" b="1" dirty="0"/>
              <a:t>2015. Парижское соглашение - новый подход к кооперации </a:t>
            </a:r>
          </a:p>
          <a:p>
            <a:pPr marL="460375" lvl="1" indent="-344488">
              <a:spcBef>
                <a:spcPts val="300"/>
              </a:spcBef>
              <a:buBlip>
                <a:blip r:embed="rId4"/>
              </a:buBlip>
            </a:pPr>
            <a:r>
              <a:rPr lang="ru-RU" sz="2000" b="1" dirty="0"/>
              <a:t>2019-2021. Пересмотр национальных обязательств. Объявление многими странами задачи достижения углеродной нейтральности</a:t>
            </a:r>
          </a:p>
          <a:p>
            <a:pPr marL="460375" lvl="1" indent="-344488">
              <a:spcBef>
                <a:spcPts val="300"/>
              </a:spcBef>
              <a:buBlip>
                <a:blip r:embed="rId4"/>
              </a:buBlip>
            </a:pPr>
            <a:r>
              <a:rPr lang="ru-RU" sz="2000" b="1" dirty="0"/>
              <a:t>Климатическая повестка стала неотъемлемой частью встреч «двадцатки» и «семерки», президентских гонок и парламентских дебатов, а также почти ежедневных массовых акций</a:t>
            </a:r>
            <a:endParaRPr lang="en-US" sz="2000" b="1" dirty="0"/>
          </a:p>
          <a:p>
            <a:pPr marL="460375" lvl="1" indent="-344488">
              <a:spcBef>
                <a:spcPts val="300"/>
              </a:spcBef>
              <a:buBlip>
                <a:blip r:embed="rId4"/>
              </a:buBlip>
            </a:pPr>
            <a:endParaRPr lang="ru-RU" sz="2000" b="1" dirty="0"/>
          </a:p>
          <a:p>
            <a:pPr marL="115888" lvl="1" indent="-4763">
              <a:spcBef>
                <a:spcPts val="300"/>
              </a:spcBef>
              <a:buNone/>
            </a:pPr>
            <a:endParaRPr lang="ru-RU" sz="2000" b="1" dirty="0"/>
          </a:p>
          <a:p>
            <a:pPr marL="115888" lvl="1" indent="-4763">
              <a:spcBef>
                <a:spcPts val="300"/>
              </a:spcBef>
              <a:buNone/>
            </a:pPr>
            <a:endParaRPr lang="ru-RU" sz="2000" b="1" dirty="0"/>
          </a:p>
          <a:p>
            <a:pPr marL="115888" lvl="1" indent="-4763">
              <a:spcBef>
                <a:spcPts val="300"/>
              </a:spcBef>
              <a:buNone/>
            </a:pPr>
            <a:endParaRPr lang="ru-RU" sz="2000" b="1" dirty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83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tabLst>
                <a:tab pos="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Осознание необходимости реализации мер по смягчению глобального потепления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836712"/>
            <a:ext cx="8532440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4168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836712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Диапазон цен на углерод: от менее 1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ru-RU" sz="2800" dirty="0">
                <a:latin typeface="Impact" pitchFamily="34" charset="0"/>
              </a:rPr>
              <a:t>до 137 долл./тСО2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544" y="4725144"/>
            <a:ext cx="86764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5"/>
              </a:buBlip>
            </a:pPr>
            <a:r>
              <a:rPr lang="ru-RU" sz="2400" b="1" dirty="0"/>
              <a:t>«Ловушка цены на углерод» </a:t>
            </a:r>
          </a:p>
          <a:p>
            <a:pPr marL="730250" lvl="1" indent="-273050">
              <a:buBlip>
                <a:blip r:embed="rId5"/>
              </a:buBlip>
            </a:pPr>
            <a:r>
              <a:rPr lang="ru-RU" b="1" dirty="0"/>
              <a:t>Введение на весь объем сжигаемого топлива цены на углерод в размере 25 долл./тСО</a:t>
            </a:r>
            <a:r>
              <a:rPr lang="ru-RU" b="1" baseline="-25000" dirty="0"/>
              <a:t>2</a:t>
            </a:r>
            <a:r>
              <a:rPr lang="ru-RU" b="1" dirty="0"/>
              <a:t> приводит к повышению суммарных глобальных расходов на энергоснабжение на 1%. </a:t>
            </a:r>
          </a:p>
          <a:p>
            <a:pPr marL="730250" lvl="1" indent="-273050">
              <a:buBlip>
                <a:blip r:embed="rId5"/>
              </a:buBlip>
            </a:pPr>
            <a:r>
              <a:rPr lang="ru-RU" b="1" dirty="0"/>
              <a:t>При цене на углерод 100 долл./тСО</a:t>
            </a:r>
            <a:r>
              <a:rPr lang="ru-RU" b="1" baseline="-25000" dirty="0"/>
              <a:t>2</a:t>
            </a:r>
            <a:r>
              <a:rPr lang="ru-RU" b="1" dirty="0"/>
              <a:t> эта доля растет уже на 4%. </a:t>
            </a:r>
          </a:p>
          <a:p>
            <a:pPr marL="730250" lvl="1" indent="-273050">
              <a:buBlip>
                <a:blip r:embed="rId5"/>
              </a:buBlip>
            </a:pPr>
            <a:r>
              <a:rPr lang="ru-RU" b="1" dirty="0"/>
              <a:t>Такой рост доли расходов на энергию тормозит экономический рост.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764704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3648" y="3861048"/>
            <a:ext cx="6624736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3284984"/>
            <a:ext cx="3452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Средняя цена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&lt;7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долл.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 СО</a:t>
            </a:r>
            <a:r>
              <a:rPr lang="ru-RU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1720" y="2636912"/>
            <a:ext cx="4768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Цены переключения – 40-80 долл.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 СО</a:t>
            </a:r>
            <a:r>
              <a:rPr lang="ru-RU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7704" y="2492896"/>
            <a:ext cx="0" cy="72008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908720"/>
            <a:ext cx="2664296" cy="153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076056" y="908720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ЕСТ - 7/02/22 – 96,7 евро/т СО</a:t>
            </a:r>
            <a:r>
              <a:rPr lang="ru-RU" sz="16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1052736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 точки зрения администрирования, введение налога на углерод проще, чем система обращения квот на выбросы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552" y="1124744"/>
            <a:ext cx="8604448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indent="-273050">
              <a:buBlip>
                <a:blip r:embed="rId4"/>
              </a:buBlip>
            </a:pPr>
            <a:r>
              <a:rPr lang="ru-RU" b="1" dirty="0"/>
              <a:t>Налоги на углерод скандинавские страны начали вводить в начале 90-х годов, и сейчас они уже применяются во многих странах при очень значительном разбросе ставок налога - от 1 до 137 долл./т СО</a:t>
            </a:r>
            <a:r>
              <a:rPr lang="ru-RU" b="1" baseline="-25000" dirty="0"/>
              <a:t>2экв</a:t>
            </a:r>
            <a:r>
              <a:rPr lang="ru-RU" b="1" dirty="0"/>
              <a:t>.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При введении налога на углерод по фискально-нейтральной схеме для компенсации снижаются налоги на энергию, доходы или социальные отчисления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После достижения максимального ограничения по отношению платежей по налогу к стоимости отгруженных товаров ставка налога обнуляется 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Снижение налоговой базы за счет снижения потребления ископаемого топлива компенсируется постепенным повышением ставки налога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7308304" y="5085184"/>
            <a:ext cx="432048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544" y="980728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84368" y="5013176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Швеция</a:t>
            </a:r>
            <a:endParaRPr lang="en-US" sz="2400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636702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3203848" y="5517232"/>
            <a:ext cx="1512168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63688" y="5157192"/>
            <a:ext cx="1512168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051720" y="4221088"/>
            <a:ext cx="1080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Нефтяной шок и ЭЭ 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87824" y="5157192"/>
            <a:ext cx="0" cy="43204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88024" y="5517232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347864" y="4437112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ЭЭ и другие инструменты</a:t>
            </a:r>
            <a:endParaRPr lang="en-US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483768" y="4797152"/>
            <a:ext cx="252028" cy="279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95936" y="5013176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1196752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Для реализации схемы торговли квотами на выбросы ПГ необходимо создание специальных институтов и правил работы рынка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7544" y="1340768"/>
            <a:ext cx="8676456" cy="54168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indent="-273050">
              <a:buBlip>
                <a:blip r:embed="rId4"/>
              </a:buBlip>
            </a:pPr>
            <a:r>
              <a:rPr lang="ru-RU" b="1" dirty="0"/>
              <a:t>Установка лимитов на выбросы (</a:t>
            </a:r>
            <a:r>
              <a:rPr lang="ru-RU" dirty="0"/>
              <a:t>бюджет эмиссии по секторам)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Точка учета </a:t>
            </a:r>
            <a:r>
              <a:rPr lang="ru-RU" dirty="0"/>
              <a:t>(установки по сжиганию топлива или его поставщики)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Распределение квот (</a:t>
            </a:r>
            <a:r>
              <a:rPr lang="ru-RU" dirty="0"/>
              <a:t>методы и правила квотирования – по наследству, на аукционах)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Доля бесплатно выделяемых квот 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Формулирование правил рынка (</a:t>
            </a:r>
            <a:r>
              <a:rPr lang="ru-RU" dirty="0"/>
              <a:t>новые участники, ликвидация предприятий, слияния, суммирование эффектов от различных действий, вхождение или выход из соглашения, возможности зачета эффектов для будущих периодов и др.)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Создание системы мониторинга </a:t>
            </a:r>
            <a:r>
              <a:rPr lang="ru-RU" dirty="0" smtClean="0"/>
              <a:t>(национальный реестр, система верификации)</a:t>
            </a:r>
            <a:endParaRPr lang="ru-RU" dirty="0"/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Координация с другими областями политики</a:t>
            </a:r>
            <a:endParaRPr lang="en-US" dirty="0"/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Перенос затрат на потребителя (</a:t>
            </a:r>
            <a:r>
              <a:rPr lang="en-US" b="1" dirty="0"/>
              <a:t>cost pass</a:t>
            </a:r>
            <a:r>
              <a:rPr lang="ru-RU" b="1" dirty="0"/>
              <a:t> </a:t>
            </a:r>
            <a:r>
              <a:rPr lang="en-US" b="1" dirty="0"/>
              <a:t>through) </a:t>
            </a:r>
            <a:r>
              <a:rPr lang="ru-RU" b="1" dirty="0"/>
              <a:t> 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Цена на углерод в диапазоне 5-15 долл./тСО</a:t>
            </a:r>
            <a:r>
              <a:rPr lang="ru-RU" b="1" baseline="-25000" dirty="0"/>
              <a:t>2</a:t>
            </a:r>
            <a:r>
              <a:rPr lang="ru-RU" b="1" dirty="0"/>
              <a:t> давала от 1 до 4% снижения выбросов ПГ (от суммарного объема выбросов)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Снижение выбросов в секторах, охваченных системой торговли квотами, только в небольшой степени может быть отнесено на эффект от системы торговли</a:t>
            </a:r>
          </a:p>
          <a:p>
            <a:pPr marL="273050" indent="-273050">
              <a:buBlip>
                <a:blip r:embed="rId4"/>
              </a:buBlip>
            </a:pPr>
            <a:r>
              <a:rPr lang="ru-RU" b="1" dirty="0"/>
              <a:t>Эффект, приписываемый введению цены на углерод, может в значительной мере отражать результат общего повышения цен на энергию и реализации других мер политики (ЭЭ и ВИЭ) </a:t>
            </a:r>
            <a:r>
              <a:rPr lang="ru-RU" sz="2000" b="1" dirty="0"/>
              <a:t> </a:t>
            </a:r>
          </a:p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При высоких ценах существует угроза </a:t>
            </a:r>
            <a:r>
              <a:rPr lang="ru-RU" sz="2000" b="1" dirty="0" smtClean="0"/>
              <a:t>«утечки углерода» </a:t>
            </a:r>
            <a:r>
              <a:rPr lang="ru-RU" sz="2000" b="1" dirty="0"/>
              <a:t>- СВАМ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196752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-1"/>
            <a:ext cx="8656637" cy="828564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углеродоемкой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промышленности ЕСТ объем бесплатных квот превышал объемы выбросов 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588499" y="4575667"/>
            <a:ext cx="8253101" cy="18120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2439" tIns="36219" rIns="72439" bIns="36219" anchor="ctr">
            <a:spAutoFit/>
          </a:bodyPr>
          <a:lstStyle/>
          <a:p>
            <a:pPr marL="287338" indent="-287338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2013-2020 гг. только производителям аммиака и алюминия приходилось покупать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часть квот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аукционе. Практически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для производителей этих продуктов эффективная цена углерода не превышала 9 евро/тСО2</a:t>
            </a:r>
          </a:p>
          <a:p>
            <a:pPr marL="287338" indent="-287338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Для производителей остальных продуктов эффективная цена углерода была равна нулю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725" y="828563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499" y="986624"/>
            <a:ext cx="5308301" cy="31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896801" y="1055030"/>
            <a:ext cx="3247200" cy="31201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2439" tIns="36219" rIns="72439" bIns="36219" anchor="ctr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мере снижения доли бесплатно выделяемых квот в ЕСТ влияние разницы в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углеродоемкости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товаров, поставляемых на рынок ЕС, будет расти  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43000" y="2656800"/>
            <a:ext cx="4537800" cy="216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20067" y="2184400"/>
            <a:ext cx="33866" cy="1507067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656637" cy="1018542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3200" dirty="0">
                <a:latin typeface="Impact" pitchFamily="34" charset="0"/>
              </a:rPr>
              <a:t>Как выглядит СВАМ?</a:t>
            </a:r>
            <a:r>
              <a:rPr lang="en-US" sz="3200" dirty="0">
                <a:latin typeface="Impact" pitchFamily="34" charset="0"/>
              </a:rPr>
              <a:t> </a:t>
            </a:r>
            <a:r>
              <a:rPr lang="ru-RU" sz="3200" dirty="0">
                <a:latin typeface="Impact" pitchFamily="34" charset="0"/>
              </a:rPr>
              <a:t>Российские экспортеры могут давать информацию, но не платят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1018542"/>
            <a:ext cx="8677275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1705402"/>
              </p:ext>
            </p:extLst>
          </p:nvPr>
        </p:nvGraphicFramePr>
        <p:xfrm>
          <a:off x="466725" y="1458401"/>
          <a:ext cx="8677275" cy="5179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5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2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ЕСТ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СВАМ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7806">
                <a:tc>
                  <a:txBody>
                    <a:bodyPr/>
                    <a:lstStyle/>
                    <a:p>
                      <a:pPr algn="r"/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Покупка квот на ЕСТ или сертификатов  СВАМ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Покупка квот -владельцы</a:t>
                      </a:r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 установок в ЕС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Покупка сертификатов СВАМ – </a:t>
                      </a:r>
                    </a:p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импортеры товаров в ЕС 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1435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стоимости СВАМ-товаров на размер углеродной надбавки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2000" b="1" baseline="-25000" dirty="0" err="1"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*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(1-d) *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CPriceETS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*С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PT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d=90% 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2026 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 и 0% в 2035 г. </a:t>
                      </a:r>
                    </a:p>
                    <a:p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CPT </a:t>
                      </a:r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= 53-123%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2000" b="1" baseline="-25000" dirty="0" err="1">
                          <a:latin typeface="Arial" pitchFamily="34" charset="0"/>
                          <a:cs typeface="Arial" pitchFamily="34" charset="0"/>
                        </a:rPr>
                        <a:t>exp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*(1-d)*</a:t>
                      </a:r>
                    </a:p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CPriceETS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-С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rus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                                         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            +                 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Cpricerus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)*CPT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261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Платежи</a:t>
                      </a: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за углерод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ЕС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ЕС</a:t>
                      </a:r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    или (и)       Россия 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217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Операторы установок, охваченных СВАМ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Покупают квоты 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Предоставляют информацию об </a:t>
                      </a:r>
                      <a:r>
                        <a:rPr lang="ru-RU" sz="2000" b="1" dirty="0" err="1">
                          <a:latin typeface="Arial" pitchFamily="34" charset="0"/>
                          <a:cs typeface="Arial" pitchFamily="34" charset="0"/>
                        </a:rPr>
                        <a:t>углеродоемкости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Down Arrow 30"/>
          <p:cNvSpPr/>
          <p:nvPr/>
        </p:nvSpPr>
        <p:spPr>
          <a:xfrm>
            <a:off x="6084168" y="4149080"/>
            <a:ext cx="461963" cy="9283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7884368" y="4365104"/>
            <a:ext cx="461963" cy="74236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656637" cy="557213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3200" dirty="0">
                <a:latin typeface="Impact" pitchFamily="34" charset="0"/>
              </a:rPr>
              <a:t>Последствия  СВАМ и реформы ЕСТ</a:t>
            </a:r>
            <a:endParaRPr lang="ru-RU" sz="2900" dirty="0">
              <a:latin typeface="Impact" pitchFamily="34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557213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7674569"/>
              </p:ext>
            </p:extLst>
          </p:nvPr>
        </p:nvGraphicFramePr>
        <p:xfrm>
          <a:off x="466725" y="628650"/>
          <a:ext cx="8677275" cy="6197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7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58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09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ЕСТ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СВАМ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170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Цена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на товар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Повышается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на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 *(1-d)*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CPriceETS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 *С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PT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Зависит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от параметров: СР,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price pass through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800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Спрос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на товар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Снижается за счет повышения цены. </a:t>
                      </a:r>
                    </a:p>
                    <a:p>
                      <a:pPr algn="l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Зависит от коэффициента эластичности спроса по цене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0836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производителя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Зависит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от параметра 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cost pass through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(CPT) 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соотношения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1600" b="1" baseline="-25000" dirty="0" err="1"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1600" b="1" baseline="-25000" dirty="0" err="1">
                          <a:latin typeface="Arial" pitchFamily="34" charset="0"/>
                          <a:cs typeface="Arial" pitchFamily="34" charset="0"/>
                        </a:rPr>
                        <a:t>exp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0836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Рыночные ниши поставщиков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Меняются в зависимости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от прогнозов спроса на продукцию и их коррекции за счет цены на углерод и соотношения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1600" b="1" baseline="-25000" dirty="0" err="1"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1600" b="1" baseline="-25000" dirty="0" err="1">
                          <a:latin typeface="Arial" pitchFamily="34" charset="0"/>
                          <a:cs typeface="Arial" pitchFamily="34" charset="0"/>
                        </a:rPr>
                        <a:t>exp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20008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Эффекты для производителей ЕС и экспортеров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Растет рыночная ниша в ЕС, но … теряются рыночные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ниши 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на внешних рынках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При более высокой </a:t>
                      </a:r>
                      <a:r>
                        <a:rPr lang="ru-RU" sz="1600" b="1" dirty="0" err="1">
                          <a:latin typeface="Arial" pitchFamily="34" charset="0"/>
                          <a:cs typeface="Arial" pitchFamily="34" charset="0"/>
                        </a:rPr>
                        <a:t>углеродоемкости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 теряется часть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рыночной ниши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 в ЕС,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и если 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CPT (price pass through)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1, то и часть прибыли. </a:t>
                      </a:r>
                      <a:endParaRPr lang="en-US" sz="1600" b="1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При введении фискально-нейтральной СР на экспортные товары не теряется часть прочих рынков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7094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Риски для поставщиков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Быстрое снижение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ru-RU" sz="1600" b="1" baseline="-250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у конкурентов.  Высокие цены на </a:t>
                      </a:r>
                      <a:r>
                        <a:rPr lang="ru-RU" sz="1600" b="1" baseline="0" dirty="0" err="1">
                          <a:latin typeface="Arial" pitchFamily="34" charset="0"/>
                          <a:cs typeface="Arial" pitchFamily="34" charset="0"/>
                        </a:rPr>
                        <a:t>низкоуглеродные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технологии в промышленности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1108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Стратегия снижения рисков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Быстрое снижение собственной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ru-RU" sz="1600" b="1" baseline="-250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1"/>
            <a:ext cx="8656637" cy="699294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3200" dirty="0">
                <a:latin typeface="Impact" pitchFamily="34" charset="0"/>
              </a:rPr>
              <a:t>«</a:t>
            </a:r>
            <a:r>
              <a:rPr lang="ru-RU" sz="3200" dirty="0" err="1">
                <a:latin typeface="Impact" pitchFamily="34" charset="0"/>
              </a:rPr>
              <a:t>Низкоуглеродные</a:t>
            </a:r>
            <a:r>
              <a:rPr lang="ru-RU" sz="3200" dirty="0">
                <a:latin typeface="Impact" pitchFamily="34" charset="0"/>
              </a:rPr>
              <a:t> тиски»</a:t>
            </a:r>
            <a:r>
              <a:rPr lang="en-US" sz="3200" dirty="0">
                <a:latin typeface="Impact" pitchFamily="34" charset="0"/>
              </a:rPr>
              <a:t> </a:t>
            </a:r>
            <a:r>
              <a:rPr lang="ru-RU" sz="3200" dirty="0">
                <a:latin typeface="Impact" pitchFamily="34" charset="0"/>
              </a:rPr>
              <a:t>для импорта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699295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3333" y="3987800"/>
            <a:ext cx="7457471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938" y="914115"/>
            <a:ext cx="6647392" cy="285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811838" y="914114"/>
            <a:ext cx="32813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buFontTx/>
              <a:buBlip>
                <a:blip r:embed="rId6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Эластичность импорта по цене тем выше, чем ниже доля импорта</a:t>
            </a:r>
          </a:p>
          <a:p>
            <a:pPr marL="347663" indent="-347663">
              <a:buFontTx/>
              <a:buBlip>
                <a:blip r:embed="rId6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Для России по алюминию, черным металлам и удобрениям она должна быть сравнительно низкой</a:t>
            </a:r>
          </a:p>
          <a:p>
            <a:pPr marL="347663" indent="-347663">
              <a:buFontTx/>
              <a:buBlip>
                <a:blip r:embed="rId6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От снижения спроса теряют все</a:t>
            </a:r>
          </a:p>
          <a:p>
            <a:pPr marL="347663" indent="-347663">
              <a:buFontTx/>
              <a:buBlip>
                <a:blip r:embed="rId6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Низкая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углеродо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-емкость при прочих равных позволяет увеличивать поставки</a:t>
            </a:r>
          </a:p>
          <a:p>
            <a:pPr marL="347663" indent="-347663">
              <a:buFontTx/>
              <a:buBlip>
                <a:blip r:embed="rId6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Производители ЕС потеряют часть внешних рынков. Россия может их занять  </a:t>
            </a:r>
          </a:p>
        </p:txBody>
      </p:sp>
      <p:cxnSp>
        <p:nvCxnSpPr>
          <p:cNvPr id="15" name="Straight Connector 14"/>
          <p:cNvCxnSpPr>
            <a:stCxn id="34" idx="2"/>
          </p:cNvCxnSpPr>
          <p:nvPr/>
        </p:nvCxnSpPr>
        <p:spPr>
          <a:xfrm flipH="1">
            <a:off x="1837268" y="914116"/>
            <a:ext cx="39369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506133" y="914115"/>
            <a:ext cx="8467" cy="677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28800" y="914115"/>
            <a:ext cx="8468" cy="1109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523068" y="3987800"/>
            <a:ext cx="32887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506133" y="3987800"/>
            <a:ext cx="16935" cy="719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1" idx="2"/>
          </p:cNvCxnSpPr>
          <p:nvPr/>
        </p:nvCxnSpPr>
        <p:spPr>
          <a:xfrm flipH="1">
            <a:off x="4393673" y="5658866"/>
            <a:ext cx="1418165" cy="12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393671" y="5359685"/>
            <a:ext cx="2" cy="3004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Triangle 30"/>
          <p:cNvSpPr/>
          <p:nvPr/>
        </p:nvSpPr>
        <p:spPr>
          <a:xfrm flipH="1">
            <a:off x="5532438" y="5359685"/>
            <a:ext cx="279400" cy="29918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0800000">
            <a:off x="5486398" y="3987800"/>
            <a:ext cx="316971" cy="29918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rot="10800000">
            <a:off x="5486398" y="914116"/>
            <a:ext cx="287867" cy="29918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88" y="1536134"/>
            <a:ext cx="8542679" cy="449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1"/>
            <a:ext cx="8547100" cy="143272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Только ускоренное снижение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углеродоемкости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 СВАМ-товаров российских экспортеров или введение фискально-нейтрального налога на углерод позволяют снизить потери или даже получить дополнительный доход от экспорта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088" y="1432719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48203" y="1769276"/>
            <a:ext cx="316799" cy="184666"/>
          </a:xfrm>
          <a:prstGeom prst="rect">
            <a:avLst/>
          </a:prstGeom>
          <a:solidFill>
            <a:srgbClr val="9999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6969" y="5707066"/>
            <a:ext cx="2154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/>
              <a:t>сценарные условия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529513" y="1720800"/>
            <a:ext cx="418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～</a:t>
            </a:r>
          </a:p>
        </p:txBody>
      </p:sp>
      <p:sp>
        <p:nvSpPr>
          <p:cNvPr id="11" name="Oval 10"/>
          <p:cNvSpPr/>
          <p:nvPr/>
        </p:nvSpPr>
        <p:spPr>
          <a:xfrm>
            <a:off x="4174067" y="2658534"/>
            <a:ext cx="719666" cy="1193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20733" y="2390776"/>
            <a:ext cx="719666" cy="1461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69680" y="1663171"/>
            <a:ext cx="719666" cy="199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upe premium icon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19889" y="3578490"/>
            <a:ext cx="5476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Loupe premium icon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55669" y="3578490"/>
            <a:ext cx="5476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836712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Белые и зеленые сертификаты и ЭСКО 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1560" y="1124744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4"/>
              </a:buBlip>
            </a:pPr>
            <a:r>
              <a:rPr lang="ru-RU" sz="2400" b="1" dirty="0"/>
              <a:t>Инвестиции по схеме ЭСКО – 30 млрд долл. в год</a:t>
            </a:r>
          </a:p>
          <a:p>
            <a:pPr marL="273050" indent="-273050">
              <a:buBlip>
                <a:blip r:embed="rId4"/>
              </a:buBlip>
            </a:pPr>
            <a:r>
              <a:rPr lang="ru-RU" sz="2400" b="1" dirty="0"/>
              <a:t>В 24 странах </a:t>
            </a:r>
            <a:r>
              <a:rPr lang="ru-RU" sz="2400" b="1" dirty="0" err="1"/>
              <a:t>реализу-ется</a:t>
            </a:r>
            <a:r>
              <a:rPr lang="ru-RU" sz="2400" b="1" dirty="0"/>
              <a:t> схема белых сертификатов:</a:t>
            </a:r>
            <a:r>
              <a:rPr lang="en-US" sz="2400" b="1" dirty="0"/>
              <a:t> 10-15 </a:t>
            </a:r>
            <a:r>
              <a:rPr lang="ru-RU" sz="2400" b="1" dirty="0"/>
              <a:t>млрд долл</a:t>
            </a:r>
            <a:r>
              <a:rPr lang="ru-RU" sz="2400" b="1" dirty="0" smtClean="0"/>
              <a:t>. в год</a:t>
            </a:r>
            <a:endParaRPr lang="en-US" sz="2400" b="1" dirty="0"/>
          </a:p>
          <a:p>
            <a:pPr marL="273050" indent="-273050">
              <a:buBlip>
                <a:blip r:embed="rId4"/>
              </a:buBlip>
            </a:pPr>
            <a:r>
              <a:rPr lang="ru-RU" sz="2400" b="1" dirty="0"/>
              <a:t>Мировой рынок зеленых сертификатов – 9 млрд  долл</a:t>
            </a:r>
            <a:r>
              <a:rPr lang="ru-RU" sz="2400" b="1" dirty="0" smtClean="0"/>
              <a:t>. в год</a:t>
            </a:r>
            <a:endParaRPr lang="ru-RU" sz="2400" b="1" dirty="0"/>
          </a:p>
          <a:p>
            <a:pPr marL="273050" indent="-273050">
              <a:buBlip>
                <a:blip r:embed="rId4"/>
              </a:buBlip>
            </a:pPr>
            <a:r>
              <a:rPr lang="ru-RU" sz="2400" b="1" dirty="0" smtClean="0"/>
              <a:t>Итого для 3-х этих механизмов: </a:t>
            </a:r>
            <a:r>
              <a:rPr lang="ru-RU" sz="2400" b="1" dirty="0"/>
              <a:t>49-54 млрд долл. </a:t>
            </a:r>
            <a:r>
              <a:rPr lang="ru-RU" sz="2400" b="1" dirty="0" smtClean="0"/>
              <a:t>в год = </a:t>
            </a:r>
            <a:r>
              <a:rPr lang="ru-RU" sz="2400" b="1" dirty="0"/>
              <a:t>масштаб рынка с ценой на углерод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764704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052736"/>
            <a:ext cx="4536504" cy="279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1" y="3861048"/>
            <a:ext cx="446449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836712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273050" indent="-273050" algn="l"/>
            <a:r>
              <a:rPr lang="ru-RU" sz="2800" dirty="0">
                <a:latin typeface="Impact" pitchFamily="34" charset="0"/>
              </a:rPr>
              <a:t>Стратегические механизмы 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1560" y="980728"/>
            <a:ext cx="853244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Aft>
                <a:spcPts val="600"/>
              </a:spcAft>
              <a:buBlip>
                <a:blip r:embed="rId4"/>
              </a:buBlip>
            </a:pPr>
            <a:r>
              <a:rPr lang="ru-RU" sz="2000" b="1" dirty="0"/>
              <a:t>Решимость многих стран развивать ВИЭ привела к фантастическому технологическому и экономическому прогрессу в их применении за счет реализации широкого набора мер политики:</a:t>
            </a:r>
          </a:p>
          <a:p>
            <a:pPr marL="730250" lvl="1" indent="-273050">
              <a:spcAft>
                <a:spcPts val="600"/>
              </a:spcAft>
              <a:buBlip>
                <a:blip r:embed="rId4"/>
              </a:buBlip>
            </a:pPr>
            <a:r>
              <a:rPr lang="ru-RU" sz="2000" b="1" dirty="0"/>
              <a:t>льготные тарифы на прием в сеть электроэнергии на ВИЭ (</a:t>
            </a:r>
            <a:r>
              <a:rPr lang="en-US" sz="2000" b="1" i="1" dirty="0"/>
              <a:t>feed</a:t>
            </a:r>
            <a:r>
              <a:rPr lang="ru-RU" sz="2000" b="1" i="1" dirty="0"/>
              <a:t>-</a:t>
            </a:r>
            <a:r>
              <a:rPr lang="en-US" sz="2000" b="1" i="1" dirty="0"/>
              <a:t>in</a:t>
            </a:r>
            <a:r>
              <a:rPr lang="ru-RU" sz="2000" b="1" i="1" dirty="0"/>
              <a:t>-</a:t>
            </a:r>
            <a:r>
              <a:rPr lang="en-US" sz="2000" b="1" i="1" dirty="0"/>
              <a:t>tariffs</a:t>
            </a:r>
            <a:r>
              <a:rPr lang="ru-RU" sz="2000" b="1" i="1" dirty="0"/>
              <a:t>;</a:t>
            </a:r>
            <a:r>
              <a:rPr lang="ru-RU" sz="2000" b="1" dirty="0"/>
              <a:t> </a:t>
            </a:r>
            <a:r>
              <a:rPr lang="ru-RU" sz="2000" b="1" i="1" dirty="0" err="1"/>
              <a:t>contract</a:t>
            </a:r>
            <a:r>
              <a:rPr lang="ru-RU" sz="2000" b="1" i="1" dirty="0"/>
              <a:t> </a:t>
            </a:r>
            <a:r>
              <a:rPr lang="ru-RU" sz="2000" b="1" i="1" dirty="0" err="1"/>
              <a:t>for</a:t>
            </a:r>
            <a:r>
              <a:rPr lang="ru-RU" sz="2000" b="1" i="1" dirty="0"/>
              <a:t> </a:t>
            </a:r>
            <a:r>
              <a:rPr lang="ru-RU" sz="2000" b="1" i="1" dirty="0" err="1"/>
              <a:t>difference</a:t>
            </a:r>
            <a:r>
              <a:rPr lang="ru-RU" sz="2000" b="1" i="1" dirty="0"/>
              <a:t>)</a:t>
            </a:r>
            <a:r>
              <a:rPr lang="ru-RU" sz="2000" b="1" dirty="0"/>
              <a:t>;</a:t>
            </a:r>
          </a:p>
          <a:p>
            <a:pPr marL="730250" lvl="1" indent="-273050">
              <a:spcAft>
                <a:spcPts val="600"/>
              </a:spcAft>
              <a:buBlip>
                <a:blip r:embed="rId4"/>
              </a:buBlip>
            </a:pPr>
            <a:r>
              <a:rPr lang="ru-RU" sz="2000" b="1" dirty="0"/>
              <a:t>обязательные квоты на выработку электроэнергии на ВИЭ в суммарной выработке электроэнергии (</a:t>
            </a:r>
            <a:r>
              <a:rPr lang="en-US" sz="2000" b="1" i="1" dirty="0"/>
              <a:t>electric utility quota obligations</a:t>
            </a:r>
            <a:r>
              <a:rPr lang="ru-RU" sz="2000" b="1" dirty="0"/>
              <a:t>);</a:t>
            </a:r>
          </a:p>
          <a:p>
            <a:pPr marL="730250" lvl="1" indent="-273050">
              <a:spcAft>
                <a:spcPts val="600"/>
              </a:spcAft>
              <a:buBlip>
                <a:blip r:embed="rId4"/>
              </a:buBlip>
            </a:pPr>
            <a:r>
              <a:rPr lang="ru-RU" sz="2000" b="1" dirty="0"/>
              <a:t>учет и </a:t>
            </a:r>
            <a:r>
              <a:rPr lang="ru-RU" sz="2000" b="1" dirty="0" err="1"/>
              <a:t>биллинг</a:t>
            </a:r>
            <a:r>
              <a:rPr lang="ru-RU" sz="2000" b="1" dirty="0"/>
              <a:t> по балансу – расчет объема к оплате как разницы полученной из сети и отданной в сеть электроэнергии;</a:t>
            </a:r>
          </a:p>
          <a:p>
            <a:pPr marL="730250" lvl="1" indent="-273050">
              <a:spcAft>
                <a:spcPts val="600"/>
              </a:spcAft>
              <a:buBlip>
                <a:blip r:embed="rId4"/>
              </a:buBlip>
            </a:pPr>
            <a:r>
              <a:rPr lang="ru-RU" sz="2000" b="1" dirty="0"/>
              <a:t>аукционы на покупку мощности и энергии от источников ВИЭ (РРА)</a:t>
            </a:r>
          </a:p>
          <a:p>
            <a:pPr marL="730250" lvl="1" indent="-273050">
              <a:spcAft>
                <a:spcPts val="600"/>
              </a:spcAft>
              <a:buBlip>
                <a:blip r:embed="rId4"/>
              </a:buBlip>
            </a:pPr>
            <a:r>
              <a:rPr lang="ru-RU" sz="2000" b="1" dirty="0"/>
              <a:t>гранты, налоговые льготы, льготные кредиты, льготы по использованию инфраструктуры и другие механизмы стимулирования и </a:t>
            </a:r>
            <a:r>
              <a:rPr lang="ru-RU" sz="2000" b="1" dirty="0" err="1"/>
              <a:t>софинансирования</a:t>
            </a:r>
            <a:r>
              <a:rPr lang="ru-RU" sz="2000" b="1" dirty="0"/>
              <a:t> установок ВИЭ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764704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692696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273050" indent="-273050" algn="l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«Энергетика мира: уроки будущего»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(Башмаков ред., 1992)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9552" y="1196752"/>
            <a:ext cx="82809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Aft>
                <a:spcPts val="300"/>
              </a:spcAft>
              <a:buBlip>
                <a:blip r:embed="rId5"/>
              </a:buBlip>
            </a:pPr>
            <a:r>
              <a:rPr lang="ru-RU" sz="2000" b="1" dirty="0"/>
              <a:t>Базой для разработки прогноза стала система моделей «</a:t>
            </a:r>
            <a:r>
              <a:rPr lang="ru-RU" sz="2000" b="1" dirty="0" err="1"/>
              <a:t>Энергоглоб</a:t>
            </a:r>
            <a:r>
              <a:rPr lang="ru-RU" sz="2000" b="1" dirty="0"/>
              <a:t>».</a:t>
            </a:r>
          </a:p>
          <a:p>
            <a:pPr marL="273050" indent="-273050">
              <a:spcAft>
                <a:spcPts val="300"/>
              </a:spcAft>
              <a:buBlip>
                <a:blip r:embed="rId5"/>
              </a:buBlip>
            </a:pPr>
            <a:r>
              <a:rPr lang="ru-RU" sz="2000" b="1" dirty="0"/>
              <a:t>11 регионов мира (</a:t>
            </a:r>
            <a:r>
              <a:rPr lang="ru-RU" b="1" dirty="0"/>
              <a:t>бывший СССР, США, Западная Европа, Восточная Европа, Япония, страны Азии с плановой экономикой, Южная и Юго-Восточная Азия, Ближний Восток, Африка, Латинская Америка, КАНЗ (Канада, Австралия и Новая Зеландия)</a:t>
            </a:r>
          </a:p>
          <a:p>
            <a:pPr marL="273050" indent="-273050">
              <a:spcAft>
                <a:spcPts val="300"/>
              </a:spcAft>
              <a:buBlip>
                <a:blip r:embed="rId5"/>
              </a:buBlip>
            </a:pPr>
            <a:r>
              <a:rPr lang="ru-RU" sz="2000" b="1" dirty="0"/>
              <a:t>В работе было рассмотрено 7 сценариев: </a:t>
            </a:r>
          </a:p>
          <a:p>
            <a:pPr marL="730250" lvl="1" indent="-273050">
              <a:spcAft>
                <a:spcPts val="300"/>
              </a:spcAft>
              <a:buBlip>
                <a:blip r:embed="rId5"/>
              </a:buBlip>
            </a:pPr>
            <a:r>
              <a:rPr lang="ru-RU" b="1" i="1" dirty="0"/>
              <a:t>«Традиционная мудрость»</a:t>
            </a:r>
            <a:r>
              <a:rPr lang="ru-RU" b="1" dirty="0"/>
              <a:t> (базовый сценарий), </a:t>
            </a:r>
            <a:r>
              <a:rPr lang="ru-RU" b="1" i="1" dirty="0"/>
              <a:t>«Нефть: есть ли надежды»</a:t>
            </a:r>
            <a:r>
              <a:rPr lang="ru-RU" b="1" dirty="0"/>
              <a:t> (расширение ресурсной базы добычи нефти)</a:t>
            </a:r>
          </a:p>
          <a:p>
            <a:pPr marL="730250" lvl="1" indent="-273050">
              <a:spcAft>
                <a:spcPts val="300"/>
              </a:spcAft>
              <a:buBlip>
                <a:blip r:embed="rId5"/>
              </a:buBlip>
            </a:pPr>
            <a:r>
              <a:rPr lang="ru-RU" b="1" i="1" dirty="0"/>
              <a:t>«Вторая угольная волна»</a:t>
            </a:r>
            <a:r>
              <a:rPr lang="ru-RU" b="1" dirty="0"/>
              <a:t> (расширение масштабов потребления угля за счет решения сопряженных с его использованием экологических проблем)</a:t>
            </a:r>
          </a:p>
          <a:p>
            <a:pPr marL="730250" lvl="1" indent="-273050">
              <a:spcAft>
                <a:spcPts val="300"/>
              </a:spcAft>
              <a:buBlip>
                <a:blip r:embed="rId5"/>
              </a:buBlip>
            </a:pPr>
            <a:r>
              <a:rPr lang="ru-RU" b="1" i="1" dirty="0"/>
              <a:t>«Эпоха метана»</a:t>
            </a:r>
            <a:r>
              <a:rPr lang="ru-RU" b="1" dirty="0"/>
              <a:t> (существенный рост ресурсной базы газовой промышленности)</a:t>
            </a:r>
          </a:p>
          <a:p>
            <a:pPr marL="730250" lvl="1" indent="-273050">
              <a:spcAft>
                <a:spcPts val="300"/>
              </a:spcAft>
              <a:buBlip>
                <a:blip r:embed="rId5"/>
              </a:buBlip>
            </a:pPr>
            <a:r>
              <a:rPr lang="ru-RU" b="1" i="1" dirty="0"/>
              <a:t>«Вторая ядерная волна»</a:t>
            </a:r>
            <a:r>
              <a:rPr lang="ru-RU" b="1" dirty="0"/>
              <a:t> (повышение безопасности и удешевление строительства АЭС)</a:t>
            </a:r>
          </a:p>
          <a:p>
            <a:pPr marL="730250" lvl="1" indent="-273050">
              <a:spcAft>
                <a:spcPts val="300"/>
              </a:spcAft>
              <a:buBlip>
                <a:blip r:embed="rId5"/>
              </a:buBlip>
            </a:pPr>
            <a:r>
              <a:rPr lang="ru-RU" b="1" i="1" dirty="0"/>
              <a:t>«Солнечный путь»</a:t>
            </a:r>
            <a:r>
              <a:rPr lang="ru-RU" b="1" dirty="0"/>
              <a:t> (удешевление и стимулирование развития ГЭС и ВИЭ)  </a:t>
            </a:r>
          </a:p>
          <a:p>
            <a:pPr marL="730250" lvl="1" indent="-273050">
              <a:spcAft>
                <a:spcPts val="300"/>
              </a:spcAft>
              <a:buBlip>
                <a:blip r:embed="rId5"/>
              </a:buBlip>
            </a:pPr>
            <a:r>
              <a:rPr lang="ru-RU" b="1" i="1" dirty="0"/>
              <a:t>«Энергосбережение: новые стимулы»</a:t>
            </a:r>
            <a:r>
              <a:rPr lang="ru-RU" b="1" dirty="0"/>
              <a:t> (введение налога на углерод).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692696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836712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Impact" pitchFamily="34" charset="0"/>
              </a:rPr>
              <a:t>Суммарные субсидии в развитие генерации на ВЭС и СЭС к 2030 г. растут до 114-122 </a:t>
            </a:r>
            <a:r>
              <a:rPr lang="ru-RU" sz="2400" dirty="0" err="1">
                <a:latin typeface="Impact" pitchFamily="34" charset="0"/>
              </a:rPr>
              <a:t>млрд</a:t>
            </a:r>
            <a:r>
              <a:rPr lang="ru-RU" sz="2400" dirty="0">
                <a:latin typeface="Impact" pitchFamily="34" charset="0"/>
              </a:rPr>
              <a:t> долл. </a:t>
            </a:r>
            <a:r>
              <a:rPr lang="ru-RU" sz="2000" dirty="0">
                <a:latin typeface="Impact" pitchFamily="34" charset="0"/>
              </a:rPr>
              <a:t>(не полный перечень стран) 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9552" y="980728"/>
            <a:ext cx="396044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Значительную часть этих субсидий составляют принятые ранее обязательства </a:t>
            </a:r>
            <a:endParaRPr lang="en-US" sz="2000" b="1" dirty="0"/>
          </a:p>
          <a:p>
            <a:pPr marL="273050" indent="-273050">
              <a:buBlip>
                <a:blip r:embed="rId4"/>
              </a:buBlip>
            </a:pPr>
            <a:r>
              <a:rPr lang="ru-RU" sz="2000" b="1" dirty="0"/>
              <a:t>Эти субсидии и расходы на НИОКР (более 30 млрд долл. в год) позволяют снизить затраты и сделать новые технологии рыночно </a:t>
            </a:r>
            <a:r>
              <a:rPr lang="ru-RU" sz="2000" b="1" dirty="0" smtClean="0"/>
              <a:t>привлекательными (</a:t>
            </a:r>
            <a:r>
              <a:rPr lang="en-US" sz="2000" b="1" dirty="0" smtClean="0"/>
              <a:t>learning rates)</a:t>
            </a:r>
            <a:endParaRPr lang="ru-RU" sz="2000" b="1" dirty="0"/>
          </a:p>
          <a:p>
            <a:pPr marL="730250" lvl="1" indent="-273050">
              <a:buBlip>
                <a:blip r:embed="rId4"/>
              </a:buBlip>
            </a:pPr>
            <a:endParaRPr lang="ru-RU" b="1" dirty="0"/>
          </a:p>
        </p:txBody>
      </p:sp>
      <p:sp>
        <p:nvSpPr>
          <p:cNvPr id="8" name="Rectangle 7"/>
          <p:cNvSpPr/>
          <p:nvPr/>
        </p:nvSpPr>
        <p:spPr>
          <a:xfrm>
            <a:off x="395536" y="836712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96752"/>
            <a:ext cx="4644008" cy="2448272"/>
          </a:xfrm>
          <a:prstGeom prst="rect">
            <a:avLst/>
          </a:prstGeom>
          <a:noFill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149080"/>
            <a:ext cx="43924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149080"/>
            <a:ext cx="388843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3851920" y="2924944"/>
            <a:ext cx="1152128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340768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Нужно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сделать то, что ранее человечеству не удавалось – остановить рост выбросов, а затем достичь  сначала углеродной, а затем и климатической нейтральности к 2050-2100 гг.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9552" y="1340768"/>
            <a:ext cx="8604448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47800"/>
            <a:ext cx="41909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4039069"/>
              </p:ext>
            </p:extLst>
          </p:nvPr>
        </p:nvGraphicFramePr>
        <p:xfrm>
          <a:off x="4427984" y="1981200"/>
          <a:ext cx="4680520" cy="1463040"/>
        </p:xfrm>
        <a:graphic>
          <a:graphicData uri="http://schemas.openxmlformats.org/drawingml/2006/table">
            <a:tbl>
              <a:tblPr/>
              <a:tblGrid>
                <a:gridCol w="15278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2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01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ограниччение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глобального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потепления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достижения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</a:t>
                      </a:r>
                      <a:r>
                        <a:rPr lang="en-US" sz="16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нейтральност</a:t>
                      </a: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достижения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GHG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нейтральности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1,5</a:t>
                      </a:r>
                      <a:r>
                        <a:rPr lang="en-US" sz="16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С*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2050-2060 гг.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2070-2100 гг.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2</a:t>
                      </a:r>
                      <a:r>
                        <a:rPr lang="en-US" sz="16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2070-2075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после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2075 г.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2679045"/>
              </p:ext>
            </p:extLst>
          </p:nvPr>
        </p:nvGraphicFramePr>
        <p:xfrm>
          <a:off x="4648200" y="4572000"/>
          <a:ext cx="4191000" cy="1583620"/>
        </p:xfrm>
        <a:graphic>
          <a:graphicData uri="http://schemas.openxmlformats.org/drawingml/2006/table">
            <a:tbl>
              <a:tblPr/>
              <a:tblGrid>
                <a:gridCol w="2183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7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718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ограничение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глобального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потепления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оставшийся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углеродный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ГтСО</a:t>
                      </a:r>
                      <a:r>
                        <a:rPr lang="en-US" sz="16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9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1,5</a:t>
                      </a:r>
                      <a:r>
                        <a:rPr lang="en-US" sz="16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С*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510-729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2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r>
                        <a:rPr lang="en-US" sz="16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800-890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697912" cy="1340768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Масштаб задачи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для мер политики.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Ставится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беспрецедентная по историческим меркам задача – сделать глобальную экономику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углеродо-нейтральной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V="1">
            <a:off x="-6350" y="6464300"/>
            <a:ext cx="476250" cy="415925"/>
          </a:xfrm>
          <a:solidFill>
            <a:srgbClr val="FFFF00">
              <a:alpha val="50195"/>
            </a:srgbClr>
          </a:solidFill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143000" y="18240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143000" y="18240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539552" y="1412776"/>
            <a:ext cx="8352928" cy="517168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lIns="92469" tIns="46235" rIns="92469" bIns="46235">
            <a:spAutoFit/>
          </a:bodyPr>
          <a:lstStyle/>
          <a:p>
            <a:pPr marL="274137" indent="-274137">
              <a:buBlip>
                <a:blip r:embed="rId4"/>
              </a:buBlip>
              <a:defRPr/>
            </a:pPr>
            <a:r>
              <a:rPr lang="ru-RU" sz="2200" b="1" dirty="0"/>
              <a:t>Даже для варианта ограничения потепления уровнем 2</a:t>
            </a:r>
            <a:r>
              <a:rPr lang="ru-RU" sz="2200" b="1" baseline="30000" dirty="0"/>
              <a:t>о</a:t>
            </a:r>
            <a:r>
              <a:rPr lang="ru-RU" sz="2200" b="1" dirty="0"/>
              <a:t>С при темпах роста глобального ВВП на 2-3% в год суммарное снижение энергоемкости и </a:t>
            </a:r>
            <a:r>
              <a:rPr lang="ru-RU" sz="2200" b="1" dirty="0" err="1"/>
              <a:t>углеродоемкости</a:t>
            </a:r>
            <a:r>
              <a:rPr lang="ru-RU" sz="2200" b="1" dirty="0"/>
              <a:t> энергии должно составить 8-9% при достигнутом ранее историческом максимуме в 2-3%. </a:t>
            </a:r>
            <a:endParaRPr lang="en-US" sz="2200" dirty="0"/>
          </a:p>
          <a:p>
            <a:pPr marL="274137" indent="-274137">
              <a:buBlip>
                <a:blip r:embed="rId4"/>
              </a:buBlip>
              <a:defRPr/>
            </a:pPr>
            <a:r>
              <a:rPr lang="ru-RU" sz="2200" b="1" dirty="0">
                <a:latin typeface="+mj-lt"/>
              </a:rPr>
              <a:t>Десятки стран </a:t>
            </a:r>
            <a:r>
              <a:rPr lang="ru-RU" sz="2200" b="1" dirty="0" smtClean="0">
                <a:latin typeface="+mj-lt"/>
              </a:rPr>
              <a:t>приняли  </a:t>
            </a:r>
            <a:r>
              <a:rPr lang="ru-RU" sz="2200" b="1" dirty="0">
                <a:latin typeface="+mj-lt"/>
              </a:rPr>
              <a:t>на себя обязательства стать </a:t>
            </a:r>
            <a:r>
              <a:rPr lang="ru-RU" sz="2200" b="1" dirty="0" err="1">
                <a:latin typeface="+mj-lt"/>
              </a:rPr>
              <a:t>углеродонейтральными</a:t>
            </a:r>
            <a:r>
              <a:rPr lang="ru-RU" sz="2200" b="1" dirty="0">
                <a:latin typeface="+mj-lt"/>
              </a:rPr>
              <a:t> к 2030-2070 гг</a:t>
            </a:r>
            <a:r>
              <a:rPr lang="ru-RU" sz="2200" b="1" dirty="0" smtClean="0">
                <a:latin typeface="+mj-lt"/>
              </a:rPr>
              <a:t>.</a:t>
            </a:r>
          </a:p>
          <a:p>
            <a:pPr marL="274137" indent="-274137">
              <a:buFontTx/>
              <a:buBlip>
                <a:blip r:embed="rId4"/>
              </a:buBlip>
              <a:defRPr/>
            </a:pPr>
            <a:r>
              <a:rPr lang="ru-RU" sz="2200" b="1" dirty="0" smtClean="0"/>
              <a:t>В </a:t>
            </a:r>
            <a:r>
              <a:rPr lang="ru-RU" sz="2200" b="1" dirty="0"/>
              <a:t>сентябре 2020 г. Китай объявил о цели достичь углеродной нейтральности к 2060 г. </a:t>
            </a:r>
          </a:p>
          <a:p>
            <a:pPr marL="274137" indent="-274137">
              <a:buFontTx/>
              <a:buBlip>
                <a:blip r:embed="rId4"/>
              </a:buBlip>
              <a:defRPr/>
            </a:pPr>
            <a:r>
              <a:rPr lang="ru-RU" sz="2200" b="1" dirty="0"/>
              <a:t>В январе 2021 г. США вернулись в Парижское соглашение и объявили о переходе к углеродной нейтральности к 2050 г.  </a:t>
            </a:r>
            <a:endParaRPr lang="ru-RU" sz="2200" b="1" dirty="0" smtClean="0"/>
          </a:p>
          <a:p>
            <a:pPr marL="274137" indent="-274137">
              <a:buBlip>
                <a:blip r:embed="rId4"/>
              </a:buBlip>
              <a:defRPr/>
            </a:pPr>
            <a:r>
              <a:rPr lang="ru-RU" altLang="ru-RU" sz="2200" b="1" dirty="0" smtClean="0"/>
              <a:t>ЕС в июне 2021 г. принял закон о достижении </a:t>
            </a:r>
            <a:r>
              <a:rPr lang="ru-RU" sz="2200" b="1" dirty="0" smtClean="0"/>
              <a:t>углеродной нейтральности </a:t>
            </a:r>
            <a:r>
              <a:rPr lang="ru-RU" altLang="ru-RU" sz="2200" b="1" dirty="0" smtClean="0"/>
              <a:t>к 2050 г. </a:t>
            </a:r>
          </a:p>
          <a:p>
            <a:pPr marL="274137" indent="-274137">
              <a:buFontTx/>
              <a:buBlip>
                <a:blip r:embed="rId4"/>
              </a:buBlip>
              <a:defRPr/>
            </a:pPr>
            <a:r>
              <a:rPr lang="ru-RU" sz="2200" b="1" dirty="0" smtClean="0"/>
              <a:t>В </a:t>
            </a:r>
            <a:r>
              <a:rPr lang="ru-RU" sz="2200" b="1" dirty="0"/>
              <a:t>ноябре 2021 г. Россия объявила о переходе к углеродной нейтральности к 2060 г.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313" y="1340768"/>
            <a:ext cx="8675687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69" tIns="46235" rIns="92469" bIns="46235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616941" y="-22712"/>
            <a:ext cx="8532440" cy="1435488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Impact" pitchFamily="34" charset="0"/>
              </a:rPr>
              <a:t>Для выхода на траектории, позволяющие ограничить </a:t>
            </a:r>
            <a:r>
              <a:rPr lang="ru-RU" sz="2400" dirty="0" err="1">
                <a:latin typeface="Impact" pitchFamily="34" charset="0"/>
              </a:rPr>
              <a:t>потеп-ление</a:t>
            </a:r>
            <a:r>
              <a:rPr lang="ru-RU" sz="2400" dirty="0">
                <a:latin typeface="Impact" pitchFamily="34" charset="0"/>
              </a:rPr>
              <a:t> уровнем 1,5-2</a:t>
            </a:r>
            <a:r>
              <a:rPr lang="ru-RU" sz="2400" baseline="30000" dirty="0">
                <a:latin typeface="Impact" pitchFamily="34" charset="0"/>
              </a:rPr>
              <a:t>о</a:t>
            </a:r>
            <a:r>
              <a:rPr lang="ru-RU" sz="2400" dirty="0">
                <a:latin typeface="Impact" pitchFamily="34" charset="0"/>
              </a:rPr>
              <a:t>С, необходим рост ежегодных </a:t>
            </a:r>
            <a:r>
              <a:rPr lang="ru-RU" sz="2400" dirty="0" err="1">
                <a:latin typeface="Impact" pitchFamily="34" charset="0"/>
              </a:rPr>
              <a:t>инвести-ций</a:t>
            </a:r>
            <a:r>
              <a:rPr lang="ru-RU" sz="2400" dirty="0">
                <a:latin typeface="Impact" pitchFamily="34" charset="0"/>
              </a:rPr>
              <a:t> в энергетику до 5 трлн долл. в 2030 г. и до 4,5-4,8 </a:t>
            </a:r>
            <a:r>
              <a:rPr lang="ru-RU" sz="2400" dirty="0" err="1">
                <a:latin typeface="Impact" pitchFamily="34" charset="0"/>
              </a:rPr>
              <a:t>трлн</a:t>
            </a:r>
            <a:r>
              <a:rPr lang="ru-RU" sz="2400" dirty="0">
                <a:latin typeface="Impact" pitchFamily="34" charset="0"/>
              </a:rPr>
              <a:t> долл. в 2040-2050 гг.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9552" y="1556792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lvl="1" indent="-346075">
              <a:buBlip>
                <a:blip r:embed="rId4"/>
              </a:buBlip>
            </a:pPr>
            <a:r>
              <a:rPr lang="ru-RU" sz="2000" b="1" dirty="0"/>
              <a:t>Это равнозначно повышению их доли до 5% глобального ВВП и 20% суммарных капитальных вложений в основной капитал, что маловероятно. </a:t>
            </a:r>
          </a:p>
          <a:p>
            <a:pPr marL="403225" lvl="1" indent="-346075">
              <a:buBlip>
                <a:blip r:embed="rId4"/>
              </a:buBlip>
            </a:pPr>
            <a:r>
              <a:rPr lang="ru-RU" sz="2000" b="1" dirty="0"/>
              <a:t>В 2020 г. инвестиции в мировую энергетику составили 1,7 </a:t>
            </a:r>
            <a:r>
              <a:rPr lang="ru-RU" sz="2000" b="1" dirty="0" err="1"/>
              <a:t>трлн</a:t>
            </a:r>
            <a:r>
              <a:rPr lang="ru-RU" sz="2000" b="1" dirty="0"/>
              <a:t> долл., а в 2021 г. – 1,9 </a:t>
            </a:r>
            <a:r>
              <a:rPr lang="ru-RU" sz="2000" b="1" dirty="0" err="1"/>
              <a:t>трлн</a:t>
            </a:r>
            <a:r>
              <a:rPr lang="ru-RU" sz="2000" b="1" dirty="0"/>
              <a:t> </a:t>
            </a:r>
            <a:r>
              <a:rPr lang="ru-RU" sz="2000" b="1"/>
              <a:t>долл</a:t>
            </a:r>
            <a:r>
              <a:rPr lang="ru-RU" sz="2000" b="1" smtClean="0"/>
              <a:t>. Это </a:t>
            </a:r>
            <a:r>
              <a:rPr lang="ru-RU" sz="2000" b="1" dirty="0"/>
              <a:t>эквивалентно 2% глобального ВВП и 8,5% суммарных капитальных вложений в основной капитал</a:t>
            </a:r>
          </a:p>
          <a:p>
            <a:pPr marL="403225" lvl="1" indent="-346075">
              <a:buBlip>
                <a:blip r:embed="rId4"/>
              </a:buBlip>
            </a:pPr>
            <a:r>
              <a:rPr lang="ru-RU" sz="2000" b="1" dirty="0"/>
              <a:t>Процесс перестройки мирового энергобаланса будет протекать медленнее, чем определено в сценарии углеродной нейтральности МЭА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412776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84784"/>
            <a:ext cx="3995936" cy="248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48064" y="4005064"/>
            <a:ext cx="3995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lvl="1" indent="-346075">
              <a:buBlip>
                <a:blip r:embed="rId4"/>
              </a:buBlip>
            </a:pPr>
            <a:r>
              <a:rPr lang="ru-RU" sz="2000" b="1" dirty="0"/>
              <a:t>Для выхода на траектории углеродной нейтральности  нужны не только сбалансированные пакеты мер политики в каждом секторе, но и способность правительств эффективно их реализовывать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1268760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800" dirty="0" smtClean="0">
                <a:latin typeface="Impact" pitchFamily="34" charset="0"/>
              </a:rPr>
              <a:t>Россия. </a:t>
            </a:r>
            <a:r>
              <a:rPr lang="en-US" sz="2800" dirty="0" err="1" smtClean="0">
                <a:latin typeface="Impact" pitchFamily="34" charset="0"/>
              </a:rPr>
              <a:t>Семейства</a:t>
            </a:r>
            <a:r>
              <a:rPr lang="en-US" sz="2800" dirty="0" smtClean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прогнозов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динамики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выбросов</a:t>
            </a:r>
            <a:r>
              <a:rPr lang="en-US" sz="2800" dirty="0">
                <a:latin typeface="Impact" pitchFamily="34" charset="0"/>
              </a:rPr>
              <a:t> ПГ </a:t>
            </a:r>
            <a:r>
              <a:rPr lang="ru-RU" sz="2800" dirty="0" smtClean="0">
                <a:latin typeface="Impact" pitchFamily="34" charset="0"/>
              </a:rPr>
              <a:t>в</a:t>
            </a:r>
            <a:r>
              <a:rPr lang="en-US" sz="2800" dirty="0" smtClean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процессе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ru-RU" sz="2800" dirty="0">
                <a:latin typeface="Impact" pitchFamily="34" charset="0"/>
              </a:rPr>
              <a:t>их </a:t>
            </a:r>
            <a:r>
              <a:rPr lang="en-US" sz="2800" dirty="0" err="1">
                <a:latin typeface="Impact" pitchFamily="34" charset="0"/>
              </a:rPr>
              <a:t>эволюции</a:t>
            </a:r>
            <a:r>
              <a:rPr lang="ru-RU" sz="2800" dirty="0">
                <a:latin typeface="Impact" pitchFamily="34" charset="0"/>
              </a:rPr>
              <a:t>. То, что еще недавно казалось невозможным, становится обыденным </a:t>
            </a:r>
            <a:endParaRPr lang="en-US" sz="2800" dirty="0">
              <a:solidFill>
                <a:schemeClr val="accent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9552" y="1268760"/>
            <a:ext cx="8604448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7776864" cy="431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043608" y="57332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 2013 по 2022 гг. взгляды сильно поменялись. </a:t>
            </a:r>
          </a:p>
          <a:p>
            <a:r>
              <a:rPr lang="ru-RU" sz="2400" b="1" dirty="0" smtClean="0"/>
              <a:t>Это еще без запуска мер климатической политики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836712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400" dirty="0" err="1">
                <a:latin typeface="Impact" pitchFamily="34" charset="0"/>
              </a:rPr>
              <a:t>Россия</a:t>
            </a:r>
            <a:r>
              <a:rPr lang="en-US" sz="2400" dirty="0">
                <a:latin typeface="Impact" pitchFamily="34" charset="0"/>
              </a:rPr>
              <a:t> </a:t>
            </a:r>
            <a:r>
              <a:rPr lang="en-US" sz="2400" dirty="0" err="1">
                <a:latin typeface="Impact" pitchFamily="34" charset="0"/>
              </a:rPr>
              <a:t>может</a:t>
            </a:r>
            <a:r>
              <a:rPr lang="en-US" sz="2400" dirty="0">
                <a:latin typeface="Impact" pitchFamily="34" charset="0"/>
              </a:rPr>
              <a:t> </a:t>
            </a:r>
            <a:r>
              <a:rPr lang="en-US" sz="2400" dirty="0" err="1">
                <a:latin typeface="Impact" pitchFamily="34" charset="0"/>
              </a:rPr>
              <a:t>выйти</a:t>
            </a:r>
            <a:r>
              <a:rPr lang="en-US" sz="2400" dirty="0">
                <a:latin typeface="Impact" pitchFamily="34" charset="0"/>
              </a:rPr>
              <a:t> </a:t>
            </a:r>
            <a:r>
              <a:rPr lang="en-US" sz="2400" dirty="0" err="1">
                <a:latin typeface="Impact" pitchFamily="34" charset="0"/>
              </a:rPr>
              <a:t>на</a:t>
            </a:r>
            <a:r>
              <a:rPr lang="en-US" sz="2400" dirty="0">
                <a:latin typeface="Impact" pitchFamily="34" charset="0"/>
              </a:rPr>
              <a:t> </a:t>
            </a:r>
            <a:r>
              <a:rPr lang="en-US" sz="2400" dirty="0" err="1">
                <a:latin typeface="Impact" pitchFamily="34" charset="0"/>
              </a:rPr>
              <a:t>углеродную</a:t>
            </a:r>
            <a:r>
              <a:rPr lang="en-US" sz="2400" dirty="0">
                <a:latin typeface="Impact" pitchFamily="34" charset="0"/>
              </a:rPr>
              <a:t> </a:t>
            </a:r>
            <a:r>
              <a:rPr lang="en-US" sz="2400" dirty="0" err="1">
                <a:latin typeface="Impact" pitchFamily="34" charset="0"/>
              </a:rPr>
              <a:t>нейтральность</a:t>
            </a:r>
            <a:r>
              <a:rPr lang="en-US" sz="2400" dirty="0">
                <a:latin typeface="Impact" pitchFamily="34" charset="0"/>
              </a:rPr>
              <a:t> к 2050 г.</a:t>
            </a:r>
            <a:r>
              <a:rPr lang="ru-RU" sz="2400" dirty="0">
                <a:latin typeface="Impact" pitchFamily="34" charset="0"/>
              </a:rPr>
              <a:t> без заметного увеличения стоков в секторе ЗИЗЛХ</a:t>
            </a:r>
            <a:endParaRPr lang="en-US" sz="2400" dirty="0">
              <a:solidFill>
                <a:schemeClr val="accent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9552" y="836712"/>
            <a:ext cx="8604448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4088" y="1052736"/>
            <a:ext cx="3779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lvl="1" indent="-346075">
              <a:buBlip>
                <a:blip r:embed="rId4"/>
              </a:buBlip>
            </a:pPr>
            <a:r>
              <a:rPr lang="en-US" b="1" dirty="0" err="1"/>
              <a:t>Сдвиги</a:t>
            </a:r>
            <a:r>
              <a:rPr lang="en-US" b="1" dirty="0"/>
              <a:t> в </a:t>
            </a:r>
            <a:r>
              <a:rPr lang="en-US" b="1" dirty="0" err="1"/>
              <a:t>топливном</a:t>
            </a:r>
            <a:r>
              <a:rPr lang="en-US" b="1" dirty="0"/>
              <a:t> </a:t>
            </a:r>
            <a:r>
              <a:rPr lang="en-US" b="1" dirty="0" err="1"/>
              <a:t>балансе</a:t>
            </a:r>
            <a:r>
              <a:rPr lang="en-US" b="1" dirty="0"/>
              <a:t> </a:t>
            </a:r>
            <a:r>
              <a:rPr lang="en-US" b="1" dirty="0" err="1"/>
              <a:t>позволяют</a:t>
            </a:r>
            <a:r>
              <a:rPr lang="en-US" b="1" dirty="0"/>
              <a:t> </a:t>
            </a:r>
            <a:r>
              <a:rPr lang="en-US" b="1" dirty="0" err="1"/>
              <a:t>обеспечить</a:t>
            </a:r>
            <a:r>
              <a:rPr lang="en-US" b="1" dirty="0"/>
              <a:t> </a:t>
            </a:r>
            <a:r>
              <a:rPr lang="en-US" b="1" dirty="0" err="1"/>
              <a:t>абсолютное</a:t>
            </a:r>
            <a:r>
              <a:rPr lang="en-US" b="1" dirty="0"/>
              <a:t> </a:t>
            </a:r>
            <a:r>
              <a:rPr lang="en-US" b="1" dirty="0" err="1"/>
              <a:t>снижение</a:t>
            </a:r>
            <a:r>
              <a:rPr lang="en-US" b="1" dirty="0"/>
              <a:t> </a:t>
            </a:r>
            <a:r>
              <a:rPr lang="en-US" b="1" dirty="0" err="1"/>
              <a:t>выбросов</a:t>
            </a:r>
            <a:r>
              <a:rPr lang="en-US" b="1" dirty="0"/>
              <a:t> ПГ в </a:t>
            </a:r>
            <a:r>
              <a:rPr lang="en-US" b="1" dirty="0" err="1"/>
              <a:t>секторе</a:t>
            </a:r>
            <a:r>
              <a:rPr lang="en-US" b="1" dirty="0"/>
              <a:t> «</a:t>
            </a:r>
            <a:r>
              <a:rPr lang="en-US" b="1" dirty="0" err="1"/>
              <a:t>энергетика</a:t>
            </a:r>
            <a:r>
              <a:rPr lang="en-US" b="1" dirty="0"/>
              <a:t>» в 2019-2050 </a:t>
            </a:r>
            <a:r>
              <a:rPr lang="en-US" b="1" dirty="0" err="1"/>
              <a:t>гг</a:t>
            </a:r>
            <a:r>
              <a:rPr lang="en-US" b="1" dirty="0"/>
              <a:t>. в 3 </a:t>
            </a:r>
            <a:r>
              <a:rPr lang="en-US" b="1" dirty="0" err="1"/>
              <a:t>раза</a:t>
            </a:r>
            <a:r>
              <a:rPr lang="en-US" b="1" dirty="0"/>
              <a:t> – с 1668 </a:t>
            </a:r>
            <a:r>
              <a:rPr lang="en-US" b="1" dirty="0" err="1"/>
              <a:t>млн</a:t>
            </a:r>
            <a:r>
              <a:rPr lang="en-US" b="1" dirty="0"/>
              <a:t> тСО</a:t>
            </a:r>
            <a:r>
              <a:rPr lang="en-US" b="1" baseline="-25000" dirty="0"/>
              <a:t>2экв</a:t>
            </a:r>
            <a:r>
              <a:rPr lang="en-US" b="1" dirty="0"/>
              <a:t>. в 2019 г. </a:t>
            </a:r>
            <a:r>
              <a:rPr lang="en-US" b="1" dirty="0" err="1"/>
              <a:t>до</a:t>
            </a:r>
            <a:r>
              <a:rPr lang="en-US" b="1" dirty="0"/>
              <a:t> 554 </a:t>
            </a:r>
            <a:r>
              <a:rPr lang="en-US" b="1" dirty="0" err="1"/>
              <a:t>млн</a:t>
            </a:r>
            <a:r>
              <a:rPr lang="en-US" b="1" dirty="0"/>
              <a:t> тСО</a:t>
            </a:r>
            <a:r>
              <a:rPr lang="en-US" b="1" baseline="-25000" dirty="0"/>
              <a:t>2экв.</a:t>
            </a:r>
            <a:r>
              <a:rPr lang="en-US" b="1" dirty="0"/>
              <a:t> в 2050 г.</a:t>
            </a:r>
            <a:endParaRPr lang="ru-RU" b="1" dirty="0"/>
          </a:p>
          <a:p>
            <a:pPr marL="403225" lvl="1" indent="-346075">
              <a:buBlip>
                <a:blip r:embed="rId4"/>
              </a:buBlip>
            </a:pPr>
            <a:r>
              <a:rPr lang="en-US" b="1" dirty="0"/>
              <a:t>К 2050 г. </a:t>
            </a:r>
            <a:r>
              <a:rPr lang="en-US" b="1" dirty="0" err="1"/>
              <a:t>Россия</a:t>
            </a:r>
            <a:r>
              <a:rPr lang="en-US" b="1" dirty="0"/>
              <a:t> </a:t>
            </a:r>
            <a:r>
              <a:rPr lang="en-US" b="1" dirty="0" err="1"/>
              <a:t>еще</a:t>
            </a:r>
            <a:r>
              <a:rPr lang="en-US" b="1" dirty="0"/>
              <a:t> </a:t>
            </a:r>
            <a:r>
              <a:rPr lang="en-US" b="1" dirty="0" err="1"/>
              <a:t>не</a:t>
            </a:r>
            <a:r>
              <a:rPr lang="en-US" b="1" dirty="0"/>
              <a:t> </a:t>
            </a:r>
            <a:r>
              <a:rPr lang="en-US" b="1" dirty="0" err="1"/>
              <a:t>выходит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нейтральность</a:t>
            </a:r>
            <a:r>
              <a:rPr lang="en-US" b="1" dirty="0"/>
              <a:t> </a:t>
            </a:r>
            <a:r>
              <a:rPr lang="en-US" b="1" dirty="0" err="1"/>
              <a:t>по</a:t>
            </a:r>
            <a:r>
              <a:rPr lang="en-US" b="1" dirty="0"/>
              <a:t> </a:t>
            </a:r>
            <a:r>
              <a:rPr lang="en-US" b="1" dirty="0" err="1"/>
              <a:t>всем</a:t>
            </a:r>
            <a:r>
              <a:rPr lang="en-US" b="1" dirty="0"/>
              <a:t> </a:t>
            </a:r>
            <a:r>
              <a:rPr lang="en-US" b="1" dirty="0" err="1"/>
              <a:t>парниковым</a:t>
            </a:r>
            <a:r>
              <a:rPr lang="en-US" b="1" dirty="0"/>
              <a:t> </a:t>
            </a:r>
            <a:r>
              <a:rPr lang="en-US" b="1" dirty="0" err="1"/>
              <a:t>газам</a:t>
            </a:r>
            <a:endParaRPr lang="ru-RU" b="1" dirty="0"/>
          </a:p>
          <a:p>
            <a:pPr marL="403225" lvl="1" indent="-346075">
              <a:buBlip>
                <a:blip r:embed="rId4"/>
              </a:buBlip>
            </a:pPr>
            <a:r>
              <a:rPr lang="ru-RU" b="1" dirty="0"/>
              <a:t>Это возможно к 2060 г. </a:t>
            </a:r>
          </a:p>
          <a:p>
            <a:pPr marL="403225" lvl="1" indent="-346075">
              <a:buBlip>
                <a:blip r:embed="rId4"/>
              </a:buBlip>
            </a:pPr>
            <a:r>
              <a:rPr lang="en-US" b="1" dirty="0" err="1"/>
              <a:t>Доля</a:t>
            </a:r>
            <a:r>
              <a:rPr lang="en-US" b="1" dirty="0"/>
              <a:t> </a:t>
            </a:r>
            <a:r>
              <a:rPr lang="en-US" b="1" dirty="0" err="1"/>
              <a:t>инвестиций</a:t>
            </a:r>
            <a:r>
              <a:rPr lang="en-US" b="1" dirty="0"/>
              <a:t> в </a:t>
            </a:r>
            <a:r>
              <a:rPr lang="en-US" b="1" dirty="0" err="1"/>
              <a:t>низкоуглеродную</a:t>
            </a:r>
            <a:r>
              <a:rPr lang="en-US" b="1" dirty="0"/>
              <a:t> </a:t>
            </a:r>
            <a:r>
              <a:rPr lang="en-US" b="1" dirty="0" err="1"/>
              <a:t>трансформацию</a:t>
            </a:r>
            <a:r>
              <a:rPr lang="en-US" b="1" dirty="0"/>
              <a:t> в ВВП </a:t>
            </a:r>
            <a:r>
              <a:rPr lang="ru-RU" b="1" dirty="0"/>
              <a:t>сначала растет до </a:t>
            </a:r>
            <a:r>
              <a:rPr lang="en-US" b="1" dirty="0"/>
              <a:t>2,1-2,2% в 2021-2025 </a:t>
            </a:r>
            <a:r>
              <a:rPr lang="en-US" b="1" dirty="0" err="1"/>
              <a:t>гг</a:t>
            </a:r>
            <a:r>
              <a:rPr lang="en-US" b="1" dirty="0"/>
              <a:t>.</a:t>
            </a:r>
            <a:r>
              <a:rPr lang="ru-RU" b="1" dirty="0"/>
              <a:t>, а затем</a:t>
            </a:r>
            <a:r>
              <a:rPr lang="en-US" b="1" dirty="0"/>
              <a:t> </a:t>
            </a:r>
            <a:r>
              <a:rPr lang="en-US" b="1" dirty="0" err="1"/>
              <a:t>постепенно</a:t>
            </a:r>
            <a:r>
              <a:rPr lang="en-US" b="1" dirty="0"/>
              <a:t> </a:t>
            </a:r>
            <a:r>
              <a:rPr lang="en-US" b="1" dirty="0" err="1"/>
              <a:t>снижается</a:t>
            </a:r>
            <a:r>
              <a:rPr lang="en-US" b="1" dirty="0"/>
              <a:t> </a:t>
            </a:r>
            <a:r>
              <a:rPr lang="en-US" b="1" dirty="0" err="1"/>
              <a:t>до</a:t>
            </a:r>
            <a:r>
              <a:rPr lang="en-US" b="1" dirty="0"/>
              <a:t> 1,5% в 2050 г. </a:t>
            </a:r>
          </a:p>
          <a:p>
            <a:pPr marL="403225" lvl="1" indent="-346075">
              <a:buBlip>
                <a:blip r:embed="rId4"/>
              </a:buBlip>
            </a:pPr>
            <a:endParaRPr lang="ru-RU" dirty="0"/>
          </a:p>
          <a:p>
            <a:pPr marL="403225" lvl="1" indent="-346075">
              <a:buBlip>
                <a:blip r:embed="rId4"/>
              </a:buBlip>
            </a:pPr>
            <a:endParaRPr lang="ru-RU" dirty="0"/>
          </a:p>
          <a:p>
            <a:pPr marL="403225" lvl="1" indent="-346075">
              <a:buBlip>
                <a:blip r:embed="rId4"/>
              </a:buBlip>
            </a:pPr>
            <a:endParaRPr lang="ru-RU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33207" y="3337560"/>
          <a:ext cx="6077585" cy="182880"/>
        </p:xfrm>
        <a:graphic>
          <a:graphicData uri="http://schemas.openxmlformats.org/drawingml/2006/table">
            <a:tbl>
              <a:tblPr/>
              <a:tblGrid>
                <a:gridCol w="6077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3489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052736"/>
            <a:ext cx="4738688" cy="2605088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789040"/>
            <a:ext cx="4680520" cy="2415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95736" y="4797152"/>
            <a:ext cx="5472608" cy="1439862"/>
          </a:xfrm>
        </p:spPr>
        <p:txBody>
          <a:bodyPr>
            <a:normAutofit fontScale="62500" lnSpcReduction="20000"/>
          </a:bodyPr>
          <a:lstStyle/>
          <a:p>
            <a:pPr marL="82550" indent="0" algn="r">
              <a:buNone/>
            </a:pPr>
            <a:r>
              <a:rPr lang="en-US" sz="4400" dirty="0">
                <a:solidFill>
                  <a:schemeClr val="bg1"/>
                </a:solidFill>
                <a:latin typeface="Impact" pitchFamily="34" charset="0"/>
              </a:rPr>
              <a:t>Igor Bashmakov</a:t>
            </a:r>
          </a:p>
          <a:p>
            <a:pPr marL="82550" indent="0" algn="r">
              <a:buNone/>
            </a:pPr>
            <a:r>
              <a:rPr lang="en-US" sz="4400" dirty="0">
                <a:solidFill>
                  <a:schemeClr val="bg1"/>
                </a:solidFill>
                <a:latin typeface="Impact" pitchFamily="34" charset="0"/>
              </a:rPr>
              <a:t>Center for energy efficiency -XXI</a:t>
            </a:r>
            <a:endParaRPr lang="en-US" sz="2800" dirty="0">
              <a:solidFill>
                <a:schemeClr val="bg1"/>
              </a:solidFill>
              <a:latin typeface="Impact" pitchFamily="34" charset="0"/>
            </a:endParaRPr>
          </a:p>
          <a:p>
            <a:pPr marL="82550" indent="0" algn="r">
              <a:buNone/>
            </a:pPr>
            <a:r>
              <a:rPr lang="en-US" sz="2800" dirty="0">
                <a:solidFill>
                  <a:schemeClr val="bg1"/>
                </a:solidFill>
                <a:latin typeface="Impact" pitchFamily="34" charset="0"/>
                <a:hlinkClick r:id="rId3"/>
              </a:rPr>
              <a:t>www.cenef.ru</a:t>
            </a:r>
            <a:r>
              <a:rPr lang="en-US" sz="2800" dirty="0">
                <a:solidFill>
                  <a:schemeClr val="bg1"/>
                </a:solidFill>
                <a:latin typeface="Impact" pitchFamily="34" charset="0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8</a:t>
            </a:r>
            <a:r>
              <a:rPr lang="en-US" sz="28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(499) </a:t>
            </a:r>
            <a:r>
              <a:rPr lang="en-US" sz="2800" dirty="0">
                <a:solidFill>
                  <a:schemeClr val="bg1"/>
                </a:solidFill>
                <a:latin typeface="Impact" pitchFamily="34" charset="0"/>
              </a:rPr>
              <a:t>120-9209</a:t>
            </a: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 </a:t>
            </a:r>
          </a:p>
          <a:p>
            <a:pPr marL="82550" indent="0" algn="r">
              <a:buNone/>
            </a:pPr>
            <a:r>
              <a:rPr lang="en-US" sz="2800" b="1" dirty="0">
                <a:solidFill>
                  <a:schemeClr val="bg1"/>
                </a:solidFill>
                <a:latin typeface="Impact" pitchFamily="34" charset="0"/>
              </a:rPr>
              <a:t>We spend our energy to save </a:t>
            </a:r>
            <a:r>
              <a:rPr lang="en-US" sz="2800" b="1" dirty="0" err="1">
                <a:solidFill>
                  <a:schemeClr val="bg1"/>
                </a:solidFill>
                <a:latin typeface="Impact" pitchFamily="34" charset="0"/>
              </a:rPr>
              <a:t>your’s</a:t>
            </a:r>
            <a:r>
              <a:rPr lang="en-US" sz="2800" b="1" dirty="0">
                <a:solidFill>
                  <a:schemeClr val="bg1"/>
                </a:solidFill>
                <a:latin typeface="Impact" pitchFamily="34" charset="0"/>
              </a:rPr>
              <a:t>!</a:t>
            </a:r>
            <a:endParaRPr lang="ru-RU" sz="2800" b="1" dirty="0">
              <a:solidFill>
                <a:schemeClr val="bg1"/>
              </a:solidFill>
              <a:latin typeface="Impact" pitchFamily="34" charset="0"/>
            </a:endParaRPr>
          </a:p>
          <a:p>
            <a:pPr marL="82550" indent="0" algn="r">
              <a:buNone/>
            </a:pPr>
            <a:endParaRPr lang="ru-RU" sz="3600" dirty="0">
              <a:solidFill>
                <a:srgbClr val="003399"/>
              </a:solidFill>
              <a:latin typeface="Impact" pitchFamily="34" charset="0"/>
            </a:endParaRPr>
          </a:p>
          <a:p>
            <a:pPr marL="82550" indent="0" algn="r" eaLnBrk="1" hangingPunct="1">
              <a:buFontTx/>
              <a:buNone/>
            </a:pPr>
            <a:endParaRPr lang="ru-RU" sz="2000" dirty="0">
              <a:solidFill>
                <a:srgbClr val="003399"/>
              </a:solidFill>
              <a:latin typeface="Impact" pitchFamily="34" charset="0"/>
            </a:endParaRP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05488"/>
            <a:ext cx="1331913" cy="10525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60" name="Rectangle 18"/>
          <p:cNvSpPr>
            <a:spLocks noChangeArrowheads="1"/>
          </p:cNvSpPr>
          <p:nvPr/>
        </p:nvSpPr>
        <p:spPr bwMode="auto">
          <a:xfrm>
            <a:off x="5759624" y="3501008"/>
            <a:ext cx="3384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  <a:latin typeface="Impact" pitchFamily="34" charset="0"/>
              </a:rPr>
              <a:t>Спасибо!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6" name="Picture 5" descr="D:\Mailbox\Фото\VIK_17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4869160"/>
            <a:ext cx="1080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79912" y="404664"/>
            <a:ext cx="5256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За прошедшие 30 лет человечество двигалось не по той дороге. 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Наше будущее определять нам. Всегда.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Нужно выбрать правильную дорогу в будущее!</a:t>
            </a:r>
            <a:endParaRPr lang="en-US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620688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30 лет спустя: проверка прошлым уроков будущего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544" y="4653136"/>
            <a:ext cx="867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5"/>
              </a:buBlip>
            </a:pPr>
            <a:r>
              <a:rPr lang="ru-RU" sz="2000" b="1" dirty="0"/>
              <a:t>Урок прошлого: ни задачу стабилизации, ни задачу снижения глобальных выбросов ПГ решить не </a:t>
            </a:r>
            <a:r>
              <a:rPr lang="ru-RU" sz="2000" b="1" dirty="0" smtClean="0"/>
              <a:t>удалось</a:t>
            </a:r>
            <a:r>
              <a:rPr lang="en-US" sz="2000" b="1" dirty="0" smtClean="0"/>
              <a:t>. </a:t>
            </a:r>
            <a:r>
              <a:rPr lang="ru-RU" sz="2000" b="1" dirty="0" smtClean="0"/>
              <a:t>Она решена только для стран ОЭСР и бывшего СССР. </a:t>
            </a:r>
          </a:p>
          <a:p>
            <a:pPr marL="273050" indent="-273050">
              <a:buBlip>
                <a:blip r:embed="rId5"/>
              </a:buBlip>
            </a:pPr>
            <a:r>
              <a:rPr lang="ru-RU" sz="2000" b="1" dirty="0" smtClean="0"/>
              <a:t>Произошло примерно то, что ожидалось 30 лет назад </a:t>
            </a:r>
          </a:p>
          <a:p>
            <a:pPr marL="273050" indent="-273050">
              <a:buBlip>
                <a:blip r:embed="rId5"/>
              </a:buBlip>
            </a:pPr>
            <a:r>
              <a:rPr lang="ru-RU" sz="2000" b="1" dirty="0" smtClean="0"/>
              <a:t>За эти годы не появилось новых мер политики, которые позволили бы хотя бы стабилизировать выбросы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620688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692696"/>
            <a:ext cx="3263240" cy="1872208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836712"/>
            <a:ext cx="4536504" cy="1656184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2564904"/>
            <a:ext cx="3323569" cy="1944216"/>
          </a:xfrm>
          <a:prstGeom prst="rect">
            <a:avLst/>
          </a:prstGeom>
          <a:noFill/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2636912"/>
            <a:ext cx="4472704" cy="1872208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2483768" y="2708920"/>
            <a:ext cx="1584176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764704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Рост глобальных выбросов ПГ пока остановить не удалось. С 1750 г. глобальные выбросы ПГ выросли в 25 раз до 59 ГтСО</a:t>
            </a:r>
            <a:r>
              <a:rPr lang="ru-RU" sz="2400" baseline="-25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2экв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544" y="836712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5328592" cy="288032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5328592" cy="2592288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868144" y="1093386"/>
            <a:ext cx="32038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7338" marR="0" lvl="0" indent="-2873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7"/>
              </a:buBlip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Сначала главным источником выбросов было сельское хозяйство, а главным фактором снижения объемов стоков ПГ стало изменение в землепользовании (сведение лесов для нужд сельского хозяйства, отопления и строительства).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7338" marR="0" lvl="0" indent="-2873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7"/>
              </a:buBlip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к 1950 г. на первый план вышли выбросы ПГ от добычи и сжигания ископаемого топлива и от промышленных процессов.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7338" marR="0" lvl="0" indent="-2873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7"/>
              </a:buBlip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Их динамичный рост в 6 раз с 1950 г. повлек за собой рост суммарных выбросов в 3,4 раза.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DE9586-DEF4-4F2C-996F-C108ACD8909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83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tabLst>
                <a:tab pos="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Не удалось остановить рост глобальных выбросов ни по одному значимому парниковому газу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836712"/>
            <a:ext cx="8532440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052736"/>
            <a:ext cx="8352928" cy="506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899592" y="5733256"/>
            <a:ext cx="7992888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1" indent="-288925">
              <a:spcAft>
                <a:spcPts val="300"/>
              </a:spcAft>
              <a:buBlip>
                <a:blip r:embed="rId7"/>
              </a:buBlip>
            </a:pPr>
            <a:r>
              <a:rPr lang="ru-RU" b="1" dirty="0"/>
              <a:t>В структуре выбросов ПГ доминирует СО</a:t>
            </a:r>
            <a:r>
              <a:rPr lang="ru-RU" b="1" baseline="-25000" dirty="0"/>
              <a:t>2</a:t>
            </a:r>
            <a:r>
              <a:rPr lang="ru-RU" b="1" dirty="0"/>
              <a:t>, на который приходится более 75% всех выбросов ПГ</a:t>
            </a:r>
            <a:endParaRPr lang="en-US" b="1" dirty="0"/>
          </a:p>
          <a:p>
            <a:pPr marL="346075" lvl="1" indent="-288925">
              <a:spcAft>
                <a:spcPts val="300"/>
              </a:spcAft>
              <a:buBlip>
                <a:blip r:embed="rId7"/>
              </a:buBlip>
            </a:pPr>
            <a:r>
              <a:rPr lang="ru-RU" b="1" dirty="0"/>
              <a:t>В 2010-2019 гг. рост выбросов замедлился, но не остановился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DE9586-DEF4-4F2C-996F-C108ACD8909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83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tabLst>
                <a:tab pos="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Не удалось остановить рост глобальных выбросов ПГ  ни в одном секторе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836712"/>
            <a:ext cx="8532440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124744"/>
            <a:ext cx="59658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7" name="Picture 2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119562"/>
            <a:ext cx="5872163" cy="27384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372200" y="1268760"/>
            <a:ext cx="2664296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1" indent="-288925">
              <a:spcAft>
                <a:spcPts val="300"/>
              </a:spcAft>
              <a:buBlip>
                <a:blip r:embed="rId8"/>
              </a:buBlip>
            </a:pPr>
            <a:r>
              <a:rPr lang="ru-RU" b="1" dirty="0"/>
              <a:t>Прямые выбросы наиболее быстро росли в промышленности и в энергетике, заметно медленнее – в зданиях</a:t>
            </a:r>
          </a:p>
          <a:p>
            <a:pPr marL="346075" lvl="1" indent="-288925">
              <a:spcAft>
                <a:spcPts val="300"/>
              </a:spcAft>
              <a:buBlip>
                <a:blip r:embed="rId8"/>
              </a:buBlip>
            </a:pPr>
            <a:r>
              <a:rPr lang="ru-RU" b="1" dirty="0"/>
              <a:t>С учетом косвенных выбросов ПГ со значительным отрывом лидирует промышленность. На нее в 2019 г. пришлось 17,7 ГтСО</a:t>
            </a:r>
            <a:r>
              <a:rPr lang="ru-RU" b="1" baseline="-25000" dirty="0"/>
              <a:t>2</a:t>
            </a:r>
            <a:r>
              <a:rPr lang="ru-RU" b="1" dirty="0"/>
              <a:t>экв., или 30% выбросов</a:t>
            </a:r>
            <a:r>
              <a:rPr lang="ru-RU" dirty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908720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Impact" pitchFamily="34" charset="0"/>
              </a:rPr>
              <a:t>Драйверы выбросов ПГ в секторах глобальной экономики 1990-2018. Одна </a:t>
            </a:r>
            <a:r>
              <a:rPr lang="ru-RU" sz="2400" dirty="0" err="1">
                <a:latin typeface="Impact" pitchFamily="34" charset="0"/>
              </a:rPr>
              <a:t>энергоэффективность</a:t>
            </a:r>
            <a:r>
              <a:rPr lang="ru-RU" sz="2400" dirty="0">
                <a:latin typeface="Impact" pitchFamily="34" charset="0"/>
              </a:rPr>
              <a:t> не справляется 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544" y="908720"/>
            <a:ext cx="8676456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54726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012160" y="1268760"/>
            <a:ext cx="288032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1" indent="-288925">
              <a:spcAft>
                <a:spcPts val="300"/>
              </a:spcAft>
              <a:buBlip>
                <a:blip r:embed="rId6"/>
              </a:buBlip>
            </a:pPr>
            <a:r>
              <a:rPr lang="ru-RU" b="1" dirty="0"/>
              <a:t>Единственным фактором, который сдерживал рост выбросов, стало снижение энергоемкости (повышение энергоэффективности)</a:t>
            </a:r>
          </a:p>
          <a:p>
            <a:pPr marL="346075" lvl="1" indent="-288925">
              <a:spcAft>
                <a:spcPts val="300"/>
              </a:spcAft>
              <a:buBlip>
                <a:blip r:embed="rId6"/>
              </a:buBlip>
            </a:pPr>
            <a:r>
              <a:rPr lang="ru-RU" b="1" dirty="0"/>
              <a:t>Однако его мощи не хватало, чтобы компенсировать даже половину влияния фактора роста ВВП</a:t>
            </a:r>
          </a:p>
          <a:p>
            <a:pPr marL="346075" lvl="1" indent="-288925">
              <a:spcAft>
                <a:spcPts val="300"/>
              </a:spcAft>
              <a:buBlip>
                <a:blip r:embed="rId6"/>
              </a:buBlip>
            </a:pPr>
            <a:r>
              <a:rPr lang="ru-RU" b="1" dirty="0" err="1"/>
              <a:t>Углеродоемкость</a:t>
            </a:r>
            <a:r>
              <a:rPr lang="ru-RU" b="1" dirty="0"/>
              <a:t> энергии почти не снижалась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DE9586-DEF4-4F2C-996F-C108ACD8909C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7647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tabLst>
                <a:tab pos="0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Отдельные меры и индикаторы   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764704"/>
            <a:ext cx="8532440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3568" y="908720"/>
            <a:ext cx="5616624" cy="554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1" indent="-288925">
              <a:spcAft>
                <a:spcPts val="300"/>
              </a:spcAft>
              <a:buBlip>
                <a:blip r:embed="rId6"/>
              </a:buBlip>
            </a:pPr>
            <a:r>
              <a:rPr lang="ru-RU" b="1" dirty="0"/>
              <a:t>Для решения проблем энергетической безопасности, снижения вредных выбросов и ПГ во многих странах был запущен обширный пакет мер по повышению энергоэффективности </a:t>
            </a:r>
          </a:p>
          <a:p>
            <a:pPr marL="627063" lvl="2" indent="-280988">
              <a:spcAft>
                <a:spcPts val="300"/>
              </a:spcAft>
              <a:buBlip>
                <a:blip r:embed="rId6"/>
              </a:buBlip>
            </a:pPr>
            <a:r>
              <a:rPr lang="ru-RU" b="1" dirty="0"/>
              <a:t>Результат: удалось повысить темп снижения энергоемкости глобального ВВП с исторических 1% в год до 1,3% в год в 1971-2019 гг. и до 1,5% в год в 2000-2019 гг.</a:t>
            </a:r>
          </a:p>
          <a:p>
            <a:pPr marL="346075" lvl="1" indent="-288925">
              <a:spcAft>
                <a:spcPts val="300"/>
              </a:spcAft>
              <a:buBlip>
                <a:blip r:embed="rId6"/>
              </a:buBlip>
            </a:pPr>
            <a:r>
              <a:rPr lang="ru-RU" b="1" dirty="0"/>
              <a:t>Меры политики по снижению материалоемкости практически отсутствуют. Только запускаются меры по  развитию циркуляционной экономики </a:t>
            </a:r>
          </a:p>
          <a:p>
            <a:pPr marL="627063" lvl="2" indent="-280988">
              <a:spcAft>
                <a:spcPts val="300"/>
              </a:spcAft>
              <a:buBlip>
                <a:blip r:embed="rId6"/>
              </a:buBlip>
            </a:pPr>
            <a:r>
              <a:rPr lang="ru-RU" b="1" dirty="0"/>
              <a:t>Результат: материалоемкость глобального ВВП выросла, что ограничивало темпы снижения энергоемкости.</a:t>
            </a:r>
          </a:p>
          <a:p>
            <a:pPr marL="346075" lvl="1" indent="-288925">
              <a:spcAft>
                <a:spcPts val="300"/>
              </a:spcAft>
              <a:buBlip>
                <a:blip r:embed="rId6"/>
              </a:buBlip>
            </a:pPr>
            <a:r>
              <a:rPr lang="ru-RU" b="1" dirty="0"/>
              <a:t>Реализован широкий комплекс мер по поддержке </a:t>
            </a:r>
            <a:r>
              <a:rPr lang="ru-RU" b="1" dirty="0" err="1"/>
              <a:t>низкоуглеродных</a:t>
            </a:r>
            <a:r>
              <a:rPr lang="ru-RU" b="1" dirty="0"/>
              <a:t> источников энергии </a:t>
            </a:r>
          </a:p>
          <a:p>
            <a:pPr marL="568325" lvl="2" indent="-222250">
              <a:spcAft>
                <a:spcPts val="300"/>
              </a:spcAft>
              <a:buBlip>
                <a:blip r:embed="rId6"/>
              </a:buBlip>
            </a:pPr>
            <a:r>
              <a:rPr lang="ru-RU" b="1" dirty="0"/>
              <a:t>Результат: </a:t>
            </a:r>
            <a:r>
              <a:rPr lang="ru-RU" b="1" dirty="0" err="1"/>
              <a:t>углеродоемкость</a:t>
            </a:r>
            <a:r>
              <a:rPr lang="ru-RU" b="1" dirty="0"/>
              <a:t> потребляемой энергии в 1990-2019 гг. снижалась, но только на 0,2% в год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836712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372200" y="3429000"/>
            <a:ext cx="2771800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Есть «пределы роста» (</a:t>
            </a:r>
            <a:r>
              <a:rPr lang="en-US" sz="2400" b="1" dirty="0" smtClean="0">
                <a:solidFill>
                  <a:schemeClr val="bg1"/>
                </a:solidFill>
              </a:rPr>
              <a:t>limits of growth)</a:t>
            </a:r>
            <a:r>
              <a:rPr lang="ru-RU" sz="2400" b="1" dirty="0" smtClean="0">
                <a:solidFill>
                  <a:schemeClr val="bg1"/>
                </a:solidFill>
              </a:rPr>
              <a:t>, а есть и пределы изменений (</a:t>
            </a:r>
            <a:r>
              <a:rPr lang="en-US" sz="2400" b="1" dirty="0" smtClean="0">
                <a:solidFill>
                  <a:schemeClr val="bg1"/>
                </a:solidFill>
              </a:rPr>
              <a:t>limits of change</a:t>
            </a:r>
            <a:r>
              <a:rPr lang="ru-RU" sz="2400" b="1" dirty="0" smtClean="0"/>
              <a:t>)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10764</TotalTime>
  <Words>3303</Words>
  <Application>Microsoft Office PowerPoint</Application>
  <PresentationFormat>On-screen Show (4:3)</PresentationFormat>
  <Paragraphs>304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«Энергетика мира: уроки будущего» (Башмаков ред., 1992)</vt:lpstr>
      <vt:lpstr>30 лет спустя: проверка прошлым уроков будущего</vt:lpstr>
      <vt:lpstr>Рост глобальных выбросов ПГ пока остановить не удалось. С 1750 г. глобальные выбросы ПГ выросли в 25 раз до 59 ГтСО2экв</vt:lpstr>
      <vt:lpstr>Slide 6</vt:lpstr>
      <vt:lpstr>Slide 7</vt:lpstr>
      <vt:lpstr>Драйверы выбросов ПГ в секторах глобальной экономики 1990-2018. Одна энергоэффективность не справляется </vt:lpstr>
      <vt:lpstr>Slide 9</vt:lpstr>
      <vt:lpstr>Slide 10</vt:lpstr>
      <vt:lpstr>Набор механизмов углеродного регулирования не ограничивается инструментами с ценой на углерод </vt:lpstr>
      <vt:lpstr>Slide 12</vt:lpstr>
      <vt:lpstr>Не только специальная климатическая, но и любая другая политика и антропогенные действия в разных сферах прямо или косвенно влияют на объемы, состав и динамику выбросов ПГ</vt:lpstr>
      <vt:lpstr>Специальные меры углеродного регулирования выбросов ПГ</vt:lpstr>
      <vt:lpstr>Эффективность конкретной меры политики в значительной степени обусловлена институциональными и социальными условиями, в которых она реализуется</vt:lpstr>
      <vt:lpstr>Административные механизмы – стандарты  </vt:lpstr>
      <vt:lpstr>Административные механизмы - запреты на продукцию и финансирование проектов </vt:lpstr>
      <vt:lpstr>Рыночные механизмы </vt:lpstr>
      <vt:lpstr>География механизмов с ценой на углерод – 64 схемы в 2021 г.</vt:lpstr>
      <vt:lpstr>Диапазон цен на углерод: от менее 1 до 137 долл./тСО2</vt:lpstr>
      <vt:lpstr>С точки зрения администрирования, введение налога на углерод проще, чем система обращения квот на выбросы</vt:lpstr>
      <vt:lpstr>Для реализации схемы торговли квотами на выбросы ПГ необходимо создание специальных институтов и правил работы рынка</vt:lpstr>
      <vt:lpstr>В углеродоемкой промышленности ЕСТ объем бесплатных квот превышал объемы выбросов </vt:lpstr>
      <vt:lpstr>Как выглядит СВАМ? Российские экспортеры могут давать информацию, но не платят</vt:lpstr>
      <vt:lpstr>Последствия  СВАМ и реформы ЕСТ</vt:lpstr>
      <vt:lpstr>«Низкоуглеродные тиски» для импорта</vt:lpstr>
      <vt:lpstr>Только ускоренное снижение углеродоемкости СВАМ-товаров российских экспортеров или введение фискально-нейтрального налога на углерод позволяют снизить потери или даже получить дополнительный доход от экспорта</vt:lpstr>
      <vt:lpstr>Белые и зеленые сертификаты и ЭСКО  </vt:lpstr>
      <vt:lpstr>Стратегические механизмы </vt:lpstr>
      <vt:lpstr>Суммарные субсидии в развитие генерации на ВЭС и СЭС к 2030 г. растут до 114-122 млрд долл. (не полный перечень стран) </vt:lpstr>
      <vt:lpstr>Нужно сделать то, что ранее человечеству не удавалось – остановить рост выбросов, а затем достичь  сначала углеродной, а затем и климатической нейтральности к 2050-2100 гг.</vt:lpstr>
      <vt:lpstr>Масштаб задачи для мер политики.  Ставится беспрецедентная по историческим меркам задача – сделать глобальную экономику углеродо-нейтральной </vt:lpstr>
      <vt:lpstr>Для выхода на траектории, позволяющие ограничить потеп-ление уровнем 1,5-2оС, необходим рост ежегодных инвести-ций в энергетику до 5 трлн долл. в 2030 г. и до 4,5-4,8 трлн долл. в 2040-2050 гг.</vt:lpstr>
      <vt:lpstr>Россия. Семейства прогнозов динамики выбросов ПГ в процессе их эволюции. То, что еще недавно казалось невозможным, становится обыденным </vt:lpstr>
      <vt:lpstr>Россия может выйти на углеродную нейтральность к 2050 г. без заметного увеличения стоков в секторе ЗИЗЛХ</vt:lpstr>
      <vt:lpstr>Slide 36</vt:lpstr>
    </vt:vector>
  </TitlesOfParts>
  <Company>CENEF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Igor A. Bashmakov</dc:creator>
  <cp:lastModifiedBy>igor</cp:lastModifiedBy>
  <cp:revision>250</cp:revision>
  <dcterms:created xsi:type="dcterms:W3CDTF">2018-11-28T17:30:06Z</dcterms:created>
  <dcterms:modified xsi:type="dcterms:W3CDTF">2022-02-17T10:51:42Z</dcterms:modified>
</cp:coreProperties>
</file>