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0" r:id="rId1"/>
  </p:sldMasterIdLst>
  <p:notesMasterIdLst>
    <p:notesMasterId r:id="rId25"/>
  </p:notesMasterIdLst>
  <p:sldIdLst>
    <p:sldId id="256" r:id="rId2"/>
    <p:sldId id="458" r:id="rId3"/>
    <p:sldId id="471" r:id="rId4"/>
    <p:sldId id="469" r:id="rId5"/>
    <p:sldId id="459" r:id="rId6"/>
    <p:sldId id="457" r:id="rId7"/>
    <p:sldId id="448" r:id="rId8"/>
    <p:sldId id="454" r:id="rId9"/>
    <p:sldId id="453" r:id="rId10"/>
    <p:sldId id="470" r:id="rId11"/>
    <p:sldId id="456" r:id="rId12"/>
    <p:sldId id="449" r:id="rId13"/>
    <p:sldId id="450" r:id="rId14"/>
    <p:sldId id="451" r:id="rId15"/>
    <p:sldId id="452" r:id="rId16"/>
    <p:sldId id="462" r:id="rId17"/>
    <p:sldId id="463" r:id="rId18"/>
    <p:sldId id="464" r:id="rId19"/>
    <p:sldId id="465" r:id="rId20"/>
    <p:sldId id="467" r:id="rId21"/>
    <p:sldId id="472" r:id="rId22"/>
    <p:sldId id="473" r:id="rId23"/>
    <p:sldId id="422" r:id="rId24"/>
  </p:sldIdLst>
  <p:sldSz cx="9144000" cy="6858000" type="screen4x3"/>
  <p:notesSz cx="6781800" cy="99187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05" autoAdjust="0"/>
  </p:normalViewPr>
  <p:slideViewPr>
    <p:cSldViewPr>
      <p:cViewPr varScale="1">
        <p:scale>
          <a:sx n="56" d="100"/>
          <a:sy n="56" d="100"/>
        </p:scale>
        <p:origin x="-684" y="-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848" y="-86"/>
      </p:cViewPr>
      <p:guideLst>
        <p:guide orient="horz" pos="3124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593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pPr>
              <a:defRPr/>
            </a:pPr>
            <a:fld id="{14B5E8C0-E1A2-4223-B5D1-C805338B6C4C}" type="datetimeFigureOut">
              <a:rPr lang="en-US"/>
              <a:pPr>
                <a:defRPr/>
              </a:pPr>
              <a:t>11/18/2020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711383"/>
            <a:ext cx="5425440" cy="4463415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451" y="9421044"/>
            <a:ext cx="2938780" cy="49593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pPr>
              <a:defRPr/>
            </a:pPr>
            <a:fld id="{74D5148D-7D9E-4FA2-9999-2F9B3F392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3261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9A587-B3B9-49F3-9A11-DE7C1AD953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14C5F-5833-4543-9ACC-E7D0D025B8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87B28-5E1B-4E81-BB40-002DBA9F00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0D481-FAE6-483F-988A-66DD7A8DAF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EDBF3-C7D5-4CED-8786-C616795EF7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82A9C-F02D-444D-9A10-0EA6B6E9D5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4EF0E-9DF3-4252-8D43-F9F288902D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04D36-DC10-444C-B7E9-A2D162BF1A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06CF-5553-4011-9328-518C6E3766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91268-29EA-4692-B930-FC6F5BD6D4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3D635-50CE-4E83-8831-C7D1A359AF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040FE-F065-4AB5-B475-79964D5B2C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C0C284F-C7FA-44B9-ABC4-B1D1F177DC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enef.ru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11" Type="http://schemas.microsoft.com/office/2007/relationships/hdphoto" Target="NULL"/><Relationship Id="rId5" Type="http://schemas.openxmlformats.org/officeDocument/2006/relationships/image" Target="../media/image30.pn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2.emf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3.emf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4.emf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5.emf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2.png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6.jpe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2.wmf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1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4.gif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2060849"/>
            <a:ext cx="6912768" cy="2592288"/>
          </a:xfrm>
        </p:spPr>
        <p:txBody>
          <a:bodyPr/>
          <a:lstStyle/>
          <a:p>
            <a:pPr algn="l"/>
            <a:r>
              <a:rPr lang="ru-RU" sz="4800" cap="all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Энергоэффективность</a:t>
            </a:r>
            <a:r>
              <a:rPr lang="ru-RU" sz="4800" cap="all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br>
              <a:rPr lang="ru-RU" sz="4800" cap="all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</a:br>
            <a:r>
              <a:rPr lang="ru-RU" sz="4800" cap="all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в Российских зданиях</a:t>
            </a:r>
            <a:endParaRPr lang="ru-RU" sz="4800" dirty="0" smtClean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068608"/>
            <a:ext cx="899592" cy="78939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11" descr="D:\Mailbox\Фото\VIK_17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8640"/>
            <a:ext cx="1263140" cy="159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622406" y="260648"/>
            <a:ext cx="6521594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БАШМАКОВ Игорь Алексеевич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23728" y="5229200"/>
            <a:ext cx="680424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255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Центр энергоэффективности –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XXI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век (ЦЭНЭФ-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XXI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8255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  <a:hlinkClick r:id="rId5"/>
              </a:rPr>
              <a:t>www.cenef.ru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   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8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(499)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120-9209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</a:p>
          <a:p>
            <a:pPr marL="8255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Мы тратим свою энергию, чтобы экономить вашу!</a:t>
            </a:r>
          </a:p>
          <a:p>
            <a:pPr marL="8255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CA18A0B-C159-4689-9DEF-EF5DB70D7997}" type="slidenum">
              <a:rPr lang="en-US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11188" y="0"/>
            <a:ext cx="8532812" cy="9087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400" dirty="0" smtClean="0">
                <a:solidFill>
                  <a:srgbClr val="262673"/>
                </a:solidFill>
                <a:latin typeface="Impact" pitchFamily="34" charset="0"/>
              </a:rPr>
              <a:t>Эффективные </a:t>
            </a:r>
            <a:r>
              <a:rPr lang="ru-RU" sz="2400" dirty="0" err="1" smtClean="0">
                <a:solidFill>
                  <a:srgbClr val="262673"/>
                </a:solidFill>
                <a:latin typeface="Impact" pitchFamily="34" charset="0"/>
              </a:rPr>
              <a:t>бюджетофинансируемые</a:t>
            </a:r>
            <a:r>
              <a:rPr lang="ru-RU" sz="2400" dirty="0" smtClean="0">
                <a:solidFill>
                  <a:srgbClr val="262673"/>
                </a:solidFill>
                <a:latin typeface="Impact" pitchFamily="34" charset="0"/>
              </a:rPr>
              <a:t>  организации стали эффективнее, а расточительные – расточительнее </a:t>
            </a:r>
            <a:endParaRPr lang="ru-RU" sz="2400" dirty="0">
              <a:solidFill>
                <a:srgbClr val="262673"/>
              </a:solidFill>
              <a:latin typeface="Impact" pitchFamily="34" charset="0"/>
            </a:endParaRPr>
          </a:p>
        </p:txBody>
      </p:sp>
      <p:pic>
        <p:nvPicPr>
          <p:cNvPr id="16390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6732240" y="1412776"/>
            <a:ext cx="24117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Средняя (по 12 функционально-типологическим группам объектов государственных (муниципальных) учреждений) доля объектов, в которых в 2014-2018 годах имело место снижение удельных расходов ресурсов в сопоставимых условиях</a:t>
            </a:r>
            <a:endParaRPr lang="ru-RU" sz="1600" b="1" dirty="0" smtClean="0">
              <a:solidFill>
                <a:srgbClr val="262673"/>
              </a:solidFill>
              <a:latin typeface="Arial" charset="0"/>
            </a:endParaRPr>
          </a:p>
        </p:txBody>
      </p:sp>
      <p:sp>
        <p:nvSpPr>
          <p:cNvPr id="16394" name="Rectangle 18"/>
          <p:cNvSpPr>
            <a:spLocks noChangeArrowheads="1"/>
          </p:cNvSpPr>
          <p:nvPr/>
        </p:nvSpPr>
        <p:spPr bwMode="auto">
          <a:xfrm>
            <a:off x="611188" y="5373216"/>
            <a:ext cx="8532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Для более </a:t>
            </a:r>
            <a:r>
              <a:rPr lang="ru-RU" b="1" dirty="0" err="1" smtClean="0"/>
              <a:t>энергоэффективных</a:t>
            </a:r>
            <a:r>
              <a:rPr lang="ru-RU" b="1" dirty="0" smtClean="0"/>
              <a:t> объектов снижение удельных расходов ресурсов наблюдалось чаще и оказалось значительнее, чем для групп объектов со средними и высокими исходными удельными расходами, которые располагают более высоким потенциалом экономии ресурсов.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1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5719450" cy="396044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39552" y="908720"/>
            <a:ext cx="8604448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24128" y="0"/>
            <a:ext cx="3312368" cy="3140968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>
              <a:defRPr/>
            </a:pPr>
            <a:r>
              <a:rPr lang="ru-RU" sz="2400" dirty="0" smtClean="0">
                <a:latin typeface="Impact" pitchFamily="34" charset="0"/>
              </a:rPr>
              <a:t>Оценки эффектов от реализации потенциала экономии энергии и воды на объектах государственных (муниципальных) учреждений</a:t>
            </a:r>
            <a:endParaRPr lang="en-US" sz="2400" dirty="0">
              <a:solidFill>
                <a:schemeClr val="accent2"/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5687616" y="3401616"/>
            <a:ext cx="34563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>
              <a:spcAft>
                <a:spcPts val="600"/>
              </a:spcAft>
              <a:buBlip>
                <a:blip r:embed="rId4"/>
              </a:buBlip>
              <a:defRPr/>
            </a:pPr>
            <a:r>
              <a:rPr lang="ru-RU" sz="1600" b="1" dirty="0" smtClean="0"/>
              <a:t>Главный экономический эффект – потенциал экономии бюджетных средств за счет реализации умеренных по стоимости мероприятий в сфере повышения ресурсной эффективности на объектах государственных (муниципальных) учреждений – составляет </a:t>
            </a:r>
            <a:r>
              <a:rPr lang="ru-RU" sz="2400" b="1" dirty="0" smtClean="0"/>
              <a:t>251-267 </a:t>
            </a:r>
            <a:r>
              <a:rPr lang="ru-RU" sz="2400" b="1" dirty="0" err="1" smtClean="0"/>
              <a:t>млрд</a:t>
            </a:r>
            <a:r>
              <a:rPr lang="ru-RU" sz="2400" b="1" dirty="0" smtClean="0"/>
              <a:t> руб. </a:t>
            </a:r>
            <a:endParaRPr lang="ru-RU" sz="2400" dirty="0"/>
          </a:p>
        </p:txBody>
      </p:sp>
      <p:pic>
        <p:nvPicPr>
          <p:cNvPr id="13" name="Picture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0"/>
            <a:ext cx="54006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DE9586-DEF4-4F2C-996F-C108ACD8909C}" type="slidenum">
              <a:rPr lang="ru-RU" smtClean="0"/>
              <a:pPr/>
              <a:t>12</a:t>
            </a:fld>
            <a:endParaRPr lang="ru-RU" smtClean="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188" y="0"/>
            <a:ext cx="8532812" cy="12687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lvl="0"/>
            <a:r>
              <a:rPr lang="ru-RU" sz="2200" dirty="0" smtClean="0">
                <a:latin typeface="Impact" pitchFamily="34" charset="0"/>
              </a:rPr>
              <a:t>В мире насчитывается не менее 60 тыс. зданий, почти не потребляющих энергию (с расходом энергии на отопление примерно на 90% ниже существующих зданий и на 75% ниже новых «традиционных» зданий)</a:t>
            </a:r>
            <a:endParaRPr lang="en-US" sz="2200" dirty="0"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340768"/>
            <a:ext cx="8532440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1560" y="5157192"/>
            <a:ext cx="8316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lvl="1" indent="-395288">
              <a:buBlip>
                <a:blip r:embed="rId5"/>
              </a:buBlip>
            </a:pPr>
            <a:r>
              <a:rPr lang="ru-RU" sz="2000" b="1" dirty="0" smtClean="0"/>
              <a:t>В России такие здания уже есть. </a:t>
            </a:r>
          </a:p>
          <a:p>
            <a:pPr marL="396875" lvl="1" indent="-395288">
              <a:buBlip>
                <a:blip r:embed="rId5"/>
              </a:buBlip>
            </a:pPr>
            <a:r>
              <a:rPr lang="ru-RU" sz="2000" b="1" dirty="0" smtClean="0"/>
              <a:t>Вопрос о стимулировании строительства зданий с высокими показателями энергетической эффективности в России на повестке дня не стоит. </a:t>
            </a:r>
          </a:p>
          <a:p>
            <a:pPr marL="396875" lvl="1" indent="-395288">
              <a:buBlip>
                <a:blip r:embed="rId5"/>
              </a:buBlip>
            </a:pPr>
            <a:r>
              <a:rPr lang="en-US" sz="2000" b="1" dirty="0" smtClean="0"/>
              <a:t>А </a:t>
            </a:r>
            <a:r>
              <a:rPr lang="en-US" sz="2000" b="1" dirty="0" err="1" smtClean="0"/>
              <a:t>он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должен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стоять</a:t>
            </a:r>
            <a:r>
              <a:rPr lang="en-US" sz="2000" b="1" dirty="0" smtClean="0"/>
              <a:t>!</a:t>
            </a:r>
            <a:endParaRPr lang="en-US" sz="2000" dirty="0"/>
          </a:p>
        </p:txBody>
      </p:sp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484784"/>
            <a:ext cx="809625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DE9586-DEF4-4F2C-996F-C108ACD8909C}" type="slidenum">
              <a:rPr lang="ru-RU" smtClean="0"/>
              <a:pPr/>
              <a:t>13</a:t>
            </a:fld>
            <a:endParaRPr lang="ru-RU" smtClean="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188" y="0"/>
            <a:ext cx="8532812" cy="9087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  <a:t>Россия является мировым лидером по масштабам развития централизованного теплоснабжения</a:t>
            </a:r>
            <a:endParaRPr lang="en-US" sz="28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052736"/>
            <a:ext cx="8532440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5576" y="4611231"/>
            <a:ext cx="8388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lvl="1" indent="-395288">
              <a:buBlip>
                <a:blip r:embed="rId5"/>
              </a:buBlip>
            </a:pPr>
            <a:r>
              <a:rPr lang="ru-RU" sz="2000" b="1" dirty="0" smtClean="0"/>
              <a:t>Выигрывая по масштабам, Россия существенно уступает по эффективности систем централизованного теплоснабжения</a:t>
            </a:r>
            <a:endParaRPr lang="en-US" sz="2000" dirty="0" smtClean="0"/>
          </a:p>
          <a:p>
            <a:pPr marL="396875" lvl="1" indent="-395288">
              <a:buBlip>
                <a:blip r:embed="rId5"/>
              </a:buBlip>
            </a:pPr>
            <a:r>
              <a:rPr lang="ru-RU" sz="2000" b="1" dirty="0" smtClean="0"/>
              <a:t>Для реализации концепции систем теплоснабжения 4</a:t>
            </a:r>
            <a:r>
              <a:rPr lang="en-US" sz="2000" b="1" dirty="0" smtClean="0"/>
              <a:t>G</a:t>
            </a:r>
            <a:r>
              <a:rPr lang="ru-RU" sz="2000" b="1" dirty="0" smtClean="0"/>
              <a:t> в России нужно снизить удельный спрос на  тепловую мощность в 2 раза и изменить внутридомовые системы так, чтобы обеспечить  необходимое количество тепла при использовании низкотемпературного теплоносителя </a:t>
            </a: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087" y="1196752"/>
            <a:ext cx="824038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DE9586-DEF4-4F2C-996F-C108ACD8909C}" type="slidenum">
              <a:rPr lang="ru-RU" smtClean="0"/>
              <a:pPr/>
              <a:t>14</a:t>
            </a:fld>
            <a:endParaRPr lang="ru-RU" smtClean="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188" y="0"/>
            <a:ext cx="8532812" cy="9087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ru-RU" sz="2800" dirty="0" smtClean="0">
                <a:latin typeface="Impact" pitchFamily="34" charset="0"/>
              </a:rPr>
              <a:t>В России уровень насыщения «умными» счетчиками еще очень низкий – менее 0,1%</a:t>
            </a:r>
            <a:endParaRPr lang="en-US" sz="2800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052736"/>
            <a:ext cx="8532440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1560" y="4653136"/>
            <a:ext cx="8316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lvl="1" indent="-395288">
              <a:buBlip>
                <a:blip r:embed="rId5"/>
              </a:buBlip>
            </a:pPr>
            <a:r>
              <a:rPr lang="ru-RU" b="1" dirty="0" smtClean="0"/>
              <a:t>В</a:t>
            </a:r>
            <a:r>
              <a:rPr lang="en-US" b="1" dirty="0" smtClean="0"/>
              <a:t> </a:t>
            </a:r>
            <a:r>
              <a:rPr lang="en-US" b="1" dirty="0" err="1" smtClean="0"/>
              <a:t>Великобритании</a:t>
            </a:r>
            <a:r>
              <a:rPr lang="ru-RU" b="1" dirty="0" smtClean="0"/>
              <a:t> в середине 2019 г. доля продвинутых приборов учета составляла уже 38% в нежилом секторе; а на умные приборы в жилищном секторе приходилось 30%. Разработан Кодекс «умной» энергии , который определяет права и обязанности разных участников процесса внедрения «умного» учета</a:t>
            </a:r>
          </a:p>
          <a:p>
            <a:pPr marL="396875" lvl="1" indent="-395288">
              <a:buBlip>
                <a:blip r:embed="rId5"/>
              </a:buBlip>
            </a:pPr>
            <a:r>
              <a:rPr lang="ru-RU" b="1" dirty="0" smtClean="0"/>
              <a:t>В мире в целом доля умного учета равна 14%, а парк приборов к 2021 г. достигнет 1 </a:t>
            </a:r>
            <a:r>
              <a:rPr lang="ru-RU" b="1" dirty="0" err="1" smtClean="0"/>
              <a:t>млрд</a:t>
            </a:r>
            <a:r>
              <a:rPr lang="ru-RU" b="1" dirty="0" smtClean="0"/>
              <a:t> штук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124744"/>
            <a:ext cx="809625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DE9586-DEF4-4F2C-996F-C108ACD8909C}" type="slidenum">
              <a:rPr lang="ru-RU" smtClean="0"/>
              <a:pPr/>
              <a:t>15</a:t>
            </a:fld>
            <a:endParaRPr lang="ru-RU" smtClean="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188" y="0"/>
            <a:ext cx="8532812" cy="11967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ru-RU" sz="2400" dirty="0" smtClean="0">
                <a:latin typeface="Impact" pitchFamily="34" charset="0"/>
              </a:rPr>
              <a:t>Продажи на глобальном рынке тепловых насосов в 2019 г. составили 17 </a:t>
            </a:r>
            <a:r>
              <a:rPr lang="ru-RU" sz="2400" dirty="0" err="1" smtClean="0">
                <a:latin typeface="Impact" pitchFamily="34" charset="0"/>
              </a:rPr>
              <a:t>млрд</a:t>
            </a:r>
            <a:r>
              <a:rPr lang="ru-RU" sz="2400" dirty="0" smtClean="0">
                <a:latin typeface="Impact" pitchFamily="34" charset="0"/>
              </a:rPr>
              <a:t> долл., а к 2050 г. они могут вырасти до 350-450 </a:t>
            </a:r>
            <a:r>
              <a:rPr lang="ru-RU" sz="2400" dirty="0" err="1" smtClean="0">
                <a:latin typeface="Impact" pitchFamily="34" charset="0"/>
              </a:rPr>
              <a:t>млрд</a:t>
            </a:r>
            <a:r>
              <a:rPr lang="ru-RU" sz="2400" dirty="0" smtClean="0">
                <a:latin typeface="Impact" pitchFamily="34" charset="0"/>
              </a:rPr>
              <a:t> долл.</a:t>
            </a:r>
            <a:endParaRPr lang="en-US" sz="2400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340768"/>
            <a:ext cx="8532440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1560" y="4869160"/>
            <a:ext cx="82809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lvl="1" indent="-395288">
              <a:buBlip>
                <a:blip r:embed="rId5"/>
              </a:buBlip>
            </a:pPr>
            <a:r>
              <a:rPr lang="ru-RU" sz="2200" b="1" dirty="0" smtClean="0"/>
              <a:t>В таких странах с холодным климатом, как Норвегия и Швеция, обеспеченность тепловыми насосами на 1000 домохозяйств равна соответственно 400 и 330</a:t>
            </a:r>
          </a:p>
          <a:p>
            <a:pPr marL="396875" lvl="1" indent="-395288">
              <a:buBlip>
                <a:blip r:embed="rId5"/>
              </a:buBlip>
            </a:pPr>
            <a:r>
              <a:rPr lang="ru-RU" sz="2200" b="1" dirty="0" smtClean="0"/>
              <a:t>в Великобритании – около 5 </a:t>
            </a:r>
          </a:p>
          <a:p>
            <a:pPr marL="396875" lvl="1" indent="-395288">
              <a:buBlip>
                <a:blip r:embed="rId5"/>
              </a:buBlip>
            </a:pPr>
            <a:r>
              <a:rPr lang="ru-RU" sz="2200" b="1" dirty="0" smtClean="0"/>
              <a:t>в России – менее 1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484784"/>
            <a:ext cx="809625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532440" cy="908720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ru-RU" sz="2400" dirty="0" smtClean="0">
                <a:solidFill>
                  <a:schemeClr val="accent2"/>
                </a:solidFill>
                <a:latin typeface="Impact" pitchFamily="34" charset="0"/>
              </a:rPr>
              <a:t>Десять сценариев реализации мер политики повышения энергоэффективности в зданиях</a:t>
            </a:r>
            <a:endParaRPr lang="en-US" sz="2400" dirty="0" smtClean="0">
              <a:solidFill>
                <a:schemeClr val="accent2"/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611560" y="1025352"/>
            <a:ext cx="853244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1813" indent="-358775">
              <a:spcAft>
                <a:spcPts val="0"/>
              </a:spcAft>
              <a:buBlip>
                <a:blip r:embed="rId4"/>
              </a:buBlip>
            </a:pPr>
            <a:r>
              <a:rPr lang="ru-RU" sz="1600" b="1" dirty="0" smtClean="0"/>
              <a:t>«замороженная энергоэффективность»</a:t>
            </a:r>
            <a:r>
              <a:rPr lang="en-US" sz="1600" b="1" dirty="0" smtClean="0"/>
              <a:t> </a:t>
            </a:r>
            <a:r>
              <a:rPr lang="en-US" b="1" dirty="0" smtClean="0"/>
              <a:t>- </a:t>
            </a:r>
            <a:r>
              <a:rPr lang="ru-RU" sz="1400" dirty="0" smtClean="0"/>
              <a:t>базовый - на неограниченную перспективу сохраняются требования имеющего ныне статус обязательного </a:t>
            </a:r>
            <a:r>
              <a:rPr lang="ru-RU" sz="1400" dirty="0" err="1" smtClean="0"/>
              <a:t>СНиП</a:t>
            </a:r>
            <a:r>
              <a:rPr lang="ru-RU" sz="1400" dirty="0" smtClean="0"/>
              <a:t> 23-02-2003 «Тепловая защита зданий».</a:t>
            </a:r>
            <a:endParaRPr lang="en-US" sz="1400" dirty="0" smtClean="0"/>
          </a:p>
          <a:p>
            <a:pPr marL="531813" indent="-358775">
              <a:spcAft>
                <a:spcPts val="0"/>
              </a:spcAft>
              <a:buBlip>
                <a:blip r:embed="rId4"/>
              </a:buBlip>
            </a:pPr>
            <a:r>
              <a:rPr lang="ru-RU" sz="1600" b="1" dirty="0" smtClean="0"/>
              <a:t>«вниз на 40%» - </a:t>
            </a:r>
            <a:r>
              <a:rPr lang="ru-RU" sz="1400" dirty="0" smtClean="0"/>
              <a:t>нормативные требования по снижению удельных расходов энергии на </a:t>
            </a:r>
            <a:r>
              <a:rPr lang="ru-RU" sz="1400" dirty="0" smtClean="0"/>
              <a:t>сначала на 30%, </a:t>
            </a:r>
            <a:r>
              <a:rPr lang="ru-RU" sz="1400" dirty="0" smtClean="0"/>
              <a:t>а затем еще на 10% 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pPr marL="531813" indent="-358775">
              <a:spcAft>
                <a:spcPts val="0"/>
              </a:spcAft>
              <a:buBlip>
                <a:blip r:embed="rId4"/>
              </a:buBlip>
            </a:pPr>
            <a:r>
              <a:rPr lang="ru-RU" sz="1600" b="1" dirty="0" smtClean="0"/>
              <a:t>«вниз на 60%» </a:t>
            </a:r>
            <a:r>
              <a:rPr lang="ru-RU" sz="1400" b="1" dirty="0" smtClean="0"/>
              <a:t>- </a:t>
            </a:r>
            <a:r>
              <a:rPr lang="ru-RU" sz="1400" dirty="0" smtClean="0"/>
              <a:t>удельный расход энергии снижается на 60% по сравнению с базовым уровнем, а удельный расход энергии на цели отопления и вентиляции – на 68%. </a:t>
            </a:r>
            <a:endParaRPr lang="en-US" sz="1400" dirty="0" smtClean="0"/>
          </a:p>
          <a:p>
            <a:pPr marL="531813" indent="-358775">
              <a:spcAft>
                <a:spcPts val="0"/>
              </a:spcAft>
              <a:buBlip>
                <a:blip r:embed="rId4"/>
              </a:buBlip>
            </a:pPr>
            <a:r>
              <a:rPr lang="ru-RU" sz="1600" b="1" dirty="0" smtClean="0"/>
              <a:t>«пассивные и активные здания» </a:t>
            </a:r>
            <a:r>
              <a:rPr lang="ru-RU" sz="1400" dirty="0" smtClean="0"/>
              <a:t>предполагается, что с опозданием на 10 лет от ЕС, или с 2030 г., нормативное требование строить новые здания с почти нулевым потреблением энергии (пассивные здания) будет введено и в России.</a:t>
            </a:r>
            <a:endParaRPr lang="en-US" sz="1400" dirty="0" smtClean="0"/>
          </a:p>
          <a:p>
            <a:pPr marL="531813" indent="-358775">
              <a:spcAft>
                <a:spcPts val="0"/>
              </a:spcAft>
              <a:buBlip>
                <a:blip r:embed="rId4"/>
              </a:buBlip>
            </a:pPr>
            <a:r>
              <a:rPr lang="ru-RU" sz="1600" b="1" dirty="0" smtClean="0"/>
              <a:t>«пустой пакет»</a:t>
            </a:r>
            <a:r>
              <a:rPr lang="ru-RU" sz="1600" dirty="0" smtClean="0"/>
              <a:t> </a:t>
            </a:r>
            <a:r>
              <a:rPr lang="ru-RU" sz="1400" dirty="0" smtClean="0"/>
              <a:t>экстраполирует нынешнюю практику реализации преимущественно выборочных капитальных ремонтов</a:t>
            </a:r>
          </a:p>
          <a:p>
            <a:pPr marL="531813" indent="-358775">
              <a:spcAft>
                <a:spcPts val="0"/>
              </a:spcAft>
              <a:buBlip>
                <a:blip r:embed="rId4"/>
              </a:buBlip>
            </a:pPr>
            <a:r>
              <a:rPr lang="ru-RU" sz="1600" b="1" dirty="0" smtClean="0"/>
              <a:t>«стандартный (минимальный) пакет» </a:t>
            </a:r>
            <a:r>
              <a:rPr lang="ru-RU" sz="1400" b="1" dirty="0" smtClean="0"/>
              <a:t>- </a:t>
            </a:r>
            <a:r>
              <a:rPr lang="ru-RU" sz="1400" dirty="0" smtClean="0"/>
              <a:t>по </a:t>
            </a:r>
            <a:r>
              <a:rPr lang="ru-RU" sz="1400" dirty="0" smtClean="0"/>
              <a:t>его итогам удельное потребление энергии должно снизиться не менее чем на 20%. </a:t>
            </a:r>
          </a:p>
          <a:p>
            <a:pPr marL="531813" indent="-358775">
              <a:spcAft>
                <a:spcPts val="0"/>
              </a:spcAft>
              <a:buBlip>
                <a:blip r:embed="rId4"/>
              </a:buBlip>
            </a:pPr>
            <a:r>
              <a:rPr lang="ru-RU" sz="1600" b="1" dirty="0" smtClean="0"/>
              <a:t>«умеренный пакет» </a:t>
            </a:r>
            <a:r>
              <a:rPr lang="ru-RU" sz="1400" dirty="0" smtClean="0"/>
              <a:t>дополняет «стандартный» пакет мероприятиями, которые позволят снизить удельный расход энергии в зданиях на цели отопления и вентиляции на 30%. </a:t>
            </a:r>
          </a:p>
          <a:p>
            <a:pPr marL="531813" indent="-358775">
              <a:spcAft>
                <a:spcPts val="0"/>
              </a:spcAft>
              <a:buBlip>
                <a:blip r:embed="rId4"/>
              </a:buBlip>
            </a:pPr>
            <a:r>
              <a:rPr lang="ru-RU" sz="1600" b="1" dirty="0" smtClean="0"/>
              <a:t>«амбициозный (энергоэффективный) пакет». </a:t>
            </a:r>
            <a:r>
              <a:rPr lang="ru-RU" sz="1400" dirty="0" smtClean="0"/>
              <a:t>Предполагается, что амбициозный пакет мер при комплексном ремонте МКД становится обязательным </a:t>
            </a:r>
            <a:r>
              <a:rPr lang="ru-RU" sz="1400" dirty="0" smtClean="0"/>
              <a:t>и </a:t>
            </a:r>
            <a:r>
              <a:rPr lang="ru-RU" sz="1400" dirty="0" smtClean="0"/>
              <a:t>дает экономию в размере 40%</a:t>
            </a:r>
          </a:p>
          <a:p>
            <a:pPr marL="531813" indent="-358775">
              <a:spcAft>
                <a:spcPts val="0"/>
              </a:spcAft>
              <a:buBlip>
                <a:blip r:embed="rId4"/>
              </a:buBlip>
            </a:pPr>
            <a:r>
              <a:rPr lang="ru-RU" sz="1600" b="1" dirty="0" smtClean="0"/>
              <a:t>«класс А» </a:t>
            </a:r>
            <a:r>
              <a:rPr lang="ru-RU" sz="1400" dirty="0" smtClean="0"/>
              <a:t>- удастся ускорить снижение среднего удельного расхода по парку основных бытовых приборов на с 1% до 2% в год</a:t>
            </a:r>
          </a:p>
          <a:p>
            <a:pPr marL="531813" indent="-358775">
              <a:spcAft>
                <a:spcPts val="0"/>
              </a:spcAft>
              <a:buBlip>
                <a:blip r:embed="rId4"/>
              </a:buBlip>
            </a:pPr>
            <a:r>
              <a:rPr lang="ru-RU" sz="1600" b="1" dirty="0" smtClean="0"/>
              <a:t>«мягкий путь» </a:t>
            </a:r>
            <a:r>
              <a:rPr lang="ru-RU" sz="1400" dirty="0" smtClean="0"/>
              <a:t>принята предпосылка о полном использовании для малоэтажных зданий и индивидуальных жилых домов потенциала геотермальных тепловых насосов для теплоснабжения (горячее водоснабжение и отопление) зданий, солнечных </a:t>
            </a:r>
            <a:r>
              <a:rPr lang="ru-RU" sz="1400" dirty="0" err="1" smtClean="0"/>
              <a:t>водоподогревателей</a:t>
            </a:r>
            <a:r>
              <a:rPr lang="ru-RU" sz="1400" dirty="0" smtClean="0"/>
              <a:t> и фотоэлектрический панелей.</a:t>
            </a:r>
            <a:endParaRPr lang="en-US" sz="1400" dirty="0" smtClean="0"/>
          </a:p>
          <a:p>
            <a:pPr marL="531813" indent="-358775">
              <a:spcAft>
                <a:spcPts val="0"/>
              </a:spcAft>
              <a:buBlip>
                <a:blip r:embed="rId4"/>
              </a:buBlip>
            </a:pPr>
            <a:endParaRPr lang="en-US" sz="1400" dirty="0" smtClean="0"/>
          </a:p>
          <a:p>
            <a:pPr marL="531813" indent="-358775">
              <a:spcAft>
                <a:spcPts val="0"/>
              </a:spcAft>
              <a:buBlip>
                <a:blip r:embed="rId4"/>
              </a:buBlip>
            </a:pPr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748464" y="6488668"/>
            <a:ext cx="395536" cy="276999"/>
          </a:xfrm>
          <a:prstGeom prst="rect">
            <a:avLst/>
          </a:prstGeom>
          <a:gradFill flip="none" rotWithShape="1">
            <a:gsLst>
              <a:gs pos="4000">
                <a:schemeClr val="accent1">
                  <a:shade val="30000"/>
                  <a:satMod val="115000"/>
                  <a:alpha val="4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Impact" pitchFamily="34" charset="0"/>
                <a:cs typeface="Aharoni" pitchFamily="2" charset="-79"/>
              </a:rPr>
              <a:t>15</a:t>
            </a:r>
            <a:endParaRPr lang="en-US" sz="1200" dirty="0">
              <a:latin typeface="Impact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532440" cy="1196752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ru-RU" sz="2800" dirty="0" smtClean="0">
                <a:solidFill>
                  <a:schemeClr val="accent2"/>
                </a:solidFill>
                <a:latin typeface="Impact" pitchFamily="34" charset="0"/>
              </a:rPr>
              <a:t>Добывать газ в российских зданиях в 3 раза дешевле, чем н</a:t>
            </a:r>
            <a:r>
              <a:rPr lang="ru-RU" sz="2800" dirty="0" smtClean="0">
                <a:solidFill>
                  <a:schemeClr val="accent2"/>
                </a:solidFill>
                <a:latin typeface="Impact" pitchFamily="34" charset="0"/>
              </a:rPr>
              <a:t>а Ямале </a:t>
            </a:r>
            <a:endParaRPr lang="en-US" sz="2800" dirty="0" smtClean="0">
              <a:solidFill>
                <a:schemeClr val="accent2"/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55576" y="4725144"/>
            <a:ext cx="8388424" cy="1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 smtClean="0"/>
              <a:t>Даже такие внушительные масштабы экономии энергии еще не способны остановить рост потребления энергии в зданиях</a:t>
            </a:r>
            <a:r>
              <a:rPr lang="ru-RU" sz="1600" dirty="0" smtClean="0"/>
              <a:t>. Не способен на это и «пустой» пакет мер по капитальному ремонту, который экстраполирует в будущее практику реализации преимущественно выборочных капитальных ремонтов с минимальным энергосбере­гающим эффектом.</a:t>
            </a:r>
            <a:endParaRPr lang="en-US" sz="1600" dirty="0" smtClean="0"/>
          </a:p>
          <a:p>
            <a:r>
              <a:rPr lang="ru-RU" sz="1600" b="1" dirty="0" smtClean="0"/>
              <a:t>Это удается сделать только в сценарии «стандартный пакет», в котором он становится обязательным при ремонте МКД с 2015 г., а по его итогам удельное потребление энергии должно снизиться не менее чем на 20%.</a:t>
            </a:r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748464" y="6488668"/>
            <a:ext cx="395536" cy="276999"/>
          </a:xfrm>
          <a:prstGeom prst="rect">
            <a:avLst/>
          </a:prstGeom>
          <a:gradFill flip="none" rotWithShape="1">
            <a:gsLst>
              <a:gs pos="4000">
                <a:schemeClr val="accent1">
                  <a:shade val="30000"/>
                  <a:satMod val="115000"/>
                  <a:alpha val="4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Impact" pitchFamily="34" charset="0"/>
                <a:cs typeface="Aharoni" pitchFamily="2" charset="-79"/>
              </a:rPr>
              <a:t>16</a:t>
            </a:r>
            <a:endParaRPr lang="en-US" sz="1200" dirty="0">
              <a:latin typeface="Impact" pitchFamily="34" charset="0"/>
              <a:cs typeface="Aharoni" pitchFamily="2" charset="-79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6136" y="1340768"/>
            <a:ext cx="3347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/>
              <a:t>Реализация сценариев повышения нормативных требований к повышению энергоэффективности новых зданий в 2014-2050 гг. может дать суммарную экономию энергии в объеме 607 </a:t>
            </a:r>
            <a:r>
              <a:rPr lang="ru-RU" b="1" dirty="0" err="1" smtClean="0"/>
              <a:t>млн</a:t>
            </a:r>
            <a:r>
              <a:rPr lang="ru-RU" b="1" dirty="0" smtClean="0"/>
              <a:t> тут, что в 3 раза превышает годовой объем экспорта газа в последние годы.</a:t>
            </a:r>
            <a:endParaRPr lang="en-US" dirty="0" smtClean="0"/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9" y="1340768"/>
            <a:ext cx="504056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532440" cy="764704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ru-RU" sz="2000" dirty="0" smtClean="0">
                <a:solidFill>
                  <a:schemeClr val="accent2"/>
                </a:solidFill>
                <a:latin typeface="Impact" pitchFamily="34" charset="0"/>
              </a:rPr>
              <a:t>Снижение потребления энергии,  выбросов ПГ и расходов на энергоснабжение</a:t>
            </a:r>
            <a:endParaRPr lang="en-US" sz="2000" dirty="0" smtClean="0">
              <a:solidFill>
                <a:schemeClr val="accent2"/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8464" y="6488668"/>
            <a:ext cx="395536" cy="276999"/>
          </a:xfrm>
          <a:prstGeom prst="rect">
            <a:avLst/>
          </a:prstGeom>
          <a:gradFill flip="none" rotWithShape="1">
            <a:gsLst>
              <a:gs pos="4000">
                <a:schemeClr val="accent1">
                  <a:shade val="30000"/>
                  <a:satMod val="115000"/>
                  <a:alpha val="4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Impact" pitchFamily="34" charset="0"/>
                <a:cs typeface="Aharoni" pitchFamily="2" charset="-79"/>
              </a:rPr>
              <a:t>17</a:t>
            </a:r>
            <a:endParaRPr lang="en-US" sz="1200" dirty="0">
              <a:latin typeface="Impact" pitchFamily="34" charset="0"/>
              <a:cs typeface="Aharoni" pitchFamily="2" charset="-79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08720"/>
            <a:ext cx="3605426" cy="1800200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780928"/>
            <a:ext cx="3600400" cy="180020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725144"/>
            <a:ext cx="3672408" cy="172819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355976" y="4509120"/>
            <a:ext cx="4788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Только кардинальное повышение </a:t>
            </a:r>
            <a:r>
              <a:rPr lang="ru-RU" sz="1400" b="1" dirty="0" err="1" smtClean="0"/>
              <a:t>энерго-эффективности</a:t>
            </a:r>
            <a:r>
              <a:rPr lang="ru-RU" sz="1400" b="1" dirty="0" smtClean="0"/>
              <a:t> в зданиях позволит выполнять требование об удержании доли расходов на ЖКУ в пределах границ платежной способности при неизбежном росте тарифов на энергоносители и обеспечить снижение нагрузки на бюджеты всех уровней по оплате счетов за энергию бюджетных учреждений и выплате субсидий и средств на государственную поддержку оплаты ЖКУ населением.</a:t>
            </a:r>
            <a:r>
              <a:rPr lang="ru-RU" sz="1400" dirty="0" smtClean="0"/>
              <a:t> 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4355976" y="2492896"/>
            <a:ext cx="4788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За счет мер по повышению </a:t>
            </a:r>
            <a:r>
              <a:rPr lang="ru-RU" sz="1600" b="1" dirty="0" err="1" smtClean="0"/>
              <a:t>энергоэффек-тивности</a:t>
            </a:r>
            <a:r>
              <a:rPr lang="ru-RU" sz="1600" b="1" dirty="0" smtClean="0"/>
              <a:t> и развития НВИЭ в зданиях имеется возможность не только </a:t>
            </a:r>
            <a:r>
              <a:rPr lang="ru-RU" sz="1600" b="1" dirty="0" smtClean="0"/>
              <a:t>остановить </a:t>
            </a:r>
            <a:r>
              <a:rPr lang="ru-RU" sz="1600" b="1" dirty="0" smtClean="0"/>
              <a:t>рост выбросов ПГ, но и снизить </a:t>
            </a:r>
            <a:r>
              <a:rPr lang="ru-RU" sz="1600" b="1" dirty="0" smtClean="0"/>
              <a:t>их на </a:t>
            </a:r>
            <a:r>
              <a:rPr lang="ru-RU" sz="1600" b="1" dirty="0" smtClean="0"/>
              <a:t>50% относительно уровня </a:t>
            </a:r>
            <a:r>
              <a:rPr lang="ru-RU" sz="1600" b="1" dirty="0" smtClean="0"/>
              <a:t>2018 </a:t>
            </a:r>
            <a:r>
              <a:rPr lang="ru-RU" sz="1600" b="1" dirty="0" smtClean="0"/>
              <a:t>г. и на 62% относительно базовой линии сценария «замороженная энергоэффективность».</a:t>
            </a:r>
            <a:r>
              <a:rPr lang="ru-RU" sz="1600" dirty="0" smtClean="0"/>
              <a:t> 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4355976" y="980728"/>
            <a:ext cx="478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Снижение потребления топлива</a:t>
            </a:r>
            <a:r>
              <a:rPr lang="en-US" b="1" dirty="0" smtClean="0"/>
              <a:t> </a:t>
            </a:r>
            <a:r>
              <a:rPr lang="ru-RU" b="1" dirty="0" smtClean="0"/>
              <a:t>и энергии в секторе зданий более чем в 2 раза при удвоении их площади к 2050 г. возможно!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460432" cy="620688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ru-RU" sz="2400" dirty="0" smtClean="0">
                <a:solidFill>
                  <a:schemeClr val="accent2"/>
                </a:solidFill>
                <a:latin typeface="Impact" pitchFamily="34" charset="0"/>
              </a:rPr>
              <a:t>На сколько дороже энергоэффективное здание? </a:t>
            </a:r>
            <a:endParaRPr lang="en-US" sz="2400" dirty="0" smtClean="0">
              <a:solidFill>
                <a:schemeClr val="accent2"/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611560" y="836712"/>
            <a:ext cx="5328592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1813" indent="-358775">
              <a:spcAft>
                <a:spcPts val="0"/>
              </a:spcAft>
              <a:buBlip>
                <a:blip r:embed="rId4"/>
              </a:buBlip>
            </a:pPr>
            <a:r>
              <a:rPr lang="ru-RU" sz="1400" b="1" dirty="0" smtClean="0"/>
              <a:t>Прирост капитальных затрат при строительстве «пассивных» зданий не превышает 2000-3000 руб./м</a:t>
            </a:r>
            <a:r>
              <a:rPr lang="ru-RU" sz="1400" b="1" baseline="30000" dirty="0" smtClean="0"/>
              <a:t>2</a:t>
            </a:r>
            <a:r>
              <a:rPr lang="ru-RU" sz="1400" b="1" dirty="0" smtClean="0"/>
              <a:t>, или 5-7% от первоначальной стоимости строительства и 2-4% от продажной стоимости жилищной недвижимости. </a:t>
            </a:r>
          </a:p>
          <a:p>
            <a:pPr marL="531813" indent="-358775">
              <a:spcAft>
                <a:spcPts val="0"/>
              </a:spcAft>
              <a:buBlip>
                <a:blip r:embed="rId4"/>
              </a:buBlip>
            </a:pPr>
            <a:r>
              <a:rPr lang="ru-RU" sz="1400" b="1" dirty="0" smtClean="0"/>
              <a:t>На фоне других факторов, которые ведут к удорожанию строительства, этот фактор относится к числу факторов удорожания второго порядка. </a:t>
            </a:r>
          </a:p>
          <a:p>
            <a:pPr marL="531813" indent="-358775">
              <a:spcAft>
                <a:spcPts val="0"/>
              </a:spcAft>
              <a:buBlip>
                <a:blip r:embed="rId4"/>
              </a:buBlip>
            </a:pPr>
            <a:r>
              <a:rPr lang="ru-RU" sz="1400" b="1" dirty="0" smtClean="0"/>
              <a:t>Для оптимального пакета мер удорожание составляет </a:t>
            </a:r>
            <a:r>
              <a:rPr lang="ru-RU" sz="1400" b="1" dirty="0" smtClean="0"/>
              <a:t>5</a:t>
            </a:r>
            <a:r>
              <a:rPr lang="ru-RU" sz="1400" b="1" dirty="0" smtClean="0"/>
              <a:t>00-600 </a:t>
            </a:r>
            <a:r>
              <a:rPr lang="ru-RU" sz="1400" b="1" dirty="0" smtClean="0"/>
              <a:t>руб./м</a:t>
            </a:r>
            <a:r>
              <a:rPr lang="ru-RU" sz="1400" b="1" baseline="30000" dirty="0" smtClean="0"/>
              <a:t>2</a:t>
            </a:r>
            <a:r>
              <a:rPr lang="ru-RU" sz="1400" b="1" dirty="0" smtClean="0"/>
              <a:t>, или около </a:t>
            </a:r>
            <a:r>
              <a:rPr lang="ru-RU" sz="1400" b="1" dirty="0" smtClean="0"/>
              <a:t>1,5% </a:t>
            </a:r>
            <a:r>
              <a:rPr lang="ru-RU" sz="1400" b="1" dirty="0" smtClean="0"/>
              <a:t>от стоимости строительства и менее 1% от продажной стоимости жилья.</a:t>
            </a:r>
          </a:p>
          <a:p>
            <a:pPr marL="531813" indent="-358775">
              <a:spcAft>
                <a:spcPts val="0"/>
              </a:spcAft>
              <a:buBlip>
                <a:blip r:embed="rId4"/>
              </a:buBlip>
            </a:pPr>
            <a:r>
              <a:rPr lang="ru-RU" sz="1400" b="1" dirty="0" smtClean="0"/>
              <a:t>В 2014-2050 гг. дополнительные затраты по всем сценариям с мерами по повышению энергоэффективности и развитию НВИЭ в зданиях равны 913 </a:t>
            </a:r>
            <a:r>
              <a:rPr lang="ru-RU" sz="1400" b="1" dirty="0" err="1" smtClean="0"/>
              <a:t>млрд</a:t>
            </a:r>
            <a:r>
              <a:rPr lang="ru-RU" sz="1400" b="1" dirty="0" smtClean="0"/>
              <a:t> долл. в ценах 2013 г.</a:t>
            </a:r>
          </a:p>
          <a:p>
            <a:pPr marL="531813" indent="-358775">
              <a:spcAft>
                <a:spcPts val="0"/>
              </a:spcAft>
              <a:buBlip>
                <a:blip r:embed="rId4"/>
              </a:buBlip>
            </a:pPr>
            <a:r>
              <a:rPr lang="ru-RU" sz="1400" b="1" dirty="0" smtClean="0"/>
              <a:t>Эти затраты составляют менее 10% от базовых расходов на строительство, капитальный ремонт жилых зданий и на приобретение бытовой техники в 2014-2050 гг., которые равны 12170 </a:t>
            </a:r>
            <a:r>
              <a:rPr lang="ru-RU" sz="1400" b="1" dirty="0" err="1" smtClean="0"/>
              <a:t>млрд</a:t>
            </a:r>
            <a:r>
              <a:rPr lang="ru-RU" sz="1400" b="1" dirty="0" smtClean="0"/>
              <a:t> долл. в ценах 2013 г. </a:t>
            </a:r>
          </a:p>
          <a:p>
            <a:pPr marL="531813" indent="-358775">
              <a:spcAft>
                <a:spcPts val="0"/>
              </a:spcAft>
              <a:buBlip>
                <a:blip r:embed="rId4"/>
              </a:buBlip>
            </a:pPr>
            <a:r>
              <a:rPr lang="ru-RU" sz="1400" b="1" dirty="0" smtClean="0"/>
              <a:t>Доля дополнительных затрат на повышение энергоэффективности зданий в процессе нового строительства и капитального ремонта не превышает 7% от базовых расходов на новое строительство и капитальный ремонт</a:t>
            </a:r>
            <a:endParaRPr lang="en-US" sz="1400" b="1" dirty="0" smtClean="0"/>
          </a:p>
          <a:p>
            <a:pPr marL="531813" indent="-358775">
              <a:spcAft>
                <a:spcPts val="0"/>
              </a:spcAft>
              <a:buBlip>
                <a:blip r:embed="rId4"/>
              </a:buBlip>
            </a:pPr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748464" y="6488668"/>
            <a:ext cx="395536" cy="276999"/>
          </a:xfrm>
          <a:prstGeom prst="rect">
            <a:avLst/>
          </a:prstGeom>
          <a:gradFill flip="none" rotWithShape="1">
            <a:gsLst>
              <a:gs pos="4000">
                <a:schemeClr val="accent1">
                  <a:shade val="30000"/>
                  <a:satMod val="115000"/>
                  <a:alpha val="4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Impact" pitchFamily="34" charset="0"/>
                <a:cs typeface="Aharoni" pitchFamily="2" charset="-79"/>
              </a:rPr>
              <a:t>23</a:t>
            </a:r>
            <a:endParaRPr lang="en-US" sz="1200" dirty="0">
              <a:latin typeface="Impact" pitchFamily="34" charset="0"/>
              <a:cs typeface="Aharoni" pitchFamily="2" charset="-79"/>
            </a:endParaRPr>
          </a:p>
        </p:txBody>
      </p:sp>
      <p:pic>
        <p:nvPicPr>
          <p:cNvPr id="10" name="Resim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692696"/>
            <a:ext cx="30598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904148" y="2788011"/>
            <a:ext cx="3203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Стоимость строительства МКД для разных пакетов мер по повышению энергоэффективности</a:t>
            </a:r>
            <a:endParaRPr lang="en-US" sz="1400" dirty="0"/>
          </a:p>
        </p:txBody>
      </p:sp>
      <p:pic>
        <p:nvPicPr>
          <p:cNvPr id="14" name="Picture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501008"/>
            <a:ext cx="3131840" cy="2304256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940152" y="5877272"/>
            <a:ext cx="3203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Оценка затрат от реализации различных сценариев повышения энергоэффективности в зданиях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"/>
            <a:ext cx="8532812" cy="764703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>
              <a:defRPr/>
            </a:pPr>
            <a:r>
              <a:rPr lang="ru-RU" sz="2400" dirty="0" smtClean="0">
                <a:solidFill>
                  <a:schemeClr val="accent6"/>
                </a:solidFill>
                <a:latin typeface="Impact" pitchFamily="34" charset="0"/>
              </a:rPr>
              <a:t>Сектор зданий России является крупным потребителем </a:t>
            </a:r>
            <a:r>
              <a:rPr lang="ru-RU" sz="2400" dirty="0" smtClean="0">
                <a:solidFill>
                  <a:schemeClr val="accent6"/>
                </a:solidFill>
                <a:latin typeface="Impact" pitchFamily="34" charset="0"/>
              </a:rPr>
              <a:t>энергии</a:t>
            </a:r>
            <a:endParaRPr lang="en-US" sz="2400" dirty="0">
              <a:solidFill>
                <a:schemeClr val="accent6"/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611560" y="908720"/>
            <a:ext cx="853244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>
              <a:spcAft>
                <a:spcPts val="600"/>
              </a:spcAft>
              <a:buBlip>
                <a:blip r:embed="rId4"/>
              </a:buBlip>
            </a:pPr>
            <a:r>
              <a:rPr lang="ru-RU" sz="1500" b="1" dirty="0" smtClean="0"/>
              <a:t>38% потребления первичной энергии при учете всех косвенных эффектов (расходов энергии на выработку тепловой и электрической энергии, используемой в зданиях);</a:t>
            </a:r>
            <a:endParaRPr lang="en-US" sz="1500" b="1" dirty="0" smtClean="0"/>
          </a:p>
          <a:p>
            <a:pPr marL="173038" indent="-173038">
              <a:spcAft>
                <a:spcPts val="600"/>
              </a:spcAft>
              <a:buBlip>
                <a:blip r:embed="rId4"/>
              </a:buBlip>
            </a:pPr>
            <a:r>
              <a:rPr lang="ru-RU" sz="1500" b="1" dirty="0" smtClean="0"/>
              <a:t>25% потребления первичной энергии при учете только прямого потребления энергоресурсов;</a:t>
            </a:r>
            <a:endParaRPr lang="en-US" sz="1500" b="1" dirty="0" smtClean="0"/>
          </a:p>
          <a:p>
            <a:pPr marL="173038" indent="-173038">
              <a:spcAft>
                <a:spcPts val="600"/>
              </a:spcAft>
              <a:buBlip>
                <a:blip r:embed="rId4"/>
              </a:buBlip>
            </a:pPr>
            <a:r>
              <a:rPr lang="ru-RU" sz="1500" b="1" dirty="0" smtClean="0"/>
              <a:t>68% конечного потребления тепловой энергии;</a:t>
            </a:r>
            <a:endParaRPr lang="en-US" sz="1500" b="1" dirty="0" smtClean="0"/>
          </a:p>
          <a:p>
            <a:pPr marL="173038" indent="-173038">
              <a:spcAft>
                <a:spcPts val="600"/>
              </a:spcAft>
              <a:buBlip>
                <a:blip r:embed="rId4"/>
              </a:buBlip>
            </a:pPr>
            <a:r>
              <a:rPr lang="ru-RU" sz="1500" b="1" dirty="0" smtClean="0"/>
              <a:t>31% конечного потребления электроэнергии;</a:t>
            </a:r>
            <a:endParaRPr lang="en-US" sz="1500" b="1" dirty="0" smtClean="0"/>
          </a:p>
          <a:p>
            <a:pPr marL="173038" indent="-173038">
              <a:spcAft>
                <a:spcPts val="600"/>
              </a:spcAft>
              <a:buBlip>
                <a:blip r:embed="rId4"/>
              </a:buBlip>
            </a:pPr>
            <a:r>
              <a:rPr lang="ru-RU" sz="1500" b="1" dirty="0" smtClean="0"/>
              <a:t>40% конечного потребления природного газа и более 50% суммарного потребления природного газа</a:t>
            </a:r>
          </a:p>
          <a:p>
            <a:pPr marL="173038" indent="-173038">
              <a:spcAft>
                <a:spcPts val="600"/>
              </a:spcAft>
            </a:pPr>
            <a:r>
              <a:rPr lang="ru-RU" sz="1600" dirty="0" smtClean="0">
                <a:solidFill>
                  <a:schemeClr val="accent2"/>
                </a:solidFill>
                <a:latin typeface="Impact" pitchFamily="34" charset="0"/>
              </a:rPr>
              <a:t>Российские здания – это сектор с самым большим потенциалом экономии энергии</a:t>
            </a:r>
            <a:r>
              <a:rPr lang="ru-RU" sz="1400" dirty="0" smtClean="0"/>
              <a:t>. </a:t>
            </a:r>
            <a:endParaRPr lang="ru-RU" sz="1400" b="1" dirty="0" smtClean="0"/>
          </a:p>
          <a:p>
            <a:pPr marL="173038" indent="-173038">
              <a:spcAft>
                <a:spcPts val="600"/>
              </a:spcAft>
              <a:buBlip>
                <a:blip r:embed="rId4"/>
              </a:buBlip>
            </a:pPr>
            <a:r>
              <a:rPr lang="ru-RU" sz="1500" b="1" dirty="0" smtClean="0"/>
              <a:t>Потенциал «добычи» природного газа в зданиях за счет использования ресурса повышения энергоэффективности равен без малого 100 </a:t>
            </a:r>
            <a:r>
              <a:rPr lang="ru-RU" sz="1500" b="1" dirty="0" err="1" smtClean="0"/>
              <a:t>млрд</a:t>
            </a:r>
            <a:r>
              <a:rPr lang="ru-RU" sz="1500" b="1" dirty="0" smtClean="0"/>
              <a:t> м</a:t>
            </a:r>
            <a:r>
              <a:rPr lang="ru-RU" sz="1500" b="1" baseline="30000" dirty="0" smtClean="0"/>
              <a:t>3</a:t>
            </a:r>
            <a:r>
              <a:rPr lang="ru-RU" sz="1500" dirty="0" smtClean="0"/>
              <a:t>.</a:t>
            </a:r>
            <a:endParaRPr lang="ru-RU" sz="1500" b="1" dirty="0" smtClean="0"/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chemeClr val="accent2"/>
                </a:solidFill>
                <a:latin typeface="Impact" pitchFamily="34" charset="0"/>
              </a:rPr>
              <a:t>Опыт последних лет показал, что сектор зданий довольно чувствителен к мерам государственной политики по повышению энергоэффективности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chemeClr val="accent6"/>
                </a:solidFill>
                <a:latin typeface="Impact" pitchFamily="34" charset="0"/>
              </a:rPr>
              <a:t>Анализ российской политики в области энергоэффективности: в последние годы Россия начала движение вспять</a:t>
            </a:r>
          </a:p>
          <a:p>
            <a:pPr marL="531813" indent="-358775">
              <a:buBlip>
                <a:blip r:embed="rId4"/>
              </a:buBlip>
            </a:pPr>
            <a:r>
              <a:rPr lang="ru-RU" altLang="zh-CN" sz="1500" b="1" dirty="0" smtClean="0">
                <a:solidFill>
                  <a:srgbClr val="252525"/>
                </a:solidFill>
                <a:ea typeface="Times New Roman" pitchFamily="18" charset="0"/>
                <a:cs typeface="Arial" pitchFamily="34" charset="0"/>
              </a:rPr>
              <a:t>Возможности повышения энергоэффективности жилых зданий за счет нового строительства оказались существенно урезанными</a:t>
            </a:r>
            <a:endParaRPr lang="ru-RU" altLang="zh-CN" sz="1500" dirty="0" smtClean="0">
              <a:solidFill>
                <a:srgbClr val="252525"/>
              </a:solidFill>
              <a:ea typeface="Times New Roman" pitchFamily="18" charset="0"/>
              <a:cs typeface="Arial" pitchFamily="34" charset="0"/>
            </a:endParaRPr>
          </a:p>
          <a:p>
            <a:pPr marL="531813" indent="-358775">
              <a:buBlip>
                <a:blip r:embed="rId4"/>
              </a:buBlip>
            </a:pPr>
            <a:r>
              <a:rPr lang="ru-RU" altLang="zh-CN" sz="1500" b="1" dirty="0" smtClean="0">
                <a:ea typeface="Times New Roman" pitchFamily="18" charset="0"/>
                <a:cs typeface="Arial" pitchFamily="34" charset="0"/>
              </a:rPr>
              <a:t>ФЗ-471 от 28.12.2013 исключил из минимального перечня работ, которые можно финансировать за счет взноса на капитальный ремонт, позиции по утеплению </a:t>
            </a:r>
            <a:r>
              <a:rPr lang="en-US" altLang="zh-CN" sz="1500" b="1" dirty="0" smtClean="0">
                <a:ea typeface="Times New Roman" pitchFamily="18" charset="0"/>
                <a:cs typeface="Arial" pitchFamily="34" charset="0"/>
              </a:rPr>
              <a:t>    </a:t>
            </a:r>
            <a:r>
              <a:rPr lang="ru-RU" altLang="zh-CN" sz="1500" b="1" dirty="0" smtClean="0">
                <a:ea typeface="Times New Roman" pitchFamily="18" charset="0"/>
                <a:cs typeface="Arial" pitchFamily="34" charset="0"/>
              </a:rPr>
              <a:t>фасада и установке приборов учета </a:t>
            </a:r>
          </a:p>
          <a:p>
            <a:pPr>
              <a:spcAft>
                <a:spcPts val="600"/>
              </a:spcAft>
            </a:pPr>
            <a:endParaRPr lang="ru-RU" altLang="zh-CN" sz="1600" b="1" dirty="0" smtClean="0">
              <a:solidFill>
                <a:srgbClr val="252525"/>
              </a:solidFill>
              <a:ea typeface="Times New Roman" pitchFamily="18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ru-RU" sz="1600" dirty="0" smtClean="0">
              <a:solidFill>
                <a:schemeClr val="accent6"/>
              </a:solidFill>
              <a:latin typeface="Impact" pitchFamily="34" charset="0"/>
            </a:endParaRPr>
          </a:p>
          <a:p>
            <a:pPr>
              <a:spcAft>
                <a:spcPts val="600"/>
              </a:spcAft>
            </a:pPr>
            <a:endParaRPr lang="ru-RU" sz="1600" dirty="0" smtClean="0">
              <a:solidFill>
                <a:schemeClr val="accent6"/>
              </a:solidFill>
              <a:latin typeface="Impact" pitchFamily="34" charset="0"/>
            </a:endParaRPr>
          </a:p>
          <a:p>
            <a:pPr>
              <a:spcAft>
                <a:spcPts val="600"/>
              </a:spcAft>
            </a:pPr>
            <a:endParaRPr lang="ru-RU" sz="1600" dirty="0" smtClean="0">
              <a:solidFill>
                <a:schemeClr val="accent6"/>
              </a:solidFill>
              <a:latin typeface="Impact" pitchFamily="34" charset="0"/>
            </a:endParaRPr>
          </a:p>
          <a:p>
            <a:pPr>
              <a:spcAft>
                <a:spcPts val="600"/>
              </a:spcAft>
            </a:pPr>
            <a:endParaRPr lang="ru-RU" sz="1600" dirty="0" smtClean="0">
              <a:solidFill>
                <a:schemeClr val="accent6"/>
              </a:solidFill>
              <a:latin typeface="Impact" pitchFamily="34" charset="0"/>
            </a:endParaRPr>
          </a:p>
          <a:p>
            <a:pPr>
              <a:spcAft>
                <a:spcPts val="600"/>
              </a:spcAft>
            </a:pPr>
            <a:endParaRPr lang="ru-RU" sz="1600" dirty="0" smtClean="0">
              <a:solidFill>
                <a:schemeClr val="accent6"/>
              </a:solidFill>
              <a:latin typeface="Impact" pitchFamily="34" charset="0"/>
            </a:endParaRPr>
          </a:p>
          <a:p>
            <a:pPr>
              <a:spcAft>
                <a:spcPts val="600"/>
              </a:spcAft>
            </a:pPr>
            <a:endParaRPr lang="ru-RU" sz="1600" b="1" dirty="0" smtClean="0"/>
          </a:p>
          <a:p>
            <a:pPr marL="173038" indent="-173038">
              <a:spcAft>
                <a:spcPts val="600"/>
              </a:spcAft>
            </a:pPr>
            <a:endParaRPr lang="en-US" sz="1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748464" y="6488668"/>
            <a:ext cx="395536" cy="276999"/>
          </a:xfrm>
          <a:prstGeom prst="rect">
            <a:avLst/>
          </a:prstGeom>
          <a:gradFill flip="none" rotWithShape="1">
            <a:gsLst>
              <a:gs pos="4000">
                <a:schemeClr val="accent1">
                  <a:shade val="30000"/>
                  <a:satMod val="115000"/>
                  <a:alpha val="4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Impact" pitchFamily="34" charset="0"/>
                <a:cs typeface="Aharoni" pitchFamily="2" charset="-79"/>
              </a:rPr>
              <a:t>2</a:t>
            </a:r>
            <a:endParaRPr lang="en-US" sz="1200" dirty="0">
              <a:latin typeface="Impact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32588D-D185-41D4-8E95-43E3A872E374}" type="slidenum">
              <a:rPr lang="ru-RU"/>
              <a:pPr/>
              <a:t>20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844824"/>
            <a:ext cx="8459787" cy="4093428"/>
          </a:xfrm>
        </p:spPr>
        <p:txBody>
          <a:bodyPr>
            <a:spAutoFit/>
          </a:bodyPr>
          <a:lstStyle/>
          <a:p>
            <a:pPr marL="396875" lvl="1" algn="just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u-RU" sz="2000" b="1" dirty="0" smtClean="0"/>
              <a:t>Даже по специальным запросам сложно получить полную информацию о потреблении энергетических ресурсов после реализации инвестиционных проектов в сфере капитального ремонта, позволяющую надежно оценить объемы экономии энергии</a:t>
            </a:r>
          </a:p>
          <a:p>
            <a:pPr marL="396875" lvl="1" algn="just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u-RU" sz="2000" b="1" dirty="0" smtClean="0"/>
              <a:t>Данные для оценки экономии энергии и снижения выбросов ПГ были получены по 36 МКД. </a:t>
            </a:r>
            <a:r>
              <a:rPr lang="ru-RU" sz="2000" b="1" dirty="0" smtClean="0"/>
              <a:t>Программа ФСР ЖКХ</a:t>
            </a:r>
            <a:endParaRPr lang="ru-RU" sz="2000" b="1" dirty="0" smtClean="0"/>
          </a:p>
          <a:p>
            <a:pPr marL="396875" lvl="1" algn="just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u-RU" sz="2000" b="1" dirty="0" smtClean="0"/>
              <a:t>П</a:t>
            </a:r>
            <a:r>
              <a:rPr lang="ru-RU" sz="2000" b="1" dirty="0" smtClean="0"/>
              <a:t>о </a:t>
            </a:r>
            <a:r>
              <a:rPr lang="ru-RU" sz="2000" b="1" dirty="0" smtClean="0"/>
              <a:t>32 МКД удалось провести полномасштабную оценку годовых итогов экономии тепловой и электрической энергии, суммарной экономии энергии, изменения классов энергоэффективности до и после КР и снижения выбросов ПГ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188" y="0"/>
            <a:ext cx="8532812" cy="11255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marL="0" lvl="1"/>
            <a:r>
              <a:rPr lang="ru-RU" sz="2800">
                <a:solidFill>
                  <a:schemeClr val="accent2"/>
                </a:solidFill>
                <a:latin typeface="Impact" pitchFamily="34" charset="0"/>
                <a:cs typeface="Arial" charset="0"/>
              </a:rPr>
              <a:t>Часто показываем ожидаемые эффекты </a:t>
            </a:r>
          </a:p>
          <a:p>
            <a:pPr marL="0" lvl="1"/>
            <a:r>
              <a:rPr lang="ru-RU" sz="2800">
                <a:solidFill>
                  <a:schemeClr val="accent2"/>
                </a:solidFill>
                <a:latin typeface="Impact" pitchFamily="34" charset="0"/>
                <a:cs typeface="Arial" charset="0"/>
              </a:rPr>
              <a:t>Редко – реально полученные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156286-5FA3-4329-981A-CAAF78ADA330}" type="slidenum">
              <a:rPr lang="ru-RU"/>
              <a:pPr/>
              <a:t>21</a:t>
            </a:fld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76302" y="1440866"/>
            <a:ext cx="3888913" cy="4154984"/>
          </a:xfrm>
        </p:spPr>
        <p:txBody>
          <a:bodyPr>
            <a:spAutoFit/>
          </a:bodyPr>
          <a:lstStyle/>
          <a:p>
            <a:pPr marL="396150" lvl="1" algn="just">
              <a:spcBef>
                <a:spcPts val="1199"/>
              </a:spcBef>
              <a:buBlip>
                <a:blip r:embed="rId3"/>
              </a:buBlip>
            </a:pPr>
            <a:r>
              <a:rPr lang="ru-RU" sz="1600" b="1" dirty="0" smtClean="0"/>
              <a:t>Доля полученной экономии тепловой энергии варьирует в диапазоне от 5 до 37%</a:t>
            </a:r>
          </a:p>
          <a:p>
            <a:pPr marL="396150" lvl="1" algn="just">
              <a:spcBef>
                <a:spcPts val="1199"/>
              </a:spcBef>
              <a:buBlip>
                <a:blip r:embed="rId3"/>
              </a:buBlip>
            </a:pPr>
            <a:r>
              <a:rPr lang="ru-RU" sz="1600" b="1" dirty="0" smtClean="0"/>
              <a:t>Средняя по выборке из 32 МКД экономия тепловой энергии составила 0,034 Гкал/м</a:t>
            </a:r>
            <a:r>
              <a:rPr lang="ru-RU" sz="1600" b="1" baseline="30000" dirty="0" smtClean="0"/>
              <a:t>2</a:t>
            </a:r>
            <a:r>
              <a:rPr lang="ru-RU" sz="1600" b="1" dirty="0" smtClean="0"/>
              <a:t>/год, или 16,2%</a:t>
            </a:r>
          </a:p>
          <a:p>
            <a:pPr marL="396150" lvl="1" algn="just">
              <a:spcBef>
                <a:spcPts val="1199"/>
              </a:spcBef>
              <a:buBlip>
                <a:blip r:embed="rId3"/>
              </a:buBlip>
            </a:pPr>
            <a:r>
              <a:rPr lang="ru-RU" sz="1600" b="1" dirty="0" smtClean="0"/>
              <a:t>Максимальная доля МКД (28%) получила экономию тепловой энергии в диапазоне 15-20%</a:t>
            </a:r>
          </a:p>
          <a:p>
            <a:pPr marL="396150" lvl="1" algn="just">
              <a:spcBef>
                <a:spcPts val="1199"/>
              </a:spcBef>
              <a:buBlip>
                <a:blip r:embed="rId3"/>
              </a:buBlip>
            </a:pPr>
            <a:r>
              <a:rPr lang="ru-RU" sz="1600" b="1" dirty="0" smtClean="0"/>
              <a:t>53% МКД получили экономию тепловой энергии свыше 15%</a:t>
            </a:r>
          </a:p>
          <a:p>
            <a:pPr marL="396150" lvl="1" algn="just">
              <a:spcBef>
                <a:spcPts val="1199"/>
              </a:spcBef>
              <a:buBlip>
                <a:blip r:embed="rId3"/>
              </a:buBlip>
            </a:pPr>
            <a:r>
              <a:rPr lang="ru-RU" sz="1600" b="1" dirty="0" smtClean="0"/>
              <a:t>19% МКД получили экономию тепловой энергии свыше 20%</a:t>
            </a:r>
            <a:endParaRPr lang="en-US" sz="1600" b="1" dirty="0" smtClean="0"/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45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" y="6301038"/>
            <a:ext cx="635000" cy="55696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4321" y="0"/>
            <a:ext cx="8459679" cy="12948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433" tIns="45716" rIns="91433" bIns="45716" anchor="ctr"/>
          <a:lstStyle/>
          <a:p>
            <a:pPr marL="0" lvl="1"/>
            <a:r>
              <a:rPr lang="ru-RU" sz="2400" dirty="0">
                <a:latin typeface="Impact" pitchFamily="34" charset="0"/>
              </a:rPr>
              <a:t>Если правильно делаем, то получается! Распределение МКД по уровню экономии энергии, полученной после реализации </a:t>
            </a:r>
            <a:r>
              <a:rPr lang="ru-RU" sz="2400" dirty="0" smtClean="0">
                <a:latin typeface="Impact" pitchFamily="34" charset="0"/>
              </a:rPr>
              <a:t>ЭЭ </a:t>
            </a:r>
            <a:r>
              <a:rPr lang="ru-RU" sz="2400" dirty="0">
                <a:latin typeface="Impact" pitchFamily="34" charset="0"/>
              </a:rPr>
              <a:t>мероприятий </a:t>
            </a:r>
            <a:r>
              <a:rPr lang="ru-RU" sz="2400" dirty="0" smtClean="0">
                <a:latin typeface="Impact" pitchFamily="34" charset="0"/>
              </a:rPr>
              <a:t> в  ходе </a:t>
            </a:r>
            <a:r>
              <a:rPr lang="ru-RU" sz="2400" dirty="0">
                <a:latin typeface="Impact" pitchFamily="34" charset="0"/>
              </a:rPr>
              <a:t>капитального ремонта</a:t>
            </a:r>
            <a:endParaRPr lang="ru-RU" sz="2200" dirty="0">
              <a:latin typeface="Impact" pitchFamily="34" charset="0"/>
              <a:cs typeface="Arial" pitchFamily="34" charset="0"/>
            </a:endParaRPr>
          </a:p>
        </p:txBody>
      </p:sp>
      <p:pic>
        <p:nvPicPr>
          <p:cNvPr id="5018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321" y="1557168"/>
            <a:ext cx="4247718" cy="437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74583" y="1268760"/>
            <a:ext cx="8569417" cy="71074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467311" y="0"/>
            <a:ext cx="8676689" cy="765015"/>
          </a:xfrm>
          <a:solidFill>
            <a:srgbClr val="FFFFFF"/>
          </a:solidFill>
        </p:spPr>
        <p:txBody>
          <a:bodyPr/>
          <a:lstStyle/>
          <a:p>
            <a:r>
              <a:rPr lang="ru-RU" sz="3200" dirty="0" smtClean="0">
                <a:latin typeface="Impact" pitchFamily="34" charset="0"/>
              </a:rPr>
              <a:t>Пример проектного механизма – МКД </a:t>
            </a:r>
            <a:br>
              <a:rPr lang="ru-RU" sz="3200" dirty="0" smtClean="0">
                <a:latin typeface="Impact" pitchFamily="34" charset="0"/>
              </a:rPr>
            </a:br>
            <a:r>
              <a:rPr lang="ru-RU" sz="1400" dirty="0" smtClean="0">
                <a:latin typeface="Impact" pitchFamily="34" charset="0"/>
              </a:rPr>
              <a:t>в 100 раз дешевле, чем в Германии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0" y="0"/>
            <a:ext cx="430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7398" y="6463862"/>
            <a:ext cx="475942" cy="417399"/>
          </a:xfrm>
          <a:solidFill>
            <a:srgbClr val="FFFF00">
              <a:alpha val="50195"/>
            </a:srgbClr>
          </a:solidFill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1143000" y="1824796"/>
            <a:ext cx="184716" cy="3693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1433" tIns="45716" rIns="91433" bIns="45716" anchor="ctr">
            <a:spAutoFit/>
          </a:bodyPr>
          <a:lstStyle/>
          <a:p>
            <a:endParaRPr lang="en-US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1143000" y="1824796"/>
            <a:ext cx="184716" cy="3693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1433" tIns="45716" rIns="91433" bIns="45716" anchor="ctr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7311" y="692649"/>
            <a:ext cx="8676689" cy="72366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6350" y="765015"/>
          <a:ext cx="8697650" cy="6205515"/>
        </p:xfrm>
        <a:graphic>
          <a:graphicData uri="http://schemas.openxmlformats.org/drawingml/2006/table">
            <a:tbl>
              <a:tblPr/>
              <a:tblGrid>
                <a:gridCol w="2898806"/>
                <a:gridCol w="2900039"/>
                <a:gridCol w="1448786"/>
                <a:gridCol w="1450019"/>
              </a:tblGrid>
              <a:tr h="2903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Для основной части МКД (91%) снижение выбросов ПГ на 1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млн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руб. капитальных затрат за срок службы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энергоэффективного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проекта (10 лет) превышает 100 тСО</a:t>
                      </a:r>
                      <a:r>
                        <a:rPr kumimoji="0" lang="ru-RU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2экв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., а для 53% МКД – 500 тСО</a:t>
                      </a:r>
                      <a:r>
                        <a:rPr kumimoji="0" lang="ru-RU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2экв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6468" marR="664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4B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Если допустить, что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меры господдержки энергоэффективных капитальных ремонтов имеют сходные характеристики, и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за их счет финансируется не более 20% стоимости проекта, то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 каждый 1 млн руб. господдержки можно получить 4090 тСО</a:t>
                      </a:r>
                      <a:r>
                        <a:rPr kumimoji="0" lang="ru-RU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2экв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. в дополнение к эффекту от экономии расходов на энергию собственниками МКД, что не превышает 4 долл./тСО</a:t>
                      </a:r>
                      <a:r>
                        <a:rPr kumimoji="0" lang="ru-RU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2экв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6468" marR="664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4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Среднее снижение выбросов ПГ при повышении класса энергоэффективности на одну ступень по выборке из 32 МКД разной этажности, расположенных в разных климатических зонах, равно</a:t>
                      </a:r>
                      <a:b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</a:b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9-11 кгСО</a:t>
                      </a:r>
                      <a:r>
                        <a:rPr kumimoji="0" lang="ru-RU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2экв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./м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/год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6468" marR="664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9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6468" marR="664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6468" marR="664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B→A –  3,3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682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C→B –  7,3 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682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D→C –   8,3 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682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E→D – 10,1 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682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F→E – 14,6 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682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G→F – 16,2 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6468" marR="664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8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Распределение МКД по уровню снижения выбросов ПГ за срок службы (10 лет) на 1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млн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руб.  капитальных затрат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6468" marR="664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Снижение выбросов ПГ при повышении класса энергоэффективности МКД на 1 ступень (кгСО</a:t>
                      </a:r>
                      <a:r>
                        <a:rPr kumimoji="0" lang="ru-RU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2экв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./м</a:t>
                      </a:r>
                      <a:r>
                        <a:rPr kumimoji="0" lang="ru-RU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/год)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6468" marR="664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40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622" y="3905196"/>
            <a:ext cx="2468485" cy="143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Рисунок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195" y="3905196"/>
            <a:ext cx="1008602" cy="143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0" y="6321425"/>
            <a:ext cx="612775" cy="536575"/>
          </a:xfrm>
          <a:solidFill>
            <a:srgbClr val="FFFF00">
              <a:alpha val="50195"/>
            </a:srgbClr>
          </a:solidFill>
        </p:spPr>
      </p:pic>
      <p:sp>
        <p:nvSpPr>
          <p:cNvPr id="60420" name="Rectangle 13"/>
          <p:cNvSpPr>
            <a:spLocks noChangeArrowheads="1"/>
          </p:cNvSpPr>
          <p:nvPr/>
        </p:nvSpPr>
        <p:spPr bwMode="auto">
          <a:xfrm>
            <a:off x="0" y="1360488"/>
            <a:ext cx="147638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3260" tIns="36631" rIns="73260" bIns="36631" anchor="ctr">
            <a:spAutoFit/>
          </a:bodyPr>
          <a:lstStyle/>
          <a:p>
            <a:endParaRPr lang="en-US" altLang="ru-RU" dirty="0"/>
          </a:p>
        </p:txBody>
      </p:sp>
      <p:sp>
        <p:nvSpPr>
          <p:cNvPr id="60421" name="Rectangle 14"/>
          <p:cNvSpPr>
            <a:spLocks noChangeArrowheads="1"/>
          </p:cNvSpPr>
          <p:nvPr/>
        </p:nvSpPr>
        <p:spPr bwMode="auto">
          <a:xfrm>
            <a:off x="0" y="1360488"/>
            <a:ext cx="147638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3260" tIns="36631" rIns="73260" bIns="36631" anchor="ctr">
            <a:spAutoFit/>
          </a:bodyPr>
          <a:lstStyle/>
          <a:p>
            <a:endParaRPr lang="en-US" altLang="ru-RU" dirty="0"/>
          </a:p>
        </p:txBody>
      </p:sp>
      <p:sp>
        <p:nvSpPr>
          <p:cNvPr id="60422" name="Rectangle 9"/>
          <p:cNvSpPr>
            <a:spLocks noChangeArrowheads="1"/>
          </p:cNvSpPr>
          <p:nvPr/>
        </p:nvSpPr>
        <p:spPr bwMode="auto">
          <a:xfrm>
            <a:off x="4067944" y="260648"/>
            <a:ext cx="4888855" cy="445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260" tIns="36631" rIns="73260" bIns="36631">
            <a:spAutoFit/>
          </a:bodyPr>
          <a:lstStyle/>
          <a:p>
            <a:pPr algn="r"/>
            <a:r>
              <a:rPr lang="ru-RU" altLang="ru-RU" sz="3200" dirty="0">
                <a:solidFill>
                  <a:srgbClr val="FFFF00"/>
                </a:solidFill>
                <a:latin typeface="Impact" pitchFamily="34" charset="0"/>
              </a:rPr>
              <a:t>Сценарий  «Мир уходит в «зеленое» будущее, а Россия топчется на месте в «красном» настоящем и с грустью смотрит вслед» для нас не годится</a:t>
            </a:r>
            <a:r>
              <a:rPr lang="ru-RU" altLang="ru-RU" sz="3200" dirty="0" smtClean="0">
                <a:solidFill>
                  <a:srgbClr val="FFFF00"/>
                </a:solidFill>
                <a:latin typeface="Impact" pitchFamily="34" charset="0"/>
              </a:rPr>
              <a:t>!</a:t>
            </a:r>
          </a:p>
          <a:p>
            <a:pPr algn="r"/>
            <a:r>
              <a:rPr lang="ru-RU" altLang="ru-RU" sz="3200" dirty="0" smtClean="0">
                <a:solidFill>
                  <a:srgbClr val="FFFF00"/>
                </a:solidFill>
                <a:latin typeface="Impact" pitchFamily="34" charset="0"/>
              </a:rPr>
              <a:t>Топтаться на месте нельзя!</a:t>
            </a:r>
            <a:endParaRPr lang="ru-RU" altLang="ru-RU" sz="3200" dirty="0">
              <a:solidFill>
                <a:srgbClr val="FFFF00"/>
              </a:solidFill>
              <a:latin typeface="Impact" pitchFamily="34" charset="0"/>
            </a:endParaRPr>
          </a:p>
          <a:p>
            <a:pPr algn="r"/>
            <a:endParaRPr lang="ru-RU" altLang="ru-RU" sz="29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6042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BA2D8-9365-458E-8C9F-38B3A30A0B2F}" type="slidenum">
              <a:rPr lang="en-US" altLang="ru-RU" smtClean="0"/>
              <a:pPr/>
              <a:t>23</a:t>
            </a:fld>
            <a:endParaRPr lang="en-US" altLang="ru-RU" dirty="0" smtClean="0"/>
          </a:p>
        </p:txBody>
      </p:sp>
      <p:pic>
        <p:nvPicPr>
          <p:cNvPr id="60424" name="Picture 10" descr="http://pic19.nipic.com/20120227/5183444_13401024400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4575" y="476250"/>
            <a:ext cx="90805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11" descr="http://pic19.nipic.com/20120227/5183444_13401024400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1484313"/>
            <a:ext cx="9064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2" descr="http://pic19.nipic.com/20120227/5183444_13401024400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2636838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7" name="Rectangle 15"/>
          <p:cNvSpPr>
            <a:spLocks noChangeArrowheads="1"/>
          </p:cNvSpPr>
          <p:nvPr/>
        </p:nvSpPr>
        <p:spPr bwMode="auto">
          <a:xfrm>
            <a:off x="612775" y="4332288"/>
            <a:ext cx="42275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260" tIns="36631" rIns="73260" bIns="36631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altLang="ru-RU" sz="1900" dirty="0">
                <a:solidFill>
                  <a:srgbClr val="FFFF00"/>
                </a:solidFill>
                <a:latin typeface="Impact" pitchFamily="34" charset="0"/>
              </a:rPr>
              <a:t>Спасибо за внимание!</a:t>
            </a:r>
          </a:p>
          <a:p>
            <a:pPr algn="r">
              <a:lnSpc>
                <a:spcPct val="80000"/>
              </a:lnSpc>
            </a:pPr>
            <a:endParaRPr lang="ru-RU" altLang="ru-RU" sz="1900" dirty="0">
              <a:solidFill>
                <a:srgbClr val="FFFF00"/>
              </a:solidFill>
              <a:latin typeface="Impact" pitchFamily="34" charset="0"/>
            </a:endParaRPr>
          </a:p>
          <a:p>
            <a:pPr algn="r">
              <a:lnSpc>
                <a:spcPct val="80000"/>
              </a:lnSpc>
            </a:pPr>
            <a:r>
              <a:rPr lang="ru-RU" altLang="ru-RU" sz="1900" dirty="0">
                <a:solidFill>
                  <a:srgbClr val="FFFF00"/>
                </a:solidFill>
                <a:latin typeface="Impact" pitchFamily="34" charset="0"/>
              </a:rPr>
              <a:t>Центр энергоэффективности – </a:t>
            </a:r>
            <a:r>
              <a:rPr lang="en-US" altLang="ru-RU" sz="1900" dirty="0">
                <a:solidFill>
                  <a:srgbClr val="FFFF00"/>
                </a:solidFill>
                <a:latin typeface="Impact" pitchFamily="34" charset="0"/>
              </a:rPr>
              <a:t>XXI </a:t>
            </a:r>
            <a:r>
              <a:rPr lang="ru-RU" altLang="ru-RU" sz="1900" dirty="0">
                <a:solidFill>
                  <a:srgbClr val="FFFF00"/>
                </a:solidFill>
                <a:latin typeface="Impact" pitchFamily="34" charset="0"/>
              </a:rPr>
              <a:t>век (ЦЭНЭФ-</a:t>
            </a:r>
            <a:r>
              <a:rPr lang="en-US" altLang="ru-RU" sz="1900" dirty="0">
                <a:solidFill>
                  <a:srgbClr val="FFFF00"/>
                </a:solidFill>
                <a:latin typeface="Impact" pitchFamily="34" charset="0"/>
              </a:rPr>
              <a:t>XXI</a:t>
            </a:r>
            <a:r>
              <a:rPr lang="ru-RU" altLang="ru-RU" sz="1900" dirty="0">
                <a:solidFill>
                  <a:srgbClr val="FFFF00"/>
                </a:solidFill>
                <a:latin typeface="Impact" pitchFamily="34" charset="0"/>
              </a:rPr>
              <a:t>) </a:t>
            </a:r>
            <a:br>
              <a:rPr lang="ru-RU" altLang="ru-RU" sz="1900" dirty="0">
                <a:solidFill>
                  <a:srgbClr val="FFFF00"/>
                </a:solidFill>
                <a:latin typeface="Impact" pitchFamily="34" charset="0"/>
              </a:rPr>
            </a:br>
            <a:r>
              <a:rPr lang="ru-RU" altLang="ru-RU" sz="1900" dirty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ru-RU" altLang="ru-RU" sz="1900" dirty="0">
                <a:solidFill>
                  <a:schemeClr val="accent2"/>
                </a:solidFill>
                <a:latin typeface="Impact" pitchFamily="34" charset="0"/>
              </a:rPr>
            </a:br>
            <a:r>
              <a:rPr lang="ru-RU" altLang="ru-RU" sz="1900" dirty="0">
                <a:solidFill>
                  <a:srgbClr val="FFFF00"/>
                </a:solidFill>
                <a:latin typeface="Impact" pitchFamily="34" charset="0"/>
              </a:rPr>
              <a:t> Мы тратим свою энергию, чтобы экономить вашу!</a:t>
            </a:r>
            <a:r>
              <a:rPr lang="en-US" altLang="ru-RU" sz="1900" dirty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n-US" altLang="ru-RU" sz="1900" dirty="0">
                <a:solidFill>
                  <a:schemeClr val="accent2"/>
                </a:solidFill>
                <a:latin typeface="Impact" pitchFamily="34" charset="0"/>
              </a:rPr>
            </a:br>
            <a:endParaRPr lang="ru-RU" altLang="ru-RU" sz="19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ru-RU" b="1" dirty="0">
                <a:solidFill>
                  <a:srgbClr val="FFFF00"/>
                </a:solidFill>
              </a:rPr>
              <a:t>             </a:t>
            </a:r>
            <a:r>
              <a:rPr lang="ru-RU" altLang="ru-RU" sz="2000" b="1" dirty="0">
                <a:solidFill>
                  <a:srgbClr val="FFFF00"/>
                </a:solidFill>
              </a:rPr>
              <a:t>(499) </a:t>
            </a:r>
            <a:r>
              <a:rPr lang="en-US" altLang="ru-RU" sz="2000" b="1" dirty="0">
                <a:solidFill>
                  <a:srgbClr val="FFFF00"/>
                </a:solidFill>
              </a:rPr>
              <a:t>120-9209        cenef@co.ru</a:t>
            </a:r>
            <a:endParaRPr lang="ru-RU" altLang="ru-RU" sz="20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800" dirty="0"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800" dirty="0">
                <a:solidFill>
                  <a:schemeClr val="accent2"/>
                </a:solidFill>
                <a:latin typeface="Impact" pitchFamily="34" charset="0"/>
              </a:rPr>
              <a:t>                       </a:t>
            </a:r>
            <a:endParaRPr lang="en-US" altLang="ru-RU" dirty="0"/>
          </a:p>
        </p:txBody>
      </p:sp>
      <p:pic>
        <p:nvPicPr>
          <p:cNvPr id="60428" name="Picture 11" descr="D:\Mailbox\Фото\VIK_17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4653136"/>
            <a:ext cx="1326147" cy="167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>
          <a:xfrm>
            <a:off x="467311" y="0"/>
            <a:ext cx="8676689" cy="1135893"/>
          </a:xfrm>
          <a:solidFill>
            <a:srgbClr val="FFFFFF"/>
          </a:solidFill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Impact" pitchFamily="34" charset="0"/>
              </a:rPr>
              <a:t>Суммарный потенциал экономии энергии равен половине от уровня потребления первичной энергии на энергетические нужды</a:t>
            </a:r>
            <a:endParaRPr lang="ru-RU" sz="2400" dirty="0" smtClean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0" y="0"/>
            <a:ext cx="430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8632" y="6463862"/>
            <a:ext cx="475943" cy="417399"/>
          </a:xfrm>
          <a:solidFill>
            <a:srgbClr val="FFFF00">
              <a:alpha val="50195"/>
            </a:srgbClr>
          </a:solidFill>
        </p:spPr>
      </p:pic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143000" y="1833739"/>
            <a:ext cx="146357" cy="35014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8544" y="1135893"/>
            <a:ext cx="8675456" cy="71074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0" y="281741"/>
            <a:ext cx="146357" cy="35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21512" name="Rectangle 23"/>
          <p:cNvSpPr>
            <a:spLocks noChangeArrowheads="1"/>
          </p:cNvSpPr>
          <p:nvPr/>
        </p:nvSpPr>
        <p:spPr bwMode="auto">
          <a:xfrm>
            <a:off x="5220072" y="1268760"/>
            <a:ext cx="3923928" cy="573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9" tIns="36219" rIns="72439" bIns="36219">
            <a:spAutoFit/>
          </a:bodyPr>
          <a:lstStyle/>
          <a:p>
            <a:pPr marL="357163" indent="-357163">
              <a:buBlip>
                <a:blip r:embed="rId4"/>
              </a:buBlip>
            </a:pPr>
            <a:r>
              <a:rPr lang="ru-RU" sz="1600" b="1" dirty="0" smtClean="0"/>
              <a:t>При изолированной реализации всего набора 82 укрупненных </a:t>
            </a:r>
            <a:r>
              <a:rPr lang="en-US" sz="1600" b="1" dirty="0" smtClean="0"/>
              <a:t>BAT</a:t>
            </a:r>
            <a:r>
              <a:rPr lang="ru-RU" sz="1600" b="1" dirty="0" smtClean="0"/>
              <a:t>-технологий потенциал экономии конечной энергии равен 370 </a:t>
            </a:r>
            <a:r>
              <a:rPr lang="ru-RU" sz="1600" b="1" dirty="0" err="1" smtClean="0"/>
              <a:t>млн</a:t>
            </a:r>
            <a:r>
              <a:rPr lang="ru-RU" sz="1600" b="1" dirty="0" smtClean="0"/>
              <a:t> тут</a:t>
            </a:r>
          </a:p>
          <a:p>
            <a:pPr marL="357163" indent="-357163">
              <a:buBlip>
                <a:blip r:embed="rId4"/>
              </a:buBlip>
            </a:pPr>
            <a:r>
              <a:rPr lang="ru-RU" sz="1600" b="1" dirty="0" smtClean="0"/>
              <a:t>Интегральная оценка потенциала проводится по семи составляющим:</a:t>
            </a:r>
          </a:p>
          <a:p>
            <a:pPr marL="814363" lvl="1" indent="-357163">
              <a:buBlip>
                <a:blip r:embed="rId4"/>
              </a:buBlip>
            </a:pPr>
            <a:r>
              <a:rPr lang="ru-RU" sz="1600" dirty="0" smtClean="0"/>
              <a:t>прямая экономия топлива и энергии у потребителей</a:t>
            </a:r>
          </a:p>
          <a:p>
            <a:pPr marL="814363" lvl="1" indent="-357163">
              <a:buBlip>
                <a:blip r:embed="rId4"/>
              </a:buBlip>
            </a:pPr>
            <a:r>
              <a:rPr lang="ru-RU" sz="1600" dirty="0" smtClean="0"/>
              <a:t>косвенная экономия энергии в отраслях ТЭК</a:t>
            </a:r>
          </a:p>
          <a:p>
            <a:pPr marL="814363" lvl="1" indent="-357163">
              <a:buBlip>
                <a:blip r:embed="rId4"/>
              </a:buBlip>
            </a:pPr>
            <a:r>
              <a:rPr lang="ru-RU" sz="1600" dirty="0" smtClean="0"/>
              <a:t>прямая экономия энергии в отраслях ТЭК</a:t>
            </a:r>
          </a:p>
          <a:p>
            <a:pPr marL="814363" lvl="1" indent="-357163">
              <a:buBlip>
                <a:blip r:embed="rId4"/>
              </a:buBlip>
            </a:pPr>
            <a:r>
              <a:rPr lang="ru-RU" sz="1600" dirty="0" smtClean="0"/>
              <a:t>снижение потерь</a:t>
            </a:r>
          </a:p>
          <a:p>
            <a:pPr marL="814363" lvl="1" indent="-357163">
              <a:buBlip>
                <a:blip r:embed="rId4"/>
              </a:buBlip>
            </a:pPr>
            <a:r>
              <a:rPr lang="ru-RU" sz="1600" dirty="0" smtClean="0"/>
              <a:t>снижение сжигания попутного газа в факелах</a:t>
            </a:r>
          </a:p>
          <a:p>
            <a:pPr marL="814363" lvl="1" indent="-357163">
              <a:buBlip>
                <a:blip r:embed="rId4"/>
              </a:buBlip>
            </a:pPr>
            <a:r>
              <a:rPr lang="ru-RU" sz="1600" dirty="0" smtClean="0"/>
              <a:t>экономия за счет замещения угля природным газом</a:t>
            </a:r>
          </a:p>
          <a:p>
            <a:pPr marL="814363" lvl="1" indent="-357163">
              <a:buBlip>
                <a:blip r:embed="rId4"/>
              </a:buBlip>
            </a:pPr>
            <a:r>
              <a:rPr lang="ru-RU" sz="1600" dirty="0" smtClean="0"/>
              <a:t>снижение затрат на транспортировку сэкономленного топлива</a:t>
            </a:r>
            <a:endParaRPr lang="ru-RU" sz="1600" b="1" dirty="0" smtClean="0"/>
          </a:p>
          <a:p>
            <a:pPr marL="357163" indent="-357163">
              <a:buBlip>
                <a:blip r:embed="rId4"/>
              </a:buBlip>
            </a:pPr>
            <a:endParaRPr lang="ru-RU" sz="1600" b="1" dirty="0"/>
          </a:p>
        </p:txBody>
      </p:sp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933056"/>
            <a:ext cx="4536504" cy="2924944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340768"/>
            <a:ext cx="4608512" cy="254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532812" cy="1124744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Impact" pitchFamily="34" charset="0"/>
              </a:rPr>
              <a:t>Иногда невидимый ресурс можно увидеть в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Impact" pitchFamily="34" charset="0"/>
              </a:rPr>
              <a:t>тепловизионную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Impact" pitchFamily="34" charset="0"/>
              </a:rPr>
              <a:t> камеру.  Примеры результатов инструментальных обследований – «пожар» потерь тепла при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Impact" pitchFamily="34" charset="0"/>
              </a:rPr>
              <a:t>недотопах</a:t>
            </a:r>
            <a:endParaRPr lang="ru-RU" sz="2400" dirty="0" smtClean="0">
              <a:solidFill>
                <a:schemeClr val="accent1">
                  <a:lumMod val="25000"/>
                </a:schemeClr>
              </a:solidFill>
              <a:latin typeface="Impact" pitchFamily="34" charset="0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Группа 58"/>
          <p:cNvGrpSpPr>
            <a:grpSpLocks/>
          </p:cNvGrpSpPr>
          <p:nvPr/>
        </p:nvGrpSpPr>
        <p:grpSpPr bwMode="auto">
          <a:xfrm>
            <a:off x="539562" y="1628800"/>
            <a:ext cx="8352918" cy="4249911"/>
            <a:chOff x="-3038" y="0"/>
            <a:chExt cx="117474" cy="51269"/>
          </a:xfrm>
        </p:grpSpPr>
        <p:sp>
          <p:nvSpPr>
            <p:cNvPr id="136235" name="Rectangle 26"/>
            <p:cNvSpPr>
              <a:spLocks noChangeArrowheads="1"/>
            </p:cNvSpPr>
            <p:nvPr/>
          </p:nvSpPr>
          <p:spPr bwMode="auto">
            <a:xfrm>
              <a:off x="18691" y="32619"/>
              <a:ext cx="95745" cy="3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u-RU" altLang="ja-JP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Жилые и общественные здания. Высокие потери от элементов ограждающих конструкций и высокая</a:t>
              </a:r>
              <a:br>
                <a:rPr kumimoji="0" lang="ru-RU" altLang="ja-JP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ru-RU" altLang="ja-JP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засоренность радиаторов, снижающая их теплоотдачу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6236" name="Рисунок 48" descr="клуб 4-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570" y="38119"/>
              <a:ext cx="17634" cy="12916"/>
            </a:xfrm>
            <a:prstGeom prst="rect">
              <a:avLst/>
            </a:prstGeom>
            <a:noFill/>
          </p:spPr>
        </p:pic>
        <p:pic>
          <p:nvPicPr>
            <p:cNvPr id="136237" name="Рисунок 5" descr="больница 1-0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95" y="38119"/>
              <a:ext cx="17995" cy="12961"/>
            </a:xfrm>
            <a:prstGeom prst="rect">
              <a:avLst/>
            </a:prstGeom>
            <a:noFill/>
          </p:spPr>
        </p:pic>
        <p:pic>
          <p:nvPicPr>
            <p:cNvPr id="136238" name="Рисунок 9" descr="ТС 2-0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3" y="20188"/>
              <a:ext cx="23762" cy="12960"/>
            </a:xfrm>
            <a:prstGeom prst="rect">
              <a:avLst/>
            </a:prstGeom>
            <a:noFill/>
          </p:spPr>
        </p:pic>
        <p:sp>
          <p:nvSpPr>
            <p:cNvPr id="136239" name="Rectangle 19"/>
            <p:cNvSpPr>
              <a:spLocks noChangeArrowheads="1"/>
            </p:cNvSpPr>
            <p:nvPr/>
          </p:nvSpPr>
          <p:spPr bwMode="auto">
            <a:xfrm>
              <a:off x="-3038" y="16505"/>
              <a:ext cx="87414" cy="3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u-RU" altLang="ja-JP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Тепловые сети. Прикрыты пленкой и кирпичами, в также разрезанными бочками из-под топлива. В 2001 г. в </a:t>
              </a:r>
              <a:r>
                <a:rPr kumimoji="0" lang="ru-RU" altLang="ja-JP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Гижиге</a:t>
              </a:r>
              <a:r>
                <a:rPr kumimoji="0" lang="ru-RU" altLang="ja-JP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была теплоизоляция оленьими шкурами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6240" name="Рисунок 70" descr="ЖФ 17-0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463" y="37407"/>
              <a:ext cx="21596" cy="13862"/>
            </a:xfrm>
            <a:prstGeom prst="rect">
              <a:avLst/>
            </a:prstGeom>
            <a:noFill/>
          </p:spPr>
        </p:pic>
        <p:pic>
          <p:nvPicPr>
            <p:cNvPr id="136241" name="Рисунок 78" descr="ЖФ 21-0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3" y="37407"/>
              <a:ext cx="21597" cy="13678"/>
            </a:xfrm>
            <a:prstGeom prst="rect">
              <a:avLst/>
            </a:prstGeom>
            <a:noFill/>
          </p:spPr>
        </p:pic>
        <p:pic>
          <p:nvPicPr>
            <p:cNvPr id="136242" name="Рисунок 10" descr="ТС 2-02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463" y="20188"/>
              <a:ext cx="18719" cy="12236"/>
            </a:xfrm>
            <a:prstGeom prst="rect">
              <a:avLst/>
            </a:prstGeom>
            <a:noFill/>
          </p:spPr>
        </p:pic>
        <p:pic>
          <p:nvPicPr>
            <p:cNvPr id="136243" name="Рисунок 11" descr="ТС 3-01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957" y="19475"/>
              <a:ext cx="20917" cy="12960"/>
            </a:xfrm>
            <a:prstGeom prst="rect">
              <a:avLst/>
            </a:prstGeom>
            <a:noFill/>
          </p:spPr>
        </p:pic>
        <p:pic>
          <p:nvPicPr>
            <p:cNvPr id="136244" name="Рисунок 12" descr="ТС 3-02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7570" y="19475"/>
              <a:ext cx="16205" cy="12960"/>
            </a:xfrm>
            <a:prstGeom prst="rect">
              <a:avLst/>
            </a:prstGeom>
            <a:noFill/>
          </p:spPr>
        </p:pic>
        <p:pic>
          <p:nvPicPr>
            <p:cNvPr id="136245" name="Рисунок 16" descr="Котельная 1-01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12" y="4275"/>
              <a:ext cx="22320" cy="11519"/>
            </a:xfrm>
            <a:prstGeom prst="rect">
              <a:avLst/>
            </a:prstGeom>
            <a:noFill/>
          </p:spPr>
        </p:pic>
        <p:sp>
          <p:nvSpPr>
            <p:cNvPr id="13624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85324" cy="3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u-RU" altLang="ja-JP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Котельные. Тепловая изоляция котла, трубопровод, окна из пленки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6247" name="Рисунок 19" descr="Котельная 2-01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750" y="4275"/>
              <a:ext cx="20879" cy="12236"/>
            </a:xfrm>
            <a:prstGeom prst="rect">
              <a:avLst/>
            </a:prstGeom>
            <a:noFill/>
          </p:spPr>
        </p:pic>
        <p:pic>
          <p:nvPicPr>
            <p:cNvPr id="136248" name="Рисунок 21" descr="Котельная 3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957" y="4275"/>
              <a:ext cx="17996" cy="12236"/>
            </a:xfrm>
            <a:prstGeom prst="rect">
              <a:avLst/>
            </a:prstGeom>
            <a:noFill/>
          </p:spPr>
        </p:pic>
        <p:pic>
          <p:nvPicPr>
            <p:cNvPr id="136249" name="Рисунок 22" descr="Котельная 4-01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6026" y="4275"/>
              <a:ext cx="21235" cy="12236"/>
            </a:xfrm>
            <a:prstGeom prst="rect">
              <a:avLst/>
            </a:prstGeom>
            <a:noFill/>
          </p:spPr>
        </p:pic>
      </p:grpSp>
      <p:pic>
        <p:nvPicPr>
          <p:cNvPr id="31" name="Рисунок 239" descr="Центр детского творчества 7.jpg"/>
          <p:cNvPicPr/>
          <p:nvPr/>
        </p:nvPicPr>
        <p:blipFill>
          <a:blip r:embed="rId16" cstate="screen"/>
          <a:stretch>
            <a:fillRect/>
          </a:stretch>
        </p:blipFill>
        <p:spPr>
          <a:xfrm>
            <a:off x="7236296" y="2060848"/>
            <a:ext cx="1231141" cy="902970"/>
          </a:xfrm>
          <a:prstGeom prst="rect">
            <a:avLst/>
          </a:prstGeom>
        </p:spPr>
      </p:pic>
      <p:pic>
        <p:nvPicPr>
          <p:cNvPr id="32" name="Рисунок 224" descr="окно 02-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08304" y="3284984"/>
            <a:ext cx="1161863" cy="103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54" descr="подвал трубы 1-0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08304" y="4797152"/>
            <a:ext cx="126859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1115616" y="6211669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262673"/>
                </a:solidFill>
                <a:latin typeface="Impact" pitchFamily="34" charset="0"/>
              </a:rPr>
              <a:t>Кадры из фильма «</a:t>
            </a:r>
            <a:r>
              <a:rPr lang="ru-RU" sz="2000" dirty="0" err="1" smtClean="0">
                <a:solidFill>
                  <a:srgbClr val="262673"/>
                </a:solidFill>
                <a:latin typeface="Impact" pitchFamily="34" charset="0"/>
              </a:rPr>
              <a:t>тепловизионных</a:t>
            </a:r>
            <a:r>
              <a:rPr lang="ru-RU" sz="2000" dirty="0" smtClean="0">
                <a:solidFill>
                  <a:srgbClr val="262673"/>
                </a:solidFill>
                <a:latin typeface="Impact" pitchFamily="34" charset="0"/>
              </a:rPr>
              <a:t> ужасов»</a:t>
            </a:r>
            <a:endParaRPr lang="en-US" sz="2000" dirty="0"/>
          </a:p>
        </p:txBody>
      </p:sp>
      <p:sp>
        <p:nvSpPr>
          <p:cNvPr id="35" name="Rectangle 34"/>
          <p:cNvSpPr/>
          <p:nvPr/>
        </p:nvSpPr>
        <p:spPr>
          <a:xfrm>
            <a:off x="539552" y="1124744"/>
            <a:ext cx="8604448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"/>
            <a:ext cx="8532440" cy="836711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accent6"/>
                </a:solidFill>
                <a:latin typeface="Impact" pitchFamily="34" charset="0"/>
              </a:rPr>
              <a:t>Россия сильно отстает от развитых стран в реализации политики повышения энергоэффективности в зданиях</a:t>
            </a:r>
            <a:endParaRPr lang="en-US" sz="2400" dirty="0">
              <a:solidFill>
                <a:schemeClr val="accent6"/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8464" y="6488668"/>
            <a:ext cx="395536" cy="276999"/>
          </a:xfrm>
          <a:prstGeom prst="rect">
            <a:avLst/>
          </a:prstGeom>
          <a:gradFill flip="none" rotWithShape="1">
            <a:gsLst>
              <a:gs pos="4000">
                <a:schemeClr val="accent1">
                  <a:shade val="30000"/>
                  <a:satMod val="115000"/>
                  <a:alpha val="4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Impact" pitchFamily="34" charset="0"/>
                <a:cs typeface="Aharoni" pitchFamily="2" charset="-79"/>
              </a:rPr>
              <a:t>3</a:t>
            </a:r>
            <a:endParaRPr lang="en-US" sz="1200" dirty="0">
              <a:latin typeface="Impact" pitchFamily="34" charset="0"/>
              <a:cs typeface="Aharoni" pitchFamily="2" charset="-79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596336" y="1124744"/>
            <a:ext cx="1547664" cy="12961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tabLst>
                <a:tab pos="0" algn="l"/>
              </a:tabLst>
            </a:pPr>
            <a:r>
              <a:rPr lang="ru-RU" sz="1400" b="1" dirty="0" smtClean="0">
                <a:solidFill>
                  <a:schemeClr val="accent6"/>
                </a:solidFill>
              </a:rPr>
              <a:t>Расходы на повышение </a:t>
            </a:r>
            <a:r>
              <a:rPr lang="ru-RU" sz="1400" b="1" dirty="0" err="1" smtClean="0">
                <a:solidFill>
                  <a:schemeClr val="accent6"/>
                </a:solidFill>
              </a:rPr>
              <a:t>энергоэффек-тивности</a:t>
            </a:r>
            <a:r>
              <a:rPr lang="ru-RU" sz="1400" b="1" dirty="0" smtClean="0">
                <a:solidFill>
                  <a:schemeClr val="accent6"/>
                </a:solidFill>
              </a:rPr>
              <a:t> в жилищном фонде (2011 г.)</a:t>
            </a:r>
            <a:endParaRPr lang="ru-RU" sz="1400" dirty="0">
              <a:solidFill>
                <a:schemeClr val="accent6"/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052736"/>
            <a:ext cx="24482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755576" y="1052736"/>
            <a:ext cx="41764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Blip>
                <a:blip r:embed="rId5"/>
              </a:buBlip>
            </a:pPr>
            <a:r>
              <a:rPr lang="ru-RU" sz="1600" b="1" dirty="0" smtClean="0">
                <a:latin typeface="+mn-lt"/>
                <a:cs typeface="Times New Roman" pitchFamily="18" charset="0"/>
              </a:rPr>
              <a:t>Россия тратит на цели повышения энергоэффективности в зданиях на порядок меньше, чем ведущие страны</a:t>
            </a:r>
          </a:p>
          <a:p>
            <a:pPr marL="265113" indent="-265113">
              <a:buBlip>
                <a:blip r:embed="rId5"/>
              </a:buBlip>
            </a:pPr>
            <a:r>
              <a:rPr lang="ru-RU" sz="1600" b="1" dirty="0" smtClean="0">
                <a:latin typeface="+mn-lt"/>
                <a:cs typeface="Times New Roman" pitchFamily="18" charset="0"/>
              </a:rPr>
              <a:t>В сфере требований по теплозащите Россия отстает от ЕС и Северной Америки на 20 лет  </a:t>
            </a:r>
          </a:p>
          <a:p>
            <a:pPr marL="265113" indent="-265113">
              <a:buBlip>
                <a:blip r:embed="rId5"/>
              </a:buBlip>
            </a:pPr>
            <a:r>
              <a:rPr lang="ru-RU" sz="1600" b="1" dirty="0" smtClean="0">
                <a:latin typeface="+mn-lt"/>
                <a:cs typeface="Times New Roman" pitchFamily="18" charset="0"/>
              </a:rPr>
              <a:t>По числу и качеству мер политики повышения энергоэффективности в зданиях Россия также заметно отстает  </a:t>
            </a:r>
            <a:endParaRPr lang="en-US" sz="1600" b="1" dirty="0">
              <a:latin typeface="+mn-lt"/>
              <a:cs typeface="Times New Roman" pitchFamily="18" charset="0"/>
            </a:endParaRPr>
          </a:p>
        </p:txBody>
      </p:sp>
      <p:pic>
        <p:nvPicPr>
          <p:cNvPr id="14" name="Picture 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429000"/>
            <a:ext cx="3888432" cy="3024336"/>
          </a:xfrm>
          <a:prstGeom prst="rect">
            <a:avLst/>
          </a:prstGeom>
          <a:noFill/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8244408" y="3645024"/>
            <a:ext cx="288032" cy="190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ЕС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8244408" y="3861048"/>
            <a:ext cx="899592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Сев. Америка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933056"/>
            <a:ext cx="44644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532440" cy="836712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Динамика абсолютного и удельного расхода энергии в жилых зданиях по процессам</a:t>
            </a:r>
            <a:endParaRPr lang="en-US" sz="2200" dirty="0">
              <a:solidFill>
                <a:schemeClr val="accent2"/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6876256" y="1052736"/>
            <a:ext cx="226774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spcAft>
                <a:spcPts val="600"/>
              </a:spcAft>
              <a:buBlip>
                <a:blip r:embed="rId4"/>
              </a:buBlip>
              <a:defRPr/>
            </a:pPr>
            <a:r>
              <a:rPr lang="ru-RU" sz="2000" b="1" dirty="0" smtClean="0"/>
              <a:t>Остановить рост потребления энергии в зданиях еще не удалось </a:t>
            </a:r>
          </a:p>
          <a:p>
            <a:pPr marL="287338" indent="-287338">
              <a:spcAft>
                <a:spcPts val="600"/>
              </a:spcAft>
              <a:buBlip>
                <a:blip r:embed="rId4"/>
              </a:buBlip>
              <a:defRPr/>
            </a:pPr>
            <a:r>
              <a:rPr lang="ru-RU" sz="2000" b="1" dirty="0" smtClean="0"/>
              <a:t>Снижение удельных </a:t>
            </a:r>
            <a:r>
              <a:rPr lang="ru-RU" sz="2000" b="1" dirty="0" smtClean="0"/>
              <a:t>расход</a:t>
            </a:r>
            <a:r>
              <a:rPr lang="en-US" sz="2000" b="1" dirty="0" smtClean="0"/>
              <a:t>o</a:t>
            </a:r>
            <a:r>
              <a:rPr lang="ru-RU" sz="2000" b="1" dirty="0" smtClean="0"/>
              <a:t>в </a:t>
            </a:r>
            <a:r>
              <a:rPr lang="ru-RU" sz="2000" b="1" dirty="0" smtClean="0"/>
              <a:t>не позволило компенсировать фактор роста площади зданий</a:t>
            </a:r>
            <a:endParaRPr lang="ru-RU" sz="2000" dirty="0"/>
          </a:p>
        </p:txBody>
      </p:sp>
      <p:sp>
        <p:nvSpPr>
          <p:cNvPr id="12" name="Rectangle 11"/>
          <p:cNvSpPr/>
          <p:nvPr/>
        </p:nvSpPr>
        <p:spPr>
          <a:xfrm>
            <a:off x="539552" y="836712"/>
            <a:ext cx="8604448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9" y="3861048"/>
            <a:ext cx="612068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9" y="908720"/>
            <a:ext cx="612068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8488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532440" cy="836712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Декомпозиция факторов, определяющих динамику энергопотребления в жилом секторе</a:t>
            </a:r>
            <a:endParaRPr lang="en-US" sz="2200" dirty="0">
              <a:solidFill>
                <a:schemeClr val="accent2"/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539552" y="5805264"/>
            <a:ext cx="84604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>
              <a:spcAft>
                <a:spcPts val="600"/>
              </a:spcAft>
              <a:buBlip>
                <a:blip r:embed="rId5"/>
              </a:buBlip>
              <a:defRPr/>
            </a:pPr>
            <a:r>
              <a:rPr lang="ru-RU" sz="2000" b="1" dirty="0" smtClean="0"/>
              <a:t>Технологический фактор работает в сторону экономии энергии, но его вклад ограничен </a:t>
            </a:r>
            <a:endParaRPr lang="ru-RU" sz="2000" dirty="0"/>
          </a:p>
        </p:txBody>
      </p:sp>
      <p:sp>
        <p:nvSpPr>
          <p:cNvPr id="12" name="Rectangle 11"/>
          <p:cNvSpPr/>
          <p:nvPr/>
        </p:nvSpPr>
        <p:spPr>
          <a:xfrm>
            <a:off x="539552" y="836712"/>
            <a:ext cx="8604448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532440" cy="836712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Использование Метода рейтинга (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бенчмаркинга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) по уровню энергоэффективности и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калькуляяторов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611560" y="980728"/>
            <a:ext cx="853244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>
              <a:spcAft>
                <a:spcPts val="600"/>
              </a:spcAft>
              <a:buBlip>
                <a:blip r:embed="rId4"/>
              </a:buBlip>
              <a:defRPr/>
            </a:pPr>
            <a:r>
              <a:rPr lang="ru-RU" sz="1600" b="1" dirty="0" smtClean="0"/>
              <a:t>ЦЭНЭФ-XXI для </a:t>
            </a:r>
            <a:r>
              <a:rPr lang="ru-RU" sz="1600" b="1" dirty="0" err="1" smtClean="0"/>
              <a:t>Минэконормразвития</a:t>
            </a:r>
            <a:r>
              <a:rPr lang="ru-RU" sz="1600" b="1" dirty="0" smtClean="0"/>
              <a:t> разработал калькулятор «Расчет потенциала и целевого уровня снижения (ЦУС) потребления ресурсов» (РПЦУСПР) для определения целевых заданий по экономии энергии в общественных зданиях, реализующего алгоритмы приказа МЭР № 4251). </a:t>
            </a:r>
          </a:p>
          <a:p>
            <a:pPr marL="450850" indent="-450850">
              <a:spcAft>
                <a:spcPts val="600"/>
              </a:spcAft>
              <a:buBlip>
                <a:blip r:embed="rId4"/>
              </a:buBlip>
              <a:defRPr/>
            </a:pPr>
            <a:r>
              <a:rPr lang="ru-RU" sz="1600" b="1" dirty="0" smtClean="0"/>
              <a:t>Суть </a:t>
            </a:r>
            <a:r>
              <a:rPr lang="ru-RU" sz="1600" b="1" dirty="0" err="1" smtClean="0"/>
              <a:t>бенчмаркинга</a:t>
            </a:r>
            <a:r>
              <a:rPr lang="ru-RU" sz="1600" b="1" dirty="0" smtClean="0"/>
              <a:t> в том, что показатели энергоэффективности разных зданий сначала приводятся к сопоставимому виду, а затем </a:t>
            </a:r>
            <a:r>
              <a:rPr lang="ru-RU" sz="1600" dirty="0" smtClean="0"/>
              <a:t>ранжируются по уровню энергоэффективности. </a:t>
            </a:r>
          </a:p>
          <a:p>
            <a:pPr marL="450850" indent="-450850">
              <a:spcAft>
                <a:spcPts val="600"/>
              </a:spcAft>
              <a:buBlip>
                <a:blip r:embed="rId4"/>
              </a:buBlip>
              <a:defRPr/>
            </a:pPr>
            <a:r>
              <a:rPr lang="ru-RU" sz="1600" b="1" dirty="0" smtClean="0"/>
              <a:t>Задача калькулятора для определения целевых заданий – привести показатели по конкретному зданию в сопоставимый вид, сравнить с показателями для других похожих </a:t>
            </a:r>
            <a:r>
              <a:rPr lang="ru-RU" sz="1600" b="1" dirty="0" smtClean="0"/>
              <a:t>зданий</a:t>
            </a:r>
            <a:r>
              <a:rPr lang="en-US" sz="1600" b="1" dirty="0" smtClean="0"/>
              <a:t>,</a:t>
            </a:r>
            <a:r>
              <a:rPr lang="ru-RU" sz="1600" b="1" dirty="0" smtClean="0"/>
              <a:t> оценить </a:t>
            </a:r>
            <a:r>
              <a:rPr lang="ru-RU" sz="1600" b="1" dirty="0" smtClean="0"/>
              <a:t>потенциал экономии энергии и сформировать целевые задания по экономии энергии</a:t>
            </a:r>
          </a:p>
          <a:p>
            <a:pPr marL="450850" indent="-450850">
              <a:spcAft>
                <a:spcPts val="600"/>
              </a:spcAft>
              <a:buBlip>
                <a:blip r:embed="rId4"/>
              </a:buBlip>
              <a:defRPr/>
            </a:pPr>
            <a:r>
              <a:rPr lang="ru-RU" sz="1600" b="1" dirty="0" smtClean="0"/>
              <a:t>Второй калькулятор – программный комплекс </a:t>
            </a:r>
            <a:r>
              <a:rPr lang="ru-RU" sz="2000" b="1" dirty="0" smtClean="0"/>
              <a:t>«Потенциал экономии энергии» </a:t>
            </a:r>
            <a:r>
              <a:rPr lang="ru-RU" sz="1600" b="1" dirty="0" smtClean="0"/>
              <a:t>для общественных зданий позволяет сформировать пакет мероприятий для общественных зданий из 32 типовых мероприятий</a:t>
            </a:r>
            <a:endParaRPr lang="ru-RU" sz="1200" b="1" dirty="0" smtClean="0"/>
          </a:p>
          <a:p>
            <a:pPr marL="450850" indent="-450850">
              <a:spcAft>
                <a:spcPts val="600"/>
              </a:spcAft>
              <a:buBlip>
                <a:blip r:embed="rId4"/>
              </a:buBlip>
              <a:defRPr/>
            </a:pPr>
            <a:r>
              <a:rPr lang="ru-RU" sz="1600" b="1" dirty="0" smtClean="0"/>
              <a:t>Третий калькулятор - </a:t>
            </a:r>
            <a:r>
              <a:rPr lang="ru-RU" sz="2000" b="1" dirty="0" smtClean="0"/>
              <a:t>«Помощник ЭКР» </a:t>
            </a:r>
            <a:r>
              <a:rPr lang="ru-RU" sz="1600" b="1" dirty="0" smtClean="0"/>
              <a:t>позволяет сформировать пакет мероприятий для МКД из 32 типовых </a:t>
            </a:r>
            <a:r>
              <a:rPr lang="ru-RU" sz="1600" b="1" dirty="0" smtClean="0"/>
              <a:t>мероприятий. Работает несколько лет </a:t>
            </a:r>
            <a:endParaRPr lang="ru-RU" sz="1600" b="1" dirty="0" smtClean="0"/>
          </a:p>
          <a:p>
            <a:pPr marL="450850" indent="-450850">
              <a:spcAft>
                <a:spcPts val="600"/>
              </a:spcAft>
              <a:buBlip>
                <a:blip r:embed="rId4"/>
              </a:buBlip>
              <a:defRPr/>
            </a:pPr>
            <a:r>
              <a:rPr lang="ru-RU" sz="1600" dirty="0" smtClean="0"/>
              <a:t>В основу </a:t>
            </a:r>
            <a:r>
              <a:rPr lang="ru-RU" sz="1600" dirty="0" smtClean="0"/>
              <a:t>ка</a:t>
            </a:r>
            <a:r>
              <a:rPr lang="ru-RU" sz="1600" dirty="0" smtClean="0"/>
              <a:t>ж</a:t>
            </a:r>
            <a:r>
              <a:rPr lang="ru-RU" sz="1600" dirty="0" smtClean="0"/>
              <a:t>д</a:t>
            </a:r>
            <a:r>
              <a:rPr lang="ru-RU" sz="1600" dirty="0" smtClean="0"/>
              <a:t>ого </a:t>
            </a:r>
            <a:r>
              <a:rPr lang="ru-RU" sz="1600" dirty="0" smtClean="0"/>
              <a:t>из них </a:t>
            </a:r>
            <a:r>
              <a:rPr lang="ru-RU" sz="1600" dirty="0" smtClean="0"/>
              <a:t>положена </a:t>
            </a:r>
            <a:r>
              <a:rPr lang="ru-RU" sz="1600" dirty="0" smtClean="0"/>
              <a:t>«Методика модельного расчета достижения экономии затрат на коммунальные ресурсы в результате выполнения мероприятий по энергосбережению и повышению энергоэффективности в составе работ по капитальному ремонту» Базой для расчетов на калькуляторе является формализованный набор расчетных алгоритмов.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9552" y="836712"/>
            <a:ext cx="8604448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532440" cy="1340768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Типовая кривая распределения зданий по удельному годовому расходу тепловой энергии на цели отопления и вентиляции 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9552" y="1340768"/>
            <a:ext cx="8604448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00808"/>
            <a:ext cx="8665885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22363</TotalTime>
  <Words>2097</Words>
  <Application>Microsoft Office PowerPoint</Application>
  <PresentationFormat>On-screen Show (4:3)</PresentationFormat>
  <Paragraphs>154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Энергоэффективность  в Российских зданиях</vt:lpstr>
      <vt:lpstr>Сектор зданий России является крупным потребителем энергии</vt:lpstr>
      <vt:lpstr>Суммарный потенциал экономии энергии равен половине от уровня потребления первичной энергии на энергетические нужды</vt:lpstr>
      <vt:lpstr>Иногда невидимый ресурс можно увидеть в тепловизионную камеру.  Примеры результатов инструментальных обследований – «пожар» потерь тепла при недотопах</vt:lpstr>
      <vt:lpstr>Россия сильно отстает от развитых стран в реализации политики повышения энергоэффективности в зданиях</vt:lpstr>
      <vt:lpstr>Динамика абсолютного и удельного расхода энергии в жилых зданиях по процессам</vt:lpstr>
      <vt:lpstr>Декомпозиция факторов, определяющих динамику энергопотребления в жилом секторе</vt:lpstr>
      <vt:lpstr>Использование Метода рейтинга (бенчмаркинга) по уровню энергоэффективности и калькуляяторов</vt:lpstr>
      <vt:lpstr>Типовая кривая распределения зданий по удельному годовому расходу тепловой энергии на цели отопления и вентиляции </vt:lpstr>
      <vt:lpstr>Slide 10</vt:lpstr>
      <vt:lpstr>Оценки эффектов от реализации потенциала экономии энергии и воды на объектах государственных (муниципальных) учреждений</vt:lpstr>
      <vt:lpstr>Slide 12</vt:lpstr>
      <vt:lpstr>Slide 13</vt:lpstr>
      <vt:lpstr>Slide 14</vt:lpstr>
      <vt:lpstr>Slide 15</vt:lpstr>
      <vt:lpstr>Десять сценариев реализации мер политики повышения энергоэффективности в зданиях</vt:lpstr>
      <vt:lpstr>Добывать газ в российских зданиях в 3 раза дешевле, чем на Ямале </vt:lpstr>
      <vt:lpstr>Снижение потребления энергии,  выбросов ПГ и расходов на энергоснабжение</vt:lpstr>
      <vt:lpstr>На сколько дороже энергоэффективное здание? </vt:lpstr>
      <vt:lpstr>Slide 20</vt:lpstr>
      <vt:lpstr>Slide 21</vt:lpstr>
      <vt:lpstr>Пример проектного механизма – МКД  в 100 раз дешевле, чем в Германии</vt:lpstr>
      <vt:lpstr>Slide 23</vt:lpstr>
    </vt:vector>
  </TitlesOfParts>
  <Company>CENEf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Igor Bashmakov</dc:creator>
  <cp:lastModifiedBy>igor</cp:lastModifiedBy>
  <cp:revision>422</cp:revision>
  <cp:lastPrinted>2013-03-19T07:38:31Z</cp:lastPrinted>
  <dcterms:created xsi:type="dcterms:W3CDTF">2012-03-02T12:25:32Z</dcterms:created>
  <dcterms:modified xsi:type="dcterms:W3CDTF">2020-11-18T05:38:59Z</dcterms:modified>
</cp:coreProperties>
</file>