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28"/>
  </p:notesMasterIdLst>
  <p:sldIdLst>
    <p:sldId id="301" r:id="rId2"/>
    <p:sldId id="257" r:id="rId3"/>
    <p:sldId id="306" r:id="rId4"/>
    <p:sldId id="258" r:id="rId5"/>
    <p:sldId id="279" r:id="rId6"/>
    <p:sldId id="357" r:id="rId7"/>
    <p:sldId id="262" r:id="rId8"/>
    <p:sldId id="307" r:id="rId9"/>
    <p:sldId id="276" r:id="rId10"/>
    <p:sldId id="365" r:id="rId11"/>
    <p:sldId id="650" r:id="rId12"/>
    <p:sldId id="366" r:id="rId13"/>
    <p:sldId id="370" r:id="rId14"/>
    <p:sldId id="646" r:id="rId15"/>
    <p:sldId id="359" r:id="rId16"/>
    <p:sldId id="645" r:id="rId17"/>
    <p:sldId id="360" r:id="rId18"/>
    <p:sldId id="362" r:id="rId19"/>
    <p:sldId id="367" r:id="rId20"/>
    <p:sldId id="649" r:id="rId21"/>
    <p:sldId id="648" r:id="rId22"/>
    <p:sldId id="644" r:id="rId23"/>
    <p:sldId id="363" r:id="rId24"/>
    <p:sldId id="368" r:id="rId25"/>
    <p:sldId id="264" r:id="rId26"/>
    <p:sldId id="35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E6B"/>
    <a:srgbClr val="FBE5D6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18" autoAdjust="0"/>
    <p:restoredTop sz="95344" autoAdjust="0"/>
  </p:normalViewPr>
  <p:slideViewPr>
    <p:cSldViewPr snapToGrid="0">
      <p:cViewPr varScale="1">
        <p:scale>
          <a:sx n="81" d="100"/>
          <a:sy n="81" d="100"/>
        </p:scale>
        <p:origin x="9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05668-D784-4360-B301-E6492419E3A7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E0F2D-DAD7-4438-BF27-853DB0FC8E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E9E94-E0E1-4891-B8F2-75E5BC2C8B3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017B7-6011-40B4-B902-133F7822B635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87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660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769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08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358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91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94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18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876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278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2B6DFB-21D2-78DF-D548-B0A1BDEBC1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C9E4E4-4E46-E64D-FE97-01A3133F8F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EC1AA8-0E67-92AE-82CC-BECEA60300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7FB66-F9EC-47C7-8D93-1F119D3555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731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CEBDB-F383-4A54-AC73-27091D47495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BE840-00E6-4B75-82A2-E7652EB17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57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enef-xxi.ru/" TargetMode="External"/><Relationship Id="rId4" Type="http://schemas.openxmlformats.org/officeDocument/2006/relationships/hyperlink" Target="mailto:cenef@co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enef-xxi.ru/articles/baza-dannyh-odnir-(ocenochnyj-doklad-nizkouglerodnaya-rossiya)" TargetMode="Externa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https://rmi.org/insight/how-past-energy-transitions-foretell-a-quicker-shift-away-from-fossil-fuels-today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hyperlink" Target="https://cenef-xxi.ru/" TargetMode="External"/><Relationship Id="rId4" Type="http://schemas.openxmlformats.org/officeDocument/2006/relationships/hyperlink" Target="mailto:cenef@c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Рисунок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944" y="-1"/>
            <a:ext cx="783131" cy="690209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854075" y="2027129"/>
            <a:ext cx="8133199" cy="319061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32398">
              <a:spcBef>
                <a:spcPts val="450"/>
              </a:spcBef>
              <a:spcAft>
                <a:spcPts val="450"/>
              </a:spcAft>
            </a:pPr>
            <a:r>
              <a:rPr lang="ru-RU" sz="3200" b="1" dirty="0">
                <a:solidFill>
                  <a:schemeClr val="bg1"/>
                </a:solidFill>
                <a:cs typeface="Arial" panose="020B0604020202020204" pitchFamily="34" charset="0"/>
              </a:rPr>
              <a:t>Россия в условиях зеленой технологической революции. 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32398">
              <a:spcBef>
                <a:spcPts val="450"/>
              </a:spcBef>
              <a:spcAft>
                <a:spcPts val="450"/>
              </a:spcAft>
            </a:pPr>
            <a:r>
              <a:rPr lang="ru-RU" sz="3200" b="1" dirty="0">
                <a:solidFill>
                  <a:schemeClr val="bg1"/>
                </a:solidFill>
                <a:cs typeface="Arial" panose="020B0604020202020204" pitchFamily="34" charset="0"/>
              </a:rPr>
              <a:t>Стагнация или смена драйверов роста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?</a:t>
            </a:r>
            <a:endParaRPr lang="ru-RU" sz="3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32398">
              <a:spcBef>
                <a:spcPts val="450"/>
              </a:spcBef>
              <a:spcAft>
                <a:spcPts val="450"/>
              </a:spcAft>
            </a:pPr>
            <a:endParaRPr lang="ru-RU" sz="2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32398">
              <a:spcBef>
                <a:spcPts val="450"/>
              </a:spcBef>
              <a:spcAft>
                <a:spcPts val="450"/>
              </a:spcAft>
            </a:pPr>
            <a:endParaRPr lang="ru-RU" sz="2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32398">
              <a:spcBef>
                <a:spcPts val="450"/>
              </a:spcBef>
              <a:spcAft>
                <a:spcPts val="450"/>
              </a:spcAft>
            </a:pPr>
            <a:r>
              <a:rPr lang="ru-RU" sz="2400" b="1" dirty="0">
                <a:solidFill>
                  <a:schemeClr val="bg1"/>
                </a:solidFill>
                <a:cs typeface="Arial" panose="020B0604020202020204" pitchFamily="34" charset="0"/>
              </a:rPr>
              <a:t>Совещание по первой версии доклада</a:t>
            </a:r>
          </a:p>
        </p:txBody>
      </p:sp>
      <p:cxnSp>
        <p:nvCxnSpPr>
          <p:cNvPr id="14" name="Straight Connector 12"/>
          <p:cNvCxnSpPr/>
          <p:nvPr/>
        </p:nvCxnSpPr>
        <p:spPr>
          <a:xfrm flipV="1">
            <a:off x="49538" y="690209"/>
            <a:ext cx="9027622" cy="65846"/>
          </a:xfrm>
          <a:prstGeom prst="line">
            <a:avLst/>
          </a:prstGeom>
          <a:ln w="508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60688" y="1178589"/>
            <a:ext cx="2201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И.А. Башмаков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688" y="5940681"/>
            <a:ext cx="7018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Мы тратим свою энергию, чтобы экономить вашу!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Если Ваша задача имеет решение, то мы его найдем!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4390463" y="84740"/>
            <a:ext cx="4286250" cy="5309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en-US" sz="15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cenef@co.ru</a:t>
            </a:r>
            <a:r>
              <a:rPr lang="en-US" sz="15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website: </a:t>
            </a:r>
            <a:r>
              <a:rPr lang="en-US" sz="15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https://cenef-xxi.ru</a:t>
            </a:r>
            <a:r>
              <a:rPr lang="ru-RU" sz="15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Impact" panose="020B0806030902050204" pitchFamily="34" charset="0"/>
                <a:cs typeface="Times New Roman" panose="02020603050405020304" pitchFamily="18" charset="0"/>
              </a:rPr>
              <a:t>Телеграмм-канал: Низкоуглеродная Россия </a:t>
            </a:r>
            <a:endParaRPr lang="en-US" sz="1500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1842" y="921025"/>
            <a:ext cx="8571442" cy="5645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1060" indent="-375285" algn="just">
              <a:spcAft>
                <a:spcPts val="45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Реализовать первый этап подготовки Первого оценочного доклада                </a:t>
            </a:r>
          </a:p>
          <a:p>
            <a:pPr marL="872966" algn="just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«Россия в условиях зеленой технологической революции. Стагнация или смена драйверов роста</a:t>
            </a:r>
            <a:r>
              <a:rPr lang="en-US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?</a:t>
            </a: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»</a:t>
            </a:r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828675" indent="-342900" algn="just">
              <a:spcAft>
                <a:spcPts val="450"/>
              </a:spcAft>
              <a:buFont typeface="+mj-lt"/>
              <a:buAutoNum type="arabicPeriod" startAt="2"/>
            </a:pP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Систематизировать и обобщить существующие как в России, так и за рубежом научные знания в отношении перспектив социально-экономического развития РФ с низкими уровнями выбросов ПГ и достижения углеродной нейтральности к 2060 г. </a:t>
            </a:r>
          </a:p>
          <a:p>
            <a:pPr marL="828675" indent="-342900" algn="just">
              <a:spcAft>
                <a:spcPts val="450"/>
              </a:spcAft>
              <a:buFont typeface="+mj-lt"/>
              <a:buAutoNum type="arabicPeriod" startAt="2"/>
            </a:pP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Оценить накопленные научные знания. Выявить диапазоны видения перспектив и пробелы в научных знаниях</a:t>
            </a:r>
          </a:p>
          <a:p>
            <a:pPr marL="828675" indent="-342900" algn="just">
              <a:spcAft>
                <a:spcPts val="450"/>
              </a:spcAft>
              <a:buFont typeface="+mj-lt"/>
              <a:buAutoNum type="arabicPeriod" startAt="2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Не давать предписания лицам, принимающим решения, а предоставить им, а также бизнес-сообществу и обществу в целом обобщенные объективные научные и технические оценки, на основе которых могут приниматься взвешенные решения</a:t>
            </a:r>
          </a:p>
          <a:p>
            <a:pPr marL="828675" indent="-342900" algn="just">
              <a:spcAft>
                <a:spcPts val="450"/>
              </a:spcAft>
              <a:buFont typeface="+mj-lt"/>
              <a:buAutoNum type="arabicPeriod" startAt="2"/>
            </a:pP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Систематизировать видения на десятилетия вперед для формирования вводных для сценарного моделирования и управления рисками, для национальной и отраслевых стратегий низкоуглеродного развития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18794" y="270174"/>
            <a:ext cx="4045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2800" b="1" dirty="0">
                <a:solidFill>
                  <a:srgbClr val="102D69"/>
                </a:solidFill>
              </a:rPr>
              <a:t>Цели и задачи проекта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4386"/>
            <a:ext cx="483614" cy="4836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C96549-0BBF-4DD6-8DD0-D8B5D3D9494D}"/>
              </a:ext>
            </a:extLst>
          </p:cNvPr>
          <p:cNvSpPr txBox="1"/>
          <p:nvPr/>
        </p:nvSpPr>
        <p:spPr>
          <a:xfrm>
            <a:off x="8308543" y="6374386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7800" y="1511171"/>
            <a:ext cx="7331243" cy="472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85775" algn="just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Выражаем глубокую благодарность:</a:t>
            </a:r>
          </a:p>
          <a:p>
            <a:pPr marL="742950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Компании «Удоканская медь» за выделение финансирования на запуск данного проекта и лично Ю.И. Шабале и Е.А. Соколову  </a:t>
            </a:r>
          </a:p>
          <a:p>
            <a:pPr marL="742950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Ассоциации «Национальная сеть участников Глобального договора по внедрению в деловую практику принципов ответственного ведения бизнеса» и лично Н.</a:t>
            </a:r>
            <a:r>
              <a:rPr lang="en-US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E.</a:t>
            </a: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</a:t>
            </a:r>
            <a:r>
              <a:rPr lang="ru-RU" sz="2000" b="1" dirty="0" err="1">
                <a:solidFill>
                  <a:srgbClr val="102D69"/>
                </a:solidFill>
                <a:latin typeface="HSE Sans" panose="02000000000000000000" pitchFamily="2" charset="0"/>
              </a:rPr>
              <a:t>Дорпеко</a:t>
            </a: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за готовность взять на себя часть организационной работы</a:t>
            </a:r>
            <a:endParaRPr lang="en-US" sz="2000" b="1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742950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Р. С.-Х. </a:t>
            </a:r>
            <a:r>
              <a:rPr lang="ru-RU" sz="2000" b="1" dirty="0" err="1">
                <a:solidFill>
                  <a:srgbClr val="102D69"/>
                </a:solidFill>
                <a:latin typeface="HSE Sans" panose="02000000000000000000" pitchFamily="2" charset="0"/>
              </a:rPr>
              <a:t>Эдельгериеву</a:t>
            </a: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за поддержку идеи проекта </a:t>
            </a:r>
          </a:p>
          <a:p>
            <a:pPr marL="742950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Научно-координационной группе за доработку концепции проекта </a:t>
            </a:r>
          </a:p>
          <a:p>
            <a:pPr marL="742950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Всем экспертам, выразившим готовность работать по данному проекту  </a:t>
            </a:r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6091" y="534887"/>
            <a:ext cx="7427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3200" b="1" dirty="0">
                <a:solidFill>
                  <a:srgbClr val="102D69"/>
                </a:solidFill>
              </a:rPr>
              <a:t>Благодарности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3" y="6460678"/>
            <a:ext cx="397322" cy="3973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331" y="1175861"/>
            <a:ext cx="1904857" cy="19048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5C950E-7106-91ED-946F-0E91A1070397}"/>
              </a:ext>
            </a:extLst>
          </p:cNvPr>
          <p:cNvSpPr txBox="1"/>
          <p:nvPr/>
        </p:nvSpPr>
        <p:spPr>
          <a:xfrm>
            <a:off x="8308542" y="6382340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469" y="194834"/>
            <a:ext cx="80186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02D69"/>
                </a:solidFill>
              </a:rPr>
              <a:t>Проект позволит получить научно обоснованную и системную информацию по следующим направлениям: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192" y="1412606"/>
            <a:ext cx="8289157" cy="459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763" algn="just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Стратегия: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 уровень амбициозности целей по сокращению выбросов, параметры трансформации рынков сбыта продукции, опции снижения выбросов ПГ по направлениям: энергоэффективности, электрификации, снижения материалоемкости, перехода на низкоуглеродные топлива, энергоносители и виды сырья, улавливание и использование CO</a:t>
            </a:r>
            <a:r>
              <a:rPr lang="ru-RU" sz="2000" baseline="-25000" dirty="0">
                <a:solidFill>
                  <a:srgbClr val="102D69"/>
                </a:solidFill>
                <a:latin typeface="HSE Sans" panose="02000000000000000000" pitchFamily="2" charset="0"/>
              </a:rPr>
              <a:t>2</a:t>
            </a:r>
          </a:p>
          <a:p>
            <a:pPr marL="385763" algn="just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Управление рисками: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виды деятельности и типы проектов, наиболее подверженные переходным рискам и получающие преимущества </a:t>
            </a:r>
          </a:p>
          <a:p>
            <a:pPr marL="385763" algn="just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Отношения с инвесторами и регуляторами: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меры регулирования, наиболее вероятные на релевантных для российских компаний рынках, требования инвесторов и регуляторов</a:t>
            </a:r>
            <a:endParaRPr lang="en-US" sz="2000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85763" algn="just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Финансирование: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потребности в финансировании для реализации целей по снижению выбросов ПГ и оценка возможностей мобилизации источников финансирования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1" y="6383139"/>
            <a:ext cx="474861" cy="474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2AE01F-2A44-A1E8-9820-D21E46F5A0F6}"/>
              </a:ext>
            </a:extLst>
          </p:cNvPr>
          <p:cNvSpPr txBox="1"/>
          <p:nvPr/>
        </p:nvSpPr>
        <p:spPr>
          <a:xfrm>
            <a:off x="8325734" y="6343570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99345" y="57503"/>
            <a:ext cx="6655669" cy="59235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Содержание работ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64" y="593628"/>
            <a:ext cx="8738071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1. </a:t>
            </a:r>
            <a:r>
              <a:rPr lang="ru-RU" sz="1600" b="1" dirty="0"/>
              <a:t>Введение</a:t>
            </a:r>
          </a:p>
          <a:p>
            <a:r>
              <a:rPr lang="ru-RU" sz="1600" b="1" dirty="0"/>
              <a:t>2. Антропогенные выбросы парниковых газов. Источники, тренды и драйверы. Ретроспективный анализ</a:t>
            </a:r>
            <a:endParaRPr lang="ru-RU" sz="16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ru-RU" sz="1400" dirty="0"/>
              <a:t>Тренды, динамика, факторы, структура выбросов по разным ПГ, по секторам и основным источникам. Анализ пересмотров инвентаризации выбросов ПГ. Выбросы от производства и выбросы от потребления. Оценка влияния мер госполитики на динамику выбросов ПГ в разных секторах. Оценки потенциала снижения выбросов ПГ. </a:t>
            </a:r>
          </a:p>
          <a:p>
            <a:r>
              <a:rPr lang="ru-RU" sz="1600" b="1" dirty="0"/>
              <a:t>3. Устойчивое развитие при движении к углеродной нейтральности</a:t>
            </a:r>
            <a:endParaRPr lang="ru-RU" sz="16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ru-RU" sz="1400" dirty="0"/>
              <a:t>Прогнозы развития экономики России до 2060 г. Перспективы нефтегазового и сырьевого экспорта. Пределы роста при сохранении опоры на сырьевой экспорт. Влияние политики декарбонизации на долгосрочные перспективы экономического развития России. Концепция справедливого энергоперехода. Социальные и распределительные аспекты декарбонизации. </a:t>
            </a:r>
          </a:p>
          <a:p>
            <a:r>
              <a:rPr lang="ru-RU" sz="1600" b="1" dirty="0"/>
              <a:t>4. Траектории движения России к углеродной нейтральности</a:t>
            </a:r>
            <a:endParaRPr lang="ru-RU" sz="16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ru-RU" sz="1400" dirty="0"/>
              <a:t>Стратегические документы и целевые индикаторы. Долгосрочные сценарные прогнозы динамики выбросов ПГ. Основные развилки, затраты и выгоды движения по разным траекториям достижения углеродной нейтральности. Эффекты для благосостояния, энергобезопасности, занятости, бедности и устойчивости экономики. </a:t>
            </a:r>
          </a:p>
          <a:p>
            <a:pPr marL="0" lvl="1"/>
            <a:r>
              <a:rPr lang="ru-RU" sz="1600" b="1" dirty="0"/>
              <a:t>5. Меры политики и управление движением к углеродной нейтральности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ru-RU" sz="1400" dirty="0"/>
              <a:t>Стратегические документы и меры политики. Административные и рыночные механизмы углеродного регулирования. Стратегические механизмы. Прочие меры. Анализ опыта применения мер политики в России и предложений по их применению в перспективе. Международное сотрудничество. </a:t>
            </a:r>
          </a:p>
          <a:p>
            <a:r>
              <a:rPr lang="ru-RU" sz="1600" b="1" dirty="0"/>
              <a:t>6: Российский бизнес на траекториях декарбонизации</a:t>
            </a:r>
            <a:endParaRPr lang="ru-RU" sz="16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ru-RU" sz="1400" dirty="0"/>
              <a:t>Корпоративная отчетность и раскрытие информации по выбросам ПГ. Бенчмаркинг углеродоемкости российской и зарубежной продукции. Рейтинги климатической активности. Климатические и низкоуглеродные стратегии российских компаний. Климатические проекты и низкоуглеродные бренды. Эффекты пограничного углеродного регулирования в других странах. Сокращение выбросов ПГ и конкурентоспособность бизнеса.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64155"/>
            <a:ext cx="462671" cy="4626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EEFEE3-341C-CD7F-C490-FB50718793EC}"/>
              </a:ext>
            </a:extLst>
          </p:cNvPr>
          <p:cNvSpPr txBox="1"/>
          <p:nvPr/>
        </p:nvSpPr>
        <p:spPr>
          <a:xfrm>
            <a:off x="8329563" y="6456990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94943" y="182073"/>
            <a:ext cx="7554113" cy="59235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E2E6B"/>
                </a:solidFill>
                <a:latin typeface="HSE Sans" panose="02000000000000000000" pitchFamily="2" charset="0"/>
                <a:ea typeface="+mn-ea"/>
                <a:cs typeface="+mn-cs"/>
              </a:rPr>
              <a:t>График работы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323" y="6414034"/>
            <a:ext cx="443966" cy="443966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010995"/>
              </p:ext>
            </p:extLst>
          </p:nvPr>
        </p:nvGraphicFramePr>
        <p:xfrm>
          <a:off x="632079" y="1122272"/>
          <a:ext cx="7975892" cy="4632142"/>
        </p:xfrm>
        <a:graphic>
          <a:graphicData uri="http://schemas.openxmlformats.org/drawingml/2006/table">
            <a:tbl>
              <a:tblPr firstRow="1" firstCol="1" bandRow="1"/>
              <a:tblGrid>
                <a:gridCol w="1517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5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2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работ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Окончание </a:t>
                      </a:r>
                      <a:endParaRPr lang="en-US" sz="17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229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Подготовка первого варианта доклада</a:t>
                      </a:r>
                      <a:endParaRPr lang="en-US" sz="1700" dirty="0"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первых редакций глав</a:t>
                      </a:r>
                      <a:endParaRPr lang="en-US" sz="1700" dirty="0"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70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сентября 2026 г.</a:t>
                      </a:r>
                      <a:endParaRPr lang="en-US" sz="1700" dirty="0"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Свод первого варианта и рассылка доклада на внешнее рецензирование </a:t>
                      </a:r>
                      <a:endParaRPr lang="en-US" sz="1700" dirty="0"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70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сентября 2026 г.</a:t>
                      </a:r>
                      <a:endParaRPr lang="en-US" sz="1700" dirty="0"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endParaRPr lang="en-US" sz="1700" dirty="0"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34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Подготовка второго варианта доклада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вторых редакций глав с учетом ответов на полученные замечания и предложения. Свод второго варианта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15-26 октября 2026 г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13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Рассылка второго варианта на внешнее рецензирование. Подготовка презентации по проекту к СОР31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7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октября 2026 г.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134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Подготовка окончательного варианта доклада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7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третьих редакций глав с учетом ответов на полученные замечания и предложения. Свод окончательного варианта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декабря 2026 г. 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 доклада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7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декабря 2026 г. </a:t>
                      </a:r>
                      <a:endParaRPr lang="en-US" sz="17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5859512-FCE4-54C6-0E5E-0752C471E7AA}"/>
              </a:ext>
            </a:extLst>
          </p:cNvPr>
          <p:cNvSpPr txBox="1"/>
          <p:nvPr/>
        </p:nvSpPr>
        <p:spPr>
          <a:xfrm>
            <a:off x="8349056" y="6398928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62640" y="311941"/>
            <a:ext cx="7554113" cy="59235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E2E6B"/>
                </a:solidFill>
                <a:latin typeface="HSE Sans" panose="02000000000000000000" pitchFamily="2" charset="0"/>
                <a:ea typeface="+mn-ea"/>
                <a:cs typeface="+mn-cs"/>
              </a:rPr>
              <a:t>Этапы подготовки оценочного доклада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52701"/>
            <a:ext cx="405299" cy="4052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2362" y="994508"/>
            <a:ext cx="8119275" cy="5452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38"/>
            <a:r>
              <a:rPr lang="ru-RU" sz="2000" b="1" dirty="0">
                <a:solidFill>
                  <a:srgbClr val="102D69"/>
                </a:solidFill>
                <a:highlight>
                  <a:srgbClr val="FFFF00"/>
                </a:highlight>
                <a:latin typeface="HSE Sans" panose="02000000000000000000" pitchFamily="2" charset="0"/>
              </a:rPr>
              <a:t>Этап 1</a:t>
            </a:r>
          </a:p>
          <a:p>
            <a:pPr marL="300038">
              <a:spcAft>
                <a:spcPts val="450"/>
              </a:spcAft>
            </a:pPr>
            <a:r>
              <a:rPr lang="ru-RU" sz="2000" dirty="0">
                <a:solidFill>
                  <a:srgbClr val="102D69"/>
                </a:solidFill>
                <a:highlight>
                  <a:srgbClr val="FFFF00"/>
                </a:highlight>
                <a:latin typeface="HSE Sans" panose="02000000000000000000" pitchFamily="2" charset="0"/>
              </a:rPr>
              <a:t>Первая версия материалов. Материалы готовятся группами экспертов, пишущими отдельные главы доклада. Направляются на внешнее рецензирование представителям научного и бизнес-сообщества .</a:t>
            </a:r>
          </a:p>
          <a:p>
            <a:pPr marL="300038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Этап 2 </a:t>
            </a:r>
            <a:b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Материалы корректируются с учетом замечаний, полученных на этапе рецензирования первого варианта. В составе второго варианта готовится резюме – основные выводы. Второй вариант направляется на внешнее рецензирование.</a:t>
            </a:r>
            <a:endParaRPr lang="ru-RU" sz="2000" b="1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Этап 3 </a:t>
            </a:r>
          </a:p>
          <a:p>
            <a:pPr marL="300038">
              <a:spcAft>
                <a:spcPts val="900"/>
              </a:spcAft>
            </a:pP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Материалы готовятся с учетом замечаний, полученных на этапах рецензирования первого и второго вариантов. Особое внимание уделяется работе над резюме (основными выводами). Этот раздел должен быть написан понятным и живым языком, так как именно он станет основным материалом для широкого публичного распространения результатов проекта. Это окончательный вариант.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E1089-CDEE-12CD-E9ED-13A1ACEA99ED}"/>
              </a:ext>
            </a:extLst>
          </p:cNvPr>
          <p:cNvSpPr txBox="1"/>
          <p:nvPr/>
        </p:nvSpPr>
        <p:spPr>
          <a:xfrm>
            <a:off x="8316753" y="6407559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22046" y="76693"/>
            <a:ext cx="7554113" cy="59235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E2E6B"/>
                </a:solidFill>
                <a:latin typeface="HSE Sans" panose="02000000000000000000" pitchFamily="2" charset="0"/>
                <a:ea typeface="+mn-ea"/>
                <a:cs typeface="+mn-cs"/>
              </a:rPr>
              <a:t>Этапы подготовки доклада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29" y="6328004"/>
            <a:ext cx="468905" cy="4689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4393" y="975912"/>
            <a:ext cx="8472956" cy="5581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38"/>
            <a:r>
              <a:rPr lang="ru-RU" sz="2000" b="1" dirty="0">
                <a:solidFill>
                  <a:srgbClr val="102D69"/>
                </a:solidFill>
                <a:highlight>
                  <a:srgbClr val="FFFF00"/>
                </a:highlight>
                <a:latin typeface="HSE Sans" panose="02000000000000000000" pitchFamily="2" charset="0"/>
              </a:rPr>
              <a:t>Этап 1 Основная идея и первый набросок</a:t>
            </a:r>
          </a:p>
          <a:p>
            <a:pPr marL="300038"/>
            <a:endParaRPr lang="ru-RU" sz="2000" b="1" dirty="0">
              <a:solidFill>
                <a:srgbClr val="102D69"/>
              </a:solidFill>
              <a:highlight>
                <a:srgbClr val="FFFF00"/>
              </a:highlight>
              <a:latin typeface="HSE Sans" panose="02000000000000000000" pitchFamily="2" charset="0"/>
            </a:endParaRPr>
          </a:p>
          <a:p>
            <a:pPr marL="300038"/>
            <a:endParaRPr lang="ru-RU" sz="2000" b="1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                          Этап 2. Важные части композиции</a:t>
            </a:r>
            <a:b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>
              <a:spcAft>
                <a:spcPts val="450"/>
              </a:spcAft>
            </a:pPr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>
              <a:spcAft>
                <a:spcPts val="450"/>
              </a:spcAft>
            </a:pPr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>
              <a:spcAft>
                <a:spcPts val="450"/>
              </a:spcAft>
            </a:pPr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                                                                                             </a:t>
            </a:r>
          </a:p>
          <a:p>
            <a:pPr marL="300038"/>
            <a:endParaRPr lang="ru-RU" sz="2000" b="1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/>
            <a:endParaRPr lang="ru-RU" sz="2000" b="1" dirty="0">
              <a:solidFill>
                <a:srgbClr val="102D69"/>
              </a:solidFill>
              <a:latin typeface="HSE Sans" panose="02000000000000000000" pitchFamily="2" charset="0"/>
            </a:endParaRP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</a:t>
            </a: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				 </a:t>
            </a: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		                Этап 3. Готовая картина. </a:t>
            </a: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		                Чудовище и красавица </a:t>
            </a: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                          (И. Башмаков, бумага</a:t>
            </a:r>
            <a:r>
              <a:rPr lang="en-US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,</a:t>
            </a: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гуашь)</a:t>
            </a:r>
          </a:p>
          <a:p>
            <a:pPr marL="300038"/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143" y="2434877"/>
            <a:ext cx="1632488" cy="21766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5471" y="2434877"/>
            <a:ext cx="3050138" cy="4066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7442" y="2434877"/>
            <a:ext cx="1679868" cy="21766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33" y="1512479"/>
            <a:ext cx="1714500" cy="2286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728B44-7C51-1BE2-68CA-D337D2EBD660}"/>
              </a:ext>
            </a:extLst>
          </p:cNvPr>
          <p:cNvSpPr txBox="1"/>
          <p:nvPr/>
        </p:nvSpPr>
        <p:spPr>
          <a:xfrm>
            <a:off x="8281323" y="6446028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-29352" y="26500"/>
            <a:ext cx="9151684" cy="66851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102D69"/>
                </a:solidFill>
                <a:latin typeface="+mn-lt"/>
                <a:ea typeface="+mn-ea"/>
                <a:cs typeface="+mn-cs"/>
              </a:rPr>
              <a:t>Статус первой версии и направления доработки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" y="6414033"/>
            <a:ext cx="443967" cy="4439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A11E50-D278-B977-5280-CCDEDF45215B}"/>
              </a:ext>
            </a:extLst>
          </p:cNvPr>
          <p:cNvSpPr txBox="1"/>
          <p:nvPr/>
        </p:nvSpPr>
        <p:spPr>
          <a:xfrm>
            <a:off x="455122" y="695011"/>
            <a:ext cx="854296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Доклад в целом:	</a:t>
            </a:r>
          </a:p>
          <a:p>
            <a:pPr marL="574675" indent="-290513"/>
            <a:r>
              <a:rPr lang="ru-RU" sz="2000" b="1" dirty="0"/>
              <a:t>Главы писались изолированно и в сравнительно короткие сроки.</a:t>
            </a:r>
          </a:p>
          <a:p>
            <a:pPr marL="574675" indent="-290513"/>
            <a:r>
              <a:rPr lang="ru-RU" sz="2000" b="1" dirty="0"/>
              <a:t>Поэтому:  </a:t>
            </a:r>
          </a:p>
          <a:p>
            <a:pPr marL="574675" indent="-290513">
              <a:buFont typeface="Arial" panose="020B0604020202020204" pitchFamily="34" charset="0"/>
              <a:buChar char="•"/>
            </a:pPr>
            <a:r>
              <a:rPr lang="ru-RU" sz="2000" b="1" dirty="0"/>
              <a:t>есть пропущенные разделы  </a:t>
            </a:r>
          </a:p>
          <a:p>
            <a:pPr marL="574675" indent="-290513">
              <a:buFont typeface="Arial" panose="020B0604020202020204" pitchFamily="34" charset="0"/>
              <a:buChar char="•"/>
            </a:pPr>
            <a:r>
              <a:rPr lang="ru-RU" sz="2000" b="1" dirty="0"/>
              <a:t>есть дублирование (например СВАМ, бенчмаркинг). Нужно решить, как избежать дублирования </a:t>
            </a:r>
          </a:p>
          <a:p>
            <a:pPr marL="574675" indent="-290513">
              <a:buFont typeface="Arial" panose="020B0604020202020204" pitchFamily="34" charset="0"/>
              <a:buChar char="•"/>
            </a:pPr>
            <a:r>
              <a:rPr lang="ru-RU" sz="2000" b="1" dirty="0"/>
              <a:t>есть непропорциональность между главами и разделами  </a:t>
            </a:r>
          </a:p>
          <a:p>
            <a:r>
              <a:rPr lang="ru-RU" sz="2000" b="1" i="1" dirty="0"/>
              <a:t>Что делать?</a:t>
            </a:r>
          </a:p>
          <a:p>
            <a:r>
              <a:rPr lang="ru-RU" sz="2000" b="1" dirty="0"/>
              <a:t>Координирующим авторам: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прочесть весь доклад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заполнить пробелы в главах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договориться о том, как в максимальной степени избежать повторов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усилить акцент на то, что делается именно в России, в т. ч. российским бизнесом, и с какими проблемами он сталкивается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требуется доработка рисунков и таблиц	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организовать доработку глав на основе полученных замечаний</a:t>
            </a:r>
          </a:p>
          <a:p>
            <a:r>
              <a:rPr lang="ru-RU" sz="2000" b="1" dirty="0"/>
              <a:t>Авторам: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написать закрепленные за ними пропущенные разделы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доработать на основе полученных замечаний имеющиеся разделы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85022B-92CA-E821-F86F-C557198EA672}"/>
              </a:ext>
            </a:extLst>
          </p:cNvPr>
          <p:cNvSpPr txBox="1"/>
          <p:nvPr/>
        </p:nvSpPr>
        <p:spPr>
          <a:xfrm>
            <a:off x="8334787" y="6414033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412D-9C80-A204-6803-14C93BE9D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AA1BB1-45C4-E479-3DBE-6C1FD2B83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93" y="3206912"/>
            <a:ext cx="471715" cy="443967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EDFB333-7253-DD57-CCAB-F718C4EB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8" y="157938"/>
            <a:ext cx="9151684" cy="66851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Больше упора на Россию, меньше общих рассуждений</a:t>
            </a:r>
            <a:endParaRPr lang="ru-RU" sz="2800" b="1" dirty="0">
              <a:solidFill>
                <a:srgbClr val="102D69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34A1AB-9FBC-27CB-BFA7-70F066A42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" y="6414033"/>
            <a:ext cx="443967" cy="4439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887FC-044A-31F1-C923-D92EFB42CFA7}"/>
              </a:ext>
            </a:extLst>
          </p:cNvPr>
          <p:cNvSpPr txBox="1"/>
          <p:nvPr/>
        </p:nvSpPr>
        <p:spPr>
          <a:xfrm>
            <a:off x="553872" y="773308"/>
            <a:ext cx="857897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Это не учебник. Пока много текста, похожего на материал учебников. 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В главе 3 есть множество индикаторов. Мы их в России рассчитываем? Нет? Почему? Нет данных? Кто-то для России их оценивает? Какие значения? Где брать данные? Как выглядит Россия на фоне других стран (не только БРИКС) и какова динамика? У нас все хорошо? Плохо? Как сделать хорошо?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Формулировки:</a:t>
            </a:r>
          </a:p>
          <a:p>
            <a:pPr marL="342900" indent="192088">
              <a:buFont typeface="Arial" panose="020B0604020202020204" pitchFamily="34" charset="0"/>
              <a:buChar char="•"/>
            </a:pPr>
            <a:r>
              <a:rPr lang="en-US" sz="2000" b="1" dirty="0"/>
              <a:t>Policy prescriptive</a:t>
            </a:r>
            <a:r>
              <a:rPr lang="ru-RU" sz="2000" b="1" dirty="0"/>
              <a:t>: </a:t>
            </a:r>
            <a:r>
              <a:rPr lang="ru-RU" sz="2000" b="1" i="1" dirty="0"/>
              <a:t>Россия должна …, России необходимо … </a:t>
            </a:r>
          </a:p>
          <a:p>
            <a:pPr marL="342900" indent="192088">
              <a:buFont typeface="Arial" panose="020B0604020202020204" pitchFamily="34" charset="0"/>
              <a:buChar char="•"/>
            </a:pPr>
            <a:r>
              <a:rPr lang="en-US" sz="2000" b="1" dirty="0"/>
              <a:t>Policy relevant</a:t>
            </a:r>
            <a:r>
              <a:rPr lang="ru-RU" sz="2000" b="1" dirty="0"/>
              <a:t>: </a:t>
            </a:r>
            <a:r>
              <a:rPr lang="ru-RU" sz="2000" b="1" i="1" dirty="0"/>
              <a:t>Если это сделать, то будет так-то</a:t>
            </a:r>
            <a:r>
              <a:rPr lang="en-US" sz="2000" b="1" i="1" dirty="0"/>
              <a:t>…</a:t>
            </a:r>
            <a:endParaRPr lang="ru-RU" sz="2000" b="1" i="1" dirty="0"/>
          </a:p>
          <a:p>
            <a:r>
              <a:rPr lang="ru-RU" sz="2000" b="1" dirty="0"/>
              <a:t>Дублирование</a:t>
            </a:r>
            <a:r>
              <a:rPr lang="en-US" sz="2000" b="1" dirty="0"/>
              <a:t>. </a:t>
            </a:r>
            <a:r>
              <a:rPr lang="ru-RU" sz="2000" b="1" dirty="0"/>
              <a:t>Примеры </a:t>
            </a:r>
            <a:r>
              <a:rPr lang="en-US" sz="2000" b="1" dirty="0"/>
              <a:t>– </a:t>
            </a:r>
            <a:r>
              <a:rPr lang="ru-RU" sz="2000" b="1" dirty="0"/>
              <a:t>как можно распределить материал  </a:t>
            </a:r>
          </a:p>
          <a:p>
            <a:pPr lvl="1"/>
            <a:r>
              <a:rPr lang="ru-RU" sz="2000" b="1" dirty="0"/>
              <a:t>СВАМ </a:t>
            </a:r>
          </a:p>
          <a:p>
            <a:pPr marL="685800" lvl="1"/>
            <a:r>
              <a:rPr lang="ru-RU" sz="2000" b="1" dirty="0"/>
              <a:t>Глава 2 – отчётность </a:t>
            </a:r>
          </a:p>
          <a:p>
            <a:pPr marL="685800" lvl="1"/>
            <a:r>
              <a:rPr lang="ru-RU" sz="2000" b="1" dirty="0"/>
              <a:t>Глава 5 – инструмент политики, что с этим делать?</a:t>
            </a:r>
          </a:p>
          <a:p>
            <a:pPr marL="685800" lvl="1"/>
            <a:r>
              <a:rPr lang="ru-RU" sz="2000" b="1" dirty="0"/>
              <a:t>Глава 6 – инструмент сохранения рынка для российского бизнеса  </a:t>
            </a:r>
          </a:p>
          <a:p>
            <a:pPr lvl="1"/>
            <a:r>
              <a:rPr lang="ru-RU" sz="2000" b="1" dirty="0"/>
              <a:t>Бенчмаркинг </a:t>
            </a:r>
          </a:p>
          <a:p>
            <a:pPr marL="685800" lvl="1"/>
            <a:r>
              <a:rPr lang="ru-RU" sz="2000" b="1" dirty="0"/>
              <a:t>Глава 2 – сбор информации и организация бенчмаркинга </a:t>
            </a:r>
          </a:p>
          <a:p>
            <a:pPr marL="685800" lvl="1"/>
            <a:r>
              <a:rPr lang="ru-RU" sz="2000" b="1" dirty="0"/>
              <a:t>Глава 5 – информационная база для реализации отдельных мер политики </a:t>
            </a:r>
          </a:p>
          <a:p>
            <a:pPr marL="685800" lvl="1"/>
            <a:r>
              <a:rPr lang="ru-RU" sz="2000" b="1" dirty="0"/>
              <a:t>Глава 6 – элемент бизнес-процессов управления, маркетинга и др.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56D663-E287-F8DC-B9C9-1918957B1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775" y="2677244"/>
            <a:ext cx="450333" cy="4439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4EEC6D-4647-A610-CE33-CC68DB936E77}"/>
              </a:ext>
            </a:extLst>
          </p:cNvPr>
          <p:cNvSpPr txBox="1"/>
          <p:nvPr/>
        </p:nvSpPr>
        <p:spPr>
          <a:xfrm>
            <a:off x="8427677" y="6497516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143210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F8E80-BFE7-5D48-CAE4-C12D6E1D9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033CE8C-929B-7E59-D7EB-85B4A5A2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8" y="157938"/>
            <a:ext cx="9151684" cy="66851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Оформление </a:t>
            </a:r>
            <a:endParaRPr lang="ru-RU" sz="2800" b="1" dirty="0">
              <a:solidFill>
                <a:srgbClr val="102D69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979BDA-C22D-469A-794E-14EFE6D12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" y="6414033"/>
            <a:ext cx="443967" cy="4439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35323A-3110-399E-E4CD-DA07743CE097}"/>
              </a:ext>
            </a:extLst>
          </p:cNvPr>
          <p:cNvSpPr txBox="1"/>
          <p:nvPr/>
        </p:nvSpPr>
        <p:spPr>
          <a:xfrm>
            <a:off x="553872" y="773308"/>
            <a:ext cx="821175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/>
              <a:t>Ссылки на литературу (Иванов, 2025).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b="1" dirty="0"/>
              <a:t>Список литературы в конце главы в не внизу страницы.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b="1" dirty="0"/>
              <a:t>Выделяйте желтым, чтобы потом можно было проверить наличие всех источников.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b="1" dirty="0"/>
              <a:t>Желательна ссылка, по которой источник можно найти в сети  </a:t>
            </a:r>
          </a:p>
          <a:p>
            <a:pPr marL="457200" indent="-457200">
              <a:buAutoNum type="arabicPeriod"/>
            </a:pPr>
            <a:r>
              <a:rPr lang="ru-RU" sz="2000" b="1" dirty="0"/>
              <a:t>Рисунки.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Присылайте к ним </a:t>
            </a:r>
            <a:r>
              <a:rPr lang="ru-RU" sz="2000" b="1" dirty="0" err="1"/>
              <a:t>эксел</a:t>
            </a:r>
            <a:r>
              <a:rPr lang="ru-RU" sz="2000" b="1" dirty="0"/>
              <a:t>-файлы. В прочих случаях изображение должно быть высокого качества.  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Под рисунком обязательно указать источники, на основе которых он составлен </a:t>
            </a:r>
          </a:p>
          <a:p>
            <a:r>
              <a:rPr lang="ru-RU" sz="2000" b="1" dirty="0"/>
              <a:t>3. Таблицы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Под таблицами обязательно указать источники, на основе которых они  составлены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Очень большие таблицы лучше вынести в приложение к главе. </a:t>
            </a:r>
          </a:p>
          <a:p>
            <a:r>
              <a:rPr lang="ru-RU" sz="2000" b="1" dirty="0"/>
              <a:t>4. Стиль оформления текста пока простой. Решение о дизайне будет принято позднее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F55B77-A297-0ED1-1E34-1A404F7D30C0}"/>
              </a:ext>
            </a:extLst>
          </p:cNvPr>
          <p:cNvSpPr txBox="1"/>
          <p:nvPr/>
        </p:nvSpPr>
        <p:spPr>
          <a:xfrm>
            <a:off x="8427677" y="6497516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01863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B2C23-6E4E-F8FF-54D5-A2BEB3BAB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0C1B5DC-E933-2A9E-A46E-4007A031B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8" y="157938"/>
            <a:ext cx="9151684" cy="51375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102D69"/>
                </a:solidFill>
                <a:latin typeface="+mn-lt"/>
                <a:ea typeface="+mn-ea"/>
                <a:cs typeface="+mn-cs"/>
              </a:rPr>
              <a:t>Авторство и подготовка второго варианта 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DA00D8-87E3-9940-C8BF-0B16C0551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" y="6414033"/>
            <a:ext cx="443967" cy="4439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47022A-670E-B903-6B85-1752EBBD3D62}"/>
              </a:ext>
            </a:extLst>
          </p:cNvPr>
          <p:cNvSpPr txBox="1"/>
          <p:nvPr/>
        </p:nvSpPr>
        <p:spPr>
          <a:xfrm>
            <a:off x="325174" y="671691"/>
            <a:ext cx="879715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Авторство коллективное, а не индивидуальное. Иначе получается «</a:t>
            </a:r>
            <a:r>
              <a:rPr lang="ru-RU" sz="2200" b="1" dirty="0" err="1"/>
              <a:t>павлиноуткоеж</a:t>
            </a:r>
            <a:r>
              <a:rPr lang="ru-RU" sz="2200" b="1" dirty="0"/>
              <a:t>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Не лоскутное одеяло из авторских текстов (раннее опубликованных статей), не сборник статей, а интегрированный текст, сформированный с максимальным уважением к позиции авторов и инклюзивностью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Не перечисление и не описание, а сопоставление и оценка на его основе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Пример: большая таблица в главе 6 может пойти в приложение к этой главе, а в основном тексте нужна сводная оценка материала из этой таблицы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Интеграция – за координирующими авторами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Важно: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вставить пропущенные разделы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некоторые разделы могут мигрировать в другие главы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200" b="1" dirty="0"/>
              <a:t>подумать, что можно поменять, добавить или сократить</a:t>
            </a:r>
          </a:p>
          <a:p>
            <a:r>
              <a:rPr lang="ru-RU" sz="2200" b="1" dirty="0"/>
              <a:t>Важно – лаконичность и отточенность формулировок.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E27BB9-A326-CE0E-FE1E-BE3A53FD0187}"/>
              </a:ext>
            </a:extLst>
          </p:cNvPr>
          <p:cNvSpPr txBox="1"/>
          <p:nvPr/>
        </p:nvSpPr>
        <p:spPr>
          <a:xfrm>
            <a:off x="8335211" y="6380946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6639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1D882-7873-401C-F645-9AA78992B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22F2821-EFFB-7682-4B06-4BA8EE3D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24" y="209977"/>
            <a:ext cx="7807443" cy="80881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Технология работы над второй версией Оценочного доклада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C93F6E-3581-B436-7E7B-8855F653D006}"/>
              </a:ext>
            </a:extLst>
          </p:cNvPr>
          <p:cNvSpPr txBox="1"/>
          <p:nvPr/>
        </p:nvSpPr>
        <p:spPr>
          <a:xfrm>
            <a:off x="248307" y="1237655"/>
            <a:ext cx="8832631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Первое. Мы ничего не меняем в мастер-копии глав.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Второе. Готовим новые редакции разделов, базируясь на своих соображениях и обсуждениях с другими авторами.</a:t>
            </a:r>
          </a:p>
          <a:p>
            <a:pPr marL="55563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Предлагаю организовать на следующей неделе серию видеоконференций по главам 2, 3, 4 и 6 для обсуждения дальнейшей работы. Глава 5 такую встречу уже провела 6-го октября. Я  только что вернулся с такого совещания по ОД7 РГ3 МГЭИК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Третье. Получаем замечания (если они будут по данному разделу) и вносим правки в новые редакции разделов. Пока замечаний мало. Наши авторы тоже могут их писать.  Нужно предпринять усилия по активизации аудитории Оценочного доклада.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Четвёртое. Собираем новые главы на основе новых редакций разделов (до 26 октября) и получаем новые мастер-копии для второй версии глав.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Пятое. Собираем второй вариант Оценочного доклада (к 30 октября).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Шестое. Стараемся в каждой главе уложиться в 50 стр. (без учета ссылок).</a:t>
            </a:r>
            <a:endParaRPr lang="en-US" sz="2000" b="1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7236136-DA46-8FF9-7D1A-F52B38BB2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C4CEFE-BE1A-0AE3-BAB5-AB8C4D3559AD}"/>
              </a:ext>
            </a:extLst>
          </p:cNvPr>
          <p:cNvSpPr txBox="1"/>
          <p:nvPr/>
        </p:nvSpPr>
        <p:spPr>
          <a:xfrm>
            <a:off x="8373258" y="6371024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4652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20102-BA76-9E15-8434-F99F7C035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9063E24-C8F1-99DD-0C5F-A57012870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07" y="209977"/>
            <a:ext cx="8730155" cy="127986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Для удобства мы сформировали и вывесили на сайте ЦЭНЭФ-</a:t>
            </a:r>
            <a:r>
              <a:rPr lang="en-US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XXI </a:t>
            </a:r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следующие шесть баз данных с прогнозными оценками по секторам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BAF35C-2135-6AAA-1AEA-188B33CEC1D1}"/>
              </a:ext>
            </a:extLst>
          </p:cNvPr>
          <p:cNvSpPr txBox="1"/>
          <p:nvPr/>
        </p:nvSpPr>
        <p:spPr>
          <a:xfrm>
            <a:off x="299784" y="2192836"/>
            <a:ext cx="404385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8463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Первичная энергия</a:t>
            </a:r>
          </a:p>
          <a:p>
            <a:pPr marL="398463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Электро- и теплоэнергетика</a:t>
            </a:r>
          </a:p>
          <a:p>
            <a:pPr marL="398463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Промышленность</a:t>
            </a:r>
          </a:p>
          <a:p>
            <a:pPr marL="398463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Транспорт</a:t>
            </a:r>
          </a:p>
          <a:p>
            <a:pPr marL="398463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Жилищный сектор</a:t>
            </a:r>
          </a:p>
          <a:p>
            <a:pPr marL="398463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Сельское хозяйств</a:t>
            </a: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о 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9DAAC4-26B0-78AD-6165-CEDAC0B2A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8052F9-2A3B-37FD-EF86-54D404C0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370" y="4343414"/>
            <a:ext cx="4840014" cy="2514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D7509-A1D0-C9F4-9B5D-42018401F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370" y="2160042"/>
            <a:ext cx="4840014" cy="2183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A09728-1267-77B5-777A-B06983A4A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84" y="1580561"/>
            <a:ext cx="9144000" cy="4069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D7890D-C0F3-CD5C-6FEB-6C4E6CB07F1E}"/>
              </a:ext>
            </a:extLst>
          </p:cNvPr>
          <p:cNvSpPr txBox="1"/>
          <p:nvPr/>
        </p:nvSpPr>
        <p:spPr>
          <a:xfrm>
            <a:off x="437732" y="4851633"/>
            <a:ext cx="36002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800" u="sng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  <a:hlinkClick r:id="rId6"/>
              </a:rPr>
              <a:t>https://cenef-xxi.ru/articles/baza-dannyh-odnir-(ocenochnyj-doklad-nizkouglerodnaya-rossiya)</a:t>
            </a:r>
            <a:endParaRPr lang="en-US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DA006F-773E-5ADF-A1D2-639AF1C41470}"/>
              </a:ext>
            </a:extLst>
          </p:cNvPr>
          <p:cNvSpPr txBox="1"/>
          <p:nvPr/>
        </p:nvSpPr>
        <p:spPr>
          <a:xfrm>
            <a:off x="437732" y="5773937"/>
            <a:ext cx="37874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Будем рады предложениям по развитию этой БД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9FB054-FA66-1761-1857-A0BDAD9CDD8B}"/>
              </a:ext>
            </a:extLst>
          </p:cNvPr>
          <p:cNvSpPr txBox="1"/>
          <p:nvPr/>
        </p:nvSpPr>
        <p:spPr>
          <a:xfrm>
            <a:off x="8361093" y="6420268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078875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037E9-CAB3-E898-8C44-3503CDEA8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C72DFDA-F4EF-D7BD-66A1-41B43F9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72" y="326305"/>
            <a:ext cx="7807443" cy="80881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Новый элемент второй версии доклада – Резюме для лиц, принимающих решения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A4CD4C-84F6-85B6-B8B8-E569569F7A8D}"/>
              </a:ext>
            </a:extLst>
          </p:cNvPr>
          <p:cNvSpPr txBox="1"/>
          <p:nvPr/>
        </p:nvSpPr>
        <p:spPr>
          <a:xfrm>
            <a:off x="262460" y="1212949"/>
            <a:ext cx="8348202" cy="5465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563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Резюме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Главный документ, который будет в сжатом виде представлять основные выводы Оценочного доклада   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Отдельный документ, но со ссылками на основной текст доклада  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Формируется на основе резюме отдельных глав, но не изолированно по главам, а как интегрированный документ. Если по сути это имеет смысл, то выводы отдельных глав могут объединяться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Язык – ясный, четкие формулировки без злоупотреблений жаргоном  и аббревиатурами. Без длинных наукообразных предложений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Формируется координирующими авторами на основе резюме отдельных глав, согласованных со всеми лидирующими авторами 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Нужно решить, какие рисунки будут включены в Резюме. Желательно, чтобы они в интегрированном виде обеспечили визуализацию основных выводов Оценочного доклада. Хороший рисунок стоит тысячи слов.  </a:t>
            </a:r>
          </a:p>
          <a:p>
            <a:pPr marL="398463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Подумать, стоит ли в резюме использовать таблицы.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676B4E-4BA1-F5BA-FC91-376D1CE52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5605FC-4A90-71E6-9711-85BFD0A1532C}"/>
              </a:ext>
            </a:extLst>
          </p:cNvPr>
          <p:cNvSpPr txBox="1"/>
          <p:nvPr/>
        </p:nvSpPr>
        <p:spPr>
          <a:xfrm>
            <a:off x="8343094" y="6352776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33602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82B59-D30D-8C57-E7FA-6890A96D4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099B3D3-8313-7150-7A39-F6BD6D99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93" y="213620"/>
            <a:ext cx="7807443" cy="53649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Пример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9BCB65-296F-66CF-515A-C4FBB6A4F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EDCAF63-30B9-01E0-1C83-4354D5CE5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09284"/>
              </p:ext>
            </p:extLst>
          </p:nvPr>
        </p:nvGraphicFramePr>
        <p:xfrm>
          <a:off x="439248" y="1603083"/>
          <a:ext cx="8032531" cy="4338955"/>
        </p:xfrm>
        <a:graphic>
          <a:graphicData uri="http://schemas.openxmlformats.org/drawingml/2006/table">
            <a:tbl>
              <a:tblPr firstRow="1" firstCol="1" bandRow="1"/>
              <a:tblGrid>
                <a:gridCol w="2879912">
                  <a:extLst>
                    <a:ext uri="{9D8B030D-6E8A-4147-A177-3AD203B41FA5}">
                      <a16:colId xmlns:a16="http://schemas.microsoft.com/office/drawing/2014/main" val="885553164"/>
                    </a:ext>
                  </a:extLst>
                </a:gridCol>
                <a:gridCol w="5152619">
                  <a:extLst>
                    <a:ext uri="{9D8B030D-6E8A-4147-A177-3AD203B41FA5}">
                      <a16:colId xmlns:a16="http://schemas.microsoft.com/office/drawing/2014/main" val="3373941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Формулирование количественных целей по контролю за выбросами ПГ и мониторинг их достижения требуют создания надежной и эффективной системы учета выбросов – кадастра (инвентаризации) ПГ.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Россия накопила 20-летний опыт формирования кадастров антропогенных выбросов и стоков ПГ.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Итогом реализации важнейшего инновационного проекта государственного значения (ВИП ГЗ) стало резкое снижение нетто-выбросов ПГ в национальном докладе о кадастре (НДК) 2024 г.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В НДК 2026 г. значение нетто-выбросов ПГ для России за 2024 г. оценено в 1021 МтСО</a:t>
                      </a:r>
                      <a:r>
                        <a:rPr lang="ru-RU" sz="2000" kern="100" baseline="-25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э.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089238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33126AFF-5A9F-6AAC-874B-4A8749807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93" y="1004430"/>
            <a:ext cx="2164268" cy="5364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E2B6EFB-DEF3-3E65-A4CB-8C46A2A4D894}"/>
              </a:ext>
            </a:extLst>
          </p:cNvPr>
          <p:cNvSpPr txBox="1"/>
          <p:nvPr/>
        </p:nvSpPr>
        <p:spPr>
          <a:xfrm>
            <a:off x="3401842" y="915962"/>
            <a:ext cx="5020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563" indent="-11113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Текст, обосновывающий и раскрывающий этот тезис: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061115-4889-D909-4BAD-FAF42F0165F3}"/>
              </a:ext>
            </a:extLst>
          </p:cNvPr>
          <p:cNvSpPr txBox="1"/>
          <p:nvPr/>
        </p:nvSpPr>
        <p:spPr>
          <a:xfrm>
            <a:off x="551793" y="6004197"/>
            <a:ext cx="81428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563" indent="-11113">
              <a:spcAft>
                <a:spcPts val="450"/>
              </a:spcAft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Ссылки на разделы оценочного доклада где эти тезисы обоснованы.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1F1980-4F22-EB39-9436-B46925BD38D5}"/>
              </a:ext>
            </a:extLst>
          </p:cNvPr>
          <p:cNvSpPr txBox="1"/>
          <p:nvPr/>
        </p:nvSpPr>
        <p:spPr>
          <a:xfrm>
            <a:off x="8350399" y="6352160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49917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353F9-2DA9-F58B-E2B2-6FC17EBE0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CFEECEA-1A93-0267-C075-E941D8AA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44" y="132366"/>
            <a:ext cx="7807443" cy="80881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Оценка положений резюме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2F8EFE-E07E-95A3-1A79-573C3C493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E97F15-5A20-8234-B4BD-9F962D722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32" y="799285"/>
            <a:ext cx="4349192" cy="25138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4F866D-EF8F-2A43-7C8D-DF22EB1A5307}"/>
              </a:ext>
            </a:extLst>
          </p:cNvPr>
          <p:cNvSpPr txBox="1"/>
          <p:nvPr/>
        </p:nvSpPr>
        <p:spPr>
          <a:xfrm>
            <a:off x="230833" y="3662886"/>
            <a:ext cx="42380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На рисунке представлены утверждения, касающиеся доказательной базы и степени согласия, а также их взаимосвязи с уровнем уверенности.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7A1215-0FC8-8532-932C-52EA34832C91}"/>
              </a:ext>
            </a:extLst>
          </p:cNvPr>
          <p:cNvSpPr txBox="1"/>
          <p:nvPr/>
        </p:nvSpPr>
        <p:spPr>
          <a:xfrm>
            <a:off x="172287" y="5041577"/>
            <a:ext cx="88430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В этой взаимосвязи присутствует гибкость: для конкретных данных и степени согласованности могут быть установлены различные уровни уверенности, однако рост объема данных и степени согласованности коррелирует с повышением уровня уверенности.</a:t>
            </a:r>
            <a:endParaRPr lang="en-US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CB25F8-A19C-E628-D44A-434CE6E5B775}"/>
              </a:ext>
            </a:extLst>
          </p:cNvPr>
          <p:cNvSpPr txBox="1"/>
          <p:nvPr/>
        </p:nvSpPr>
        <p:spPr>
          <a:xfrm>
            <a:off x="4830138" y="977007"/>
            <a:ext cx="370102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Уровень уверенности выражается с помощью пяти градаций: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/>
              <a:t>«очень высокий»,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/>
              <a:t>«высокий»,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/>
              <a:t>«средний»,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/>
              <a:t>«низкий»,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/>
              <a:t>«очень низкий».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Этот показатель используется для обобщения оценок относительно обоснованности выводов, сформированных на основе анализа имеющихся данных и степени согласованности мнений. </a:t>
            </a:r>
            <a:endParaRPr lang="en-US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9AE5BF5-F866-95D0-5E89-BF2F87D115DF}"/>
              </a:ext>
            </a:extLst>
          </p:cNvPr>
          <p:cNvCxnSpPr>
            <a:cxnSpLocks/>
          </p:cNvCxnSpPr>
          <p:nvPr/>
        </p:nvCxnSpPr>
        <p:spPr>
          <a:xfrm>
            <a:off x="2684359" y="1074251"/>
            <a:ext cx="1040576" cy="5269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CD1E82-13A5-A408-5DE8-FED3316E32A7}"/>
              </a:ext>
            </a:extLst>
          </p:cNvPr>
          <p:cNvCxnSpPr>
            <a:cxnSpLocks/>
          </p:cNvCxnSpPr>
          <p:nvPr/>
        </p:nvCxnSpPr>
        <p:spPr>
          <a:xfrm>
            <a:off x="686463" y="2368911"/>
            <a:ext cx="985396" cy="5932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5D312ED-A8C4-E956-5688-742E363776EC}"/>
              </a:ext>
            </a:extLst>
          </p:cNvPr>
          <p:cNvCxnSpPr>
            <a:cxnSpLocks/>
          </p:cNvCxnSpPr>
          <p:nvPr/>
        </p:nvCxnSpPr>
        <p:spPr>
          <a:xfrm>
            <a:off x="697872" y="1682132"/>
            <a:ext cx="2066133" cy="1211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9E43B5A-179B-1B10-27AB-0193977C8C7B}"/>
              </a:ext>
            </a:extLst>
          </p:cNvPr>
          <p:cNvCxnSpPr>
            <a:cxnSpLocks/>
          </p:cNvCxnSpPr>
          <p:nvPr/>
        </p:nvCxnSpPr>
        <p:spPr>
          <a:xfrm>
            <a:off x="686463" y="1074251"/>
            <a:ext cx="3093653" cy="1801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F8CC186-D221-4A71-D9D4-606F8B0A2B85}"/>
              </a:ext>
            </a:extLst>
          </p:cNvPr>
          <p:cNvCxnSpPr>
            <a:cxnSpLocks/>
          </p:cNvCxnSpPr>
          <p:nvPr/>
        </p:nvCxnSpPr>
        <p:spPr>
          <a:xfrm>
            <a:off x="1742347" y="1064838"/>
            <a:ext cx="2066133" cy="1211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3A5EE5F-BDA4-EB6B-2EF1-DB5C698475D7}"/>
              </a:ext>
            </a:extLst>
          </p:cNvPr>
          <p:cNvSpPr txBox="1"/>
          <p:nvPr/>
        </p:nvSpPr>
        <p:spPr>
          <a:xfrm>
            <a:off x="697872" y="317165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Наличие доказательной базы 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B7A0ED-85F8-F069-5A0D-43CCAECA9F03}"/>
              </a:ext>
            </a:extLst>
          </p:cNvPr>
          <p:cNvSpPr txBox="1"/>
          <p:nvPr/>
        </p:nvSpPr>
        <p:spPr>
          <a:xfrm rot="16200000">
            <a:off x="-779251" y="1725391"/>
            <a:ext cx="2020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степень согласия</a:t>
            </a:r>
            <a:endParaRPr lang="en-US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64085D9-30F1-8CD9-F13D-9CD33EAC246D}"/>
              </a:ext>
            </a:extLst>
          </p:cNvPr>
          <p:cNvCxnSpPr/>
          <p:nvPr/>
        </p:nvCxnSpPr>
        <p:spPr>
          <a:xfrm flipH="1" flipV="1">
            <a:off x="3917731" y="1337704"/>
            <a:ext cx="1352141" cy="3328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68995AA-2273-DF73-A8F6-BFB3ABFC2F42}"/>
              </a:ext>
            </a:extLst>
          </p:cNvPr>
          <p:cNvCxnSpPr/>
          <p:nvPr/>
        </p:nvCxnSpPr>
        <p:spPr>
          <a:xfrm>
            <a:off x="4483220" y="2823666"/>
            <a:ext cx="617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FC201E4-93AD-CCBF-7507-5C43DB2B7D8C}"/>
              </a:ext>
            </a:extLst>
          </p:cNvPr>
          <p:cNvCxnSpPr>
            <a:cxnSpLocks/>
          </p:cNvCxnSpPr>
          <p:nvPr/>
        </p:nvCxnSpPr>
        <p:spPr>
          <a:xfrm>
            <a:off x="4483220" y="2823666"/>
            <a:ext cx="0" cy="741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AC309A9-4B1D-0B63-0118-C50536D9736C}"/>
              </a:ext>
            </a:extLst>
          </p:cNvPr>
          <p:cNvCxnSpPr/>
          <p:nvPr/>
        </p:nvCxnSpPr>
        <p:spPr>
          <a:xfrm flipH="1">
            <a:off x="415499" y="3540985"/>
            <a:ext cx="40533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F4863A4-78BD-56F5-C4D9-86E1AEBB605D}"/>
              </a:ext>
            </a:extLst>
          </p:cNvPr>
          <p:cNvCxnSpPr/>
          <p:nvPr/>
        </p:nvCxnSpPr>
        <p:spPr>
          <a:xfrm flipV="1">
            <a:off x="415499" y="3050628"/>
            <a:ext cx="282373" cy="490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F4EB876-3653-A390-3F5B-0A75F2A8AA3D}"/>
              </a:ext>
            </a:extLst>
          </p:cNvPr>
          <p:cNvSpPr txBox="1"/>
          <p:nvPr/>
        </p:nvSpPr>
        <p:spPr>
          <a:xfrm>
            <a:off x="8289350" y="6336158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081544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55434-8B72-EA97-6A94-7972A4263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996387C-6530-B82C-ABAE-BA5261B7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44" y="132366"/>
            <a:ext cx="7807443" cy="80881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</a:rPr>
              <a:t>Пример формулировки </a:t>
            </a:r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резюме (</a:t>
            </a:r>
            <a:r>
              <a:rPr lang="en-US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SPM AR6)</a:t>
            </a:r>
            <a:endParaRPr lang="ru-RU" sz="2800" b="1" dirty="0">
              <a:solidFill>
                <a:srgbClr val="102D69"/>
              </a:solidFill>
              <a:latin typeface="HSE Sans" panose="02000000000000000000" pitchFamily="2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C5F57-2D83-F0D0-86A3-189A4BF58BBE}"/>
              </a:ext>
            </a:extLst>
          </p:cNvPr>
          <p:cNvSpPr txBox="1"/>
          <p:nvPr/>
        </p:nvSpPr>
        <p:spPr>
          <a:xfrm>
            <a:off x="618795" y="1292773"/>
            <a:ext cx="7626139" cy="4652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563">
              <a:spcAft>
                <a:spcPts val="450"/>
              </a:spcAft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Общий объем чистых антропогенных выбросов парниковых газов продолжал расти в период 2010–2019 годов, как и совокупный объем чистых выбросов CO2 с 1850 года. Среднегодовые выбросы парниковых газов в 2010–2019 годах были выше, чем в любое предыдущее десятилетие, однако темпы их роста в период 2010–2019 годов были ниже, чем в период 2000–2009 годов. </a:t>
            </a:r>
          </a:p>
          <a:p>
            <a:pPr marL="55563">
              <a:spcAft>
                <a:spcPts val="450"/>
              </a:spcAft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Оценка - (</a:t>
            </a:r>
            <a:r>
              <a:rPr lang="ru-RU" sz="2400" b="1" dirty="0">
                <a:solidFill>
                  <a:srgbClr val="102D69"/>
                </a:solidFill>
                <a:highlight>
                  <a:srgbClr val="FFFF00"/>
                </a:highlight>
                <a:latin typeface="HSE Sans" panose="02000000000000000000" pitchFamily="2" charset="0"/>
              </a:rPr>
              <a:t>высокая степень уверенности</a:t>
            </a: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</a:p>
          <a:p>
            <a:pPr marL="55563">
              <a:spcAft>
                <a:spcPts val="450"/>
              </a:spcAft>
            </a:pPr>
            <a:r>
              <a:rPr lang="ru-RU" sz="2400" b="1" dirty="0">
                <a:solidFill>
                  <a:srgbClr val="102D69"/>
                </a:solidFill>
                <a:latin typeface="HSE Sans" panose="02000000000000000000" pitchFamily="2" charset="0"/>
              </a:rPr>
              <a:t>Ссылки на материалы доклада - (</a:t>
            </a:r>
            <a:r>
              <a:rPr lang="ru-RU" sz="2400" b="1" dirty="0">
                <a:solidFill>
                  <a:srgbClr val="102D69"/>
                </a:solidFill>
                <a:highlight>
                  <a:srgbClr val="FFFF00"/>
                </a:highlight>
                <a:latin typeface="HSE Sans" panose="02000000000000000000" pitchFamily="2" charset="0"/>
              </a:rPr>
              <a:t>Рисунок SPM.1) {Рисунок 2.2, Рисунок 2.5, Таблица 2.1, 2.2, Рисунок TS.2}</a:t>
            </a:r>
            <a:endParaRPr lang="ru-RU" sz="2400" b="1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45A852-8C34-82D6-5988-4F93EBB61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4BC9CC-66BF-71BE-EC56-53B022DCBF12}"/>
              </a:ext>
            </a:extLst>
          </p:cNvPr>
          <p:cNvSpPr txBox="1"/>
          <p:nvPr/>
        </p:nvSpPr>
        <p:spPr>
          <a:xfrm>
            <a:off x="8335587" y="6362135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61304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29754-31C7-F056-D128-E158B39FD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BEEF809-54C5-C8D3-1F55-277729D83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10" y="163026"/>
            <a:ext cx="9023580" cy="66851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102D69"/>
                </a:solidFill>
                <a:latin typeface="+mn-lt"/>
                <a:ea typeface="+mn-ea"/>
                <a:cs typeface="+mn-cs"/>
              </a:rPr>
              <a:t>Пробел в знаниях - анализ осуществимости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E9D693-31BC-D18D-882E-80C9233BC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" y="6414033"/>
            <a:ext cx="443967" cy="443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60ABEB-5584-8880-013B-E23D9A8F3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64" y="1040071"/>
            <a:ext cx="8382718" cy="36224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46ED05-1887-04A2-E64E-0C3E1B3A8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339" y="3880385"/>
            <a:ext cx="4105330" cy="27556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5C2DB1-0D66-399C-A4C5-745ABB015B8D}"/>
              </a:ext>
            </a:extLst>
          </p:cNvPr>
          <p:cNvSpPr txBox="1"/>
          <p:nvPr/>
        </p:nvSpPr>
        <p:spPr>
          <a:xfrm>
            <a:off x="1109389" y="1254796"/>
            <a:ext cx="16180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ru-RU" sz="2000" b="1" dirty="0"/>
              <a:t>Потенциал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FCF467-C455-F793-B2FA-2CF124F55245}"/>
              </a:ext>
            </a:extLst>
          </p:cNvPr>
          <p:cNvSpPr txBox="1"/>
          <p:nvPr/>
        </p:nvSpPr>
        <p:spPr>
          <a:xfrm>
            <a:off x="3978713" y="1302111"/>
            <a:ext cx="16180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ru-RU" sz="2000" b="1" dirty="0"/>
              <a:t>Затраты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506EE5-547C-7503-0DF8-6A548CB314A2}"/>
              </a:ext>
            </a:extLst>
          </p:cNvPr>
          <p:cNvSpPr txBox="1"/>
          <p:nvPr/>
        </p:nvSpPr>
        <p:spPr>
          <a:xfrm>
            <a:off x="5958326" y="735749"/>
            <a:ext cx="28614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ru-RU" sz="2000" b="1" dirty="0"/>
              <a:t>Опоры мер политики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0BF7-4DAC-CCDB-DE4E-A0BEAE1CCA76}"/>
              </a:ext>
            </a:extLst>
          </p:cNvPr>
          <p:cNvSpPr txBox="1"/>
          <p:nvPr/>
        </p:nvSpPr>
        <p:spPr>
          <a:xfrm>
            <a:off x="1073643" y="4205966"/>
            <a:ext cx="20810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/>
            <a:r>
              <a:rPr lang="ru-RU" sz="2000" b="1" dirty="0"/>
              <a:t>Степень осуществимости с учетом исторических аналогов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549851-337B-6F7E-572A-2736ED5E2954}"/>
              </a:ext>
            </a:extLst>
          </p:cNvPr>
          <p:cNvSpPr txBox="1"/>
          <p:nvPr/>
        </p:nvSpPr>
        <p:spPr>
          <a:xfrm>
            <a:off x="4787736" y="6414033"/>
            <a:ext cx="1636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ru-RU" sz="2000" b="1" dirty="0"/>
              <a:t>Затраты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FB0365-52B7-917E-DE30-5B4DC3B0873D}"/>
              </a:ext>
            </a:extLst>
          </p:cNvPr>
          <p:cNvSpPr txBox="1"/>
          <p:nvPr/>
        </p:nvSpPr>
        <p:spPr>
          <a:xfrm>
            <a:off x="7389047" y="4380427"/>
            <a:ext cx="16180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ru-RU" sz="2000" b="1" dirty="0"/>
              <a:t>Потенциал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0AF6245-7118-D859-942F-E78A491A1C49}"/>
              </a:ext>
            </a:extLst>
          </p:cNvPr>
          <p:cNvCxnSpPr/>
          <p:nvPr/>
        </p:nvCxnSpPr>
        <p:spPr>
          <a:xfrm flipH="1">
            <a:off x="6842234" y="4780537"/>
            <a:ext cx="546812" cy="666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EE4A2B1-6582-C85F-646A-DD94FCC9CD09}"/>
              </a:ext>
            </a:extLst>
          </p:cNvPr>
          <p:cNvCxnSpPr/>
          <p:nvPr/>
        </p:nvCxnSpPr>
        <p:spPr>
          <a:xfrm flipH="1" flipV="1">
            <a:off x="5231004" y="4280338"/>
            <a:ext cx="2052665" cy="382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8138EFB-3763-DAB6-9F7B-C09735CB5A08}"/>
              </a:ext>
            </a:extLst>
          </p:cNvPr>
          <p:cNvSpPr txBox="1"/>
          <p:nvPr/>
        </p:nvSpPr>
        <p:spPr>
          <a:xfrm>
            <a:off x="4503323" y="5527867"/>
            <a:ext cx="8732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ru-RU" sz="2000" b="1" dirty="0"/>
              <a:t>Меры 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32153F3-C56F-8A54-DD64-697B6FAF220E}"/>
              </a:ext>
            </a:extLst>
          </p:cNvPr>
          <p:cNvCxnSpPr/>
          <p:nvPr/>
        </p:nvCxnSpPr>
        <p:spPr>
          <a:xfrm>
            <a:off x="5478517" y="5778062"/>
            <a:ext cx="778819" cy="118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0B4B7F5-71B0-CF11-6B9A-B47108913F05}"/>
              </a:ext>
            </a:extLst>
          </p:cNvPr>
          <p:cNvCxnSpPr/>
          <p:nvPr/>
        </p:nvCxnSpPr>
        <p:spPr>
          <a:xfrm flipH="1" flipV="1">
            <a:off x="4311869" y="4780537"/>
            <a:ext cx="402021" cy="666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7C4C615-A125-A3CF-4EAB-E8C1C5105120}"/>
              </a:ext>
            </a:extLst>
          </p:cNvPr>
          <p:cNvSpPr txBox="1"/>
          <p:nvPr/>
        </p:nvSpPr>
        <p:spPr>
          <a:xfrm>
            <a:off x="8336152" y="6337089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55423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99340-5DC8-9DA3-FC24-B8DFD4C59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A9A963D-D577-6FDD-5EAF-8B1D9AA34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866" y="249255"/>
            <a:ext cx="8628434" cy="829331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+mn-lt"/>
              </a:rPr>
              <a:t>Выбросы ПГ (без ЗИЗИЛХ) в 2050 г. в сценариях Консорциума 5, РЭА и МЭА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ADC237-F7E7-8154-8D4B-0EE660794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D274EE-5D63-0BBC-8733-83519F17D3DA}"/>
              </a:ext>
            </a:extLst>
          </p:cNvPr>
          <p:cNvSpPr txBox="1"/>
          <p:nvPr/>
        </p:nvSpPr>
        <p:spPr>
          <a:xfrm>
            <a:off x="1229710" y="1463647"/>
            <a:ext cx="60381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b="1" dirty="0"/>
              <a:t>Какой сценарий более осуществим?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D2CE0-15B1-2BE0-9001-CA6936FA7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437" y="2579455"/>
            <a:ext cx="7480738" cy="38408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6B8199-15B6-5493-C2B2-6EC57F283618}"/>
              </a:ext>
            </a:extLst>
          </p:cNvPr>
          <p:cNvSpPr txBox="1"/>
          <p:nvPr/>
        </p:nvSpPr>
        <p:spPr>
          <a:xfrm>
            <a:off x="8363685" y="6331746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619582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E2E4E4-F4D9-5D28-7FE2-DBFF9DC55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DA8FDE2-12AE-2FFA-CECB-CE1C3EEE9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866" y="249255"/>
            <a:ext cx="8628434" cy="829331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+mn-lt"/>
              </a:rPr>
              <a:t>Сценарии Консорциума 5 менее осуществимы, чем сценарий Чистого нуля РЭА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B0D178-03AE-16AD-ED3C-A5CD6A968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762E25-A342-02D9-4DE0-5BB7BD56A013}"/>
              </a:ext>
            </a:extLst>
          </p:cNvPr>
          <p:cNvSpPr txBox="1"/>
          <p:nvPr/>
        </p:nvSpPr>
        <p:spPr>
          <a:xfrm>
            <a:off x="4729656" y="1299211"/>
            <a:ext cx="432679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/>
              <a:t>Самый высокий прирост выбросов за счет роста ВВП – в прогнозах Консорциума 5</a:t>
            </a:r>
          </a:p>
          <a:p>
            <a:pPr>
              <a:spcAft>
                <a:spcPts val="600"/>
              </a:spcAft>
            </a:pPr>
            <a:r>
              <a:rPr lang="ru-RU" b="1" dirty="0"/>
              <a:t>Вопросы: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/>
              <a:t>почему в Инерционном сценарии рост в 3 раза выше ретроспективного?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/>
              <a:t>возможен ли такой рост при сохранении  нынешней модели роста? </a:t>
            </a:r>
          </a:p>
          <a:p>
            <a:pPr>
              <a:spcAft>
                <a:spcPts val="600"/>
              </a:spcAft>
            </a:pPr>
            <a:r>
              <a:rPr lang="ru-RU" b="1" dirty="0"/>
              <a:t>В главе 3 дан отрицательный ответ.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F8093B-07E6-2DCF-0DBD-773DB98B7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46" y="1299211"/>
            <a:ext cx="4195480" cy="4242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3D85B7-8978-C82C-0CE4-757A8BE56EE3}"/>
              </a:ext>
            </a:extLst>
          </p:cNvPr>
          <p:cNvSpPr txBox="1"/>
          <p:nvPr/>
        </p:nvSpPr>
        <p:spPr>
          <a:xfrm>
            <a:off x="274046" y="4689935"/>
            <a:ext cx="82569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Но у Консорциума 5 и самое высокое снижение выбросов за счет мер - заметно выше, чем у РЭА в сценарии Чистого нуля. Это все без ЗИЗЛХ. </a:t>
            </a:r>
            <a:endParaRPr lang="en-US" b="1" dirty="0"/>
          </a:p>
          <a:p>
            <a:r>
              <a:rPr lang="ru-RU" b="1" dirty="0"/>
              <a:t>В среднем снижение составляет 257 МтСО2э в год в 2025-2050 гг. </a:t>
            </a:r>
          </a:p>
          <a:p>
            <a:r>
              <a:rPr lang="ru-RU" b="1" dirty="0"/>
              <a:t>Вопрос в осуществимости такого снижения. С 1990 г. только один раз в 1992 г. годовое снижение превысило этот уровень и составило 485 МтСО2э в год. В среднем в 1990-1998 гг. снижение составляло </a:t>
            </a:r>
            <a:r>
              <a:rPr lang="en-US" b="1" dirty="0"/>
              <a:t>161 </a:t>
            </a:r>
            <a:r>
              <a:rPr lang="ru-RU" b="1" dirty="0"/>
              <a:t>МтСО2э в 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DF6BA9-F455-1337-8132-E3F7596A9DB7}"/>
              </a:ext>
            </a:extLst>
          </p:cNvPr>
          <p:cNvSpPr txBox="1"/>
          <p:nvPr/>
        </p:nvSpPr>
        <p:spPr>
          <a:xfrm>
            <a:off x="8321428" y="6374131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679374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>
            <a:extLst>
              <a:ext uri="{FF2B5EF4-FFF2-40B4-BE49-F238E27FC236}">
                <a16:creationId xmlns:a16="http://schemas.microsoft.com/office/drawing/2014/main" id="{A62F389A-6509-FC8D-58E4-5F0ABB5806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255" y="124534"/>
            <a:ext cx="8954814" cy="771525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l"/>
            <a:r>
              <a:rPr lang="ru-RU" altLang="en-US" sz="2800" b="1" dirty="0">
                <a:latin typeface="+mn-lt"/>
              </a:rPr>
              <a:t>Исторические примеры технологических трансформаций </a:t>
            </a:r>
          </a:p>
        </p:txBody>
      </p:sp>
      <p:sp>
        <p:nvSpPr>
          <p:cNvPr id="23557" name="Rectangle 6">
            <a:extLst>
              <a:ext uri="{FF2B5EF4-FFF2-40B4-BE49-F238E27FC236}">
                <a16:creationId xmlns:a16="http://schemas.microsoft.com/office/drawing/2014/main" id="{67CB263D-B556-E4CF-94F2-FDFD19108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3558" name="Rectangle 7">
            <a:extLst>
              <a:ext uri="{FF2B5EF4-FFF2-40B4-BE49-F238E27FC236}">
                <a16:creationId xmlns:a16="http://schemas.microsoft.com/office/drawing/2014/main" id="{4076FD63-7CF6-BBBF-2351-DA474AF65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240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63A15-D70B-7DAE-3A0A-C9825F763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1041388"/>
            <a:ext cx="3858829" cy="26924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11BEF9-18DE-0F07-D5E8-5C7EE1C9D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89" y="3912380"/>
            <a:ext cx="4032250" cy="25519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914CCF-5AAC-FD1D-AB2D-EBCA774EF860}"/>
              </a:ext>
            </a:extLst>
          </p:cNvPr>
          <p:cNvSpPr txBox="1"/>
          <p:nvPr/>
        </p:nvSpPr>
        <p:spPr>
          <a:xfrm>
            <a:off x="768062" y="6490977"/>
            <a:ext cx="6483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﻿﻿Peaking: A Brief History of Select Energy Transitions - RMI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8D5351-E296-47A4-8590-21BA4B651D29}"/>
              </a:ext>
            </a:extLst>
          </p:cNvPr>
          <p:cNvSpPr txBox="1"/>
          <p:nvPr/>
        </p:nvSpPr>
        <p:spPr>
          <a:xfrm>
            <a:off x="990600" y="3055815"/>
            <a:ext cx="3675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общая схема: топливо против ВИЭ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DE9842-CF4C-4C07-8C78-208A88546878}"/>
              </a:ext>
            </a:extLst>
          </p:cNvPr>
          <p:cNvSpPr txBox="1"/>
          <p:nvPr/>
        </p:nvSpPr>
        <p:spPr>
          <a:xfrm>
            <a:off x="3133004" y="4185700"/>
            <a:ext cx="17526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водный транспорт: жидкое топливо против угля – 60 лет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34B96E-58F2-AE3D-6F22-8DE28159B5C0}"/>
              </a:ext>
            </a:extLst>
          </p:cNvPr>
          <p:cNvSpPr txBox="1"/>
          <p:nvPr/>
        </p:nvSpPr>
        <p:spPr>
          <a:xfrm>
            <a:off x="1066800" y="1395756"/>
            <a:ext cx="62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пик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3151BA-77AA-0CE5-6715-DE0ACEDC3AF9}"/>
              </a:ext>
            </a:extLst>
          </p:cNvPr>
          <p:cNvSpPr txBox="1"/>
          <p:nvPr/>
        </p:nvSpPr>
        <p:spPr>
          <a:xfrm>
            <a:off x="1638860" y="1390160"/>
            <a:ext cx="801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плато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5F5788-D8CF-369B-284C-0DB2FAB4E3D5}"/>
              </a:ext>
            </a:extLst>
          </p:cNvPr>
          <p:cNvSpPr txBox="1"/>
          <p:nvPr/>
        </p:nvSpPr>
        <p:spPr>
          <a:xfrm rot="2497412">
            <a:off x="2273949" y="1555386"/>
            <a:ext cx="1476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край обрыва</a:t>
            </a:r>
            <a:endParaRPr lang="en-US" dirty="0"/>
          </a:p>
        </p:txBody>
      </p:sp>
      <p:pic>
        <p:nvPicPr>
          <p:cNvPr id="6" name="Рисунок 10">
            <a:extLst>
              <a:ext uri="{FF2B5EF4-FFF2-40B4-BE49-F238E27FC236}">
                <a16:creationId xmlns:a16="http://schemas.microsoft.com/office/drawing/2014/main" id="{7B6081BC-9964-1CA6-4CEE-B6CA4B68C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4" y="6414033"/>
            <a:ext cx="443967" cy="44396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71CF068-6383-90C2-7828-690E6D24DCA5}"/>
              </a:ext>
            </a:extLst>
          </p:cNvPr>
          <p:cNvSpPr txBox="1"/>
          <p:nvPr/>
        </p:nvSpPr>
        <p:spPr>
          <a:xfrm>
            <a:off x="5001828" y="985350"/>
            <a:ext cx="41421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Анализ наличия пороговых значений: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доля расходов на энергию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доля инвестиций в низкоуглеродные технологии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качество энергии и рост многофакторной производительности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пределы темпов роста (снижения) отдельных показателей   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2D75B-ABC9-5B76-AF44-D54C7B2A53C8}"/>
              </a:ext>
            </a:extLst>
          </p:cNvPr>
          <p:cNvSpPr txBox="1"/>
          <p:nvPr/>
        </p:nvSpPr>
        <p:spPr>
          <a:xfrm>
            <a:off x="8277011" y="6325799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00287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41197-FF92-747F-D24D-AC8C3A280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AFDB8D-8B47-EBC2-FF28-999C1D48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64" y="345200"/>
            <a:ext cx="8628434" cy="154666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</a:rPr>
              <a:t>Степень уверенности существенно зависит от формулировки. </a:t>
            </a:r>
            <a:b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</a:rPr>
              <a:t>Пример с разным уровнем уверенности. </a:t>
            </a:r>
            <a:endParaRPr lang="ru-RU" sz="2800" b="1" dirty="0">
              <a:solidFill>
                <a:srgbClr val="102D69"/>
              </a:solidFill>
              <a:latin typeface="HSE Sans" panose="02000000000000000000" pitchFamily="2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25AF40-DBD0-7928-DDBB-112F91DD5060}"/>
              </a:ext>
            </a:extLst>
          </p:cNvPr>
          <p:cNvSpPr txBox="1"/>
          <p:nvPr/>
        </p:nvSpPr>
        <p:spPr>
          <a:xfrm>
            <a:off x="736367" y="2111396"/>
            <a:ext cx="7671266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563">
              <a:spcAft>
                <a:spcPts val="600"/>
              </a:spcAft>
            </a:pPr>
            <a:r>
              <a:rPr lang="ru-RU" sz="2400" b="1" dirty="0"/>
              <a:t>1. Ввиду того, что информация по поглощению углерода лесами в России фактически мало увязана с реальными данными по запасам углерода в лесах, дать объективное заключение об обоснованности пересмотра в НДК-2024</a:t>
            </a:r>
            <a:r>
              <a:rPr lang="ru-RU" sz="2400" dirty="0"/>
              <a:t> </a:t>
            </a:r>
            <a:r>
              <a:rPr lang="ru-RU" sz="2400" b="1" dirty="0"/>
              <a:t>выбросов и стоков в секторе ЗИЗЛХ достаточно сложно (высокая степень уверенности).</a:t>
            </a:r>
          </a:p>
          <a:p>
            <a:pPr marL="55563">
              <a:spcAft>
                <a:spcPts val="600"/>
              </a:spcAft>
            </a:pPr>
            <a:r>
              <a:rPr lang="ru-RU" sz="2400" b="1" dirty="0">
                <a:latin typeface="HSE Sans" panose="02000000000000000000" pitchFamily="2" charset="0"/>
              </a:rPr>
              <a:t>2. Пересмотренные оценки объемов нетто-стоков в секторе ЗИЗЛХ  не имеют под собой твердой научной основы (низкая степень уверенности)</a:t>
            </a:r>
          </a:p>
          <a:p>
            <a:pPr marL="55563">
              <a:spcAft>
                <a:spcPts val="600"/>
              </a:spcAft>
            </a:pPr>
            <a:r>
              <a:rPr lang="ru-RU" sz="2400" b="1" dirty="0">
                <a:latin typeface="HSE Sans" panose="02000000000000000000" pitchFamily="2" charset="0"/>
              </a:rPr>
              <a:t>Не все согласны. Нет твердой доказательной базы.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38CA6E-4550-0333-58EB-67B223340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283587-D06D-8E02-9D7F-842E8A32AA6E}"/>
              </a:ext>
            </a:extLst>
          </p:cNvPr>
          <p:cNvSpPr txBox="1"/>
          <p:nvPr/>
        </p:nvSpPr>
        <p:spPr>
          <a:xfrm>
            <a:off x="8378283" y="6281768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112486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EAC8B-E74D-6252-B206-E3595056D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57DB50B-C484-73D9-531E-082C0943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74" y="74025"/>
            <a:ext cx="7930056" cy="90027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</a:rPr>
              <a:t>Подготовка презентации для СОР31 на базе первого варианта Резюме </a:t>
            </a:r>
            <a:endParaRPr lang="ru-RU" sz="2800" b="1" dirty="0">
              <a:solidFill>
                <a:srgbClr val="102D69"/>
              </a:solidFill>
              <a:latin typeface="HSE Sans" panose="02000000000000000000" pitchFamily="2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15CB50-CC82-6700-F198-35E9CB5D3434}"/>
              </a:ext>
            </a:extLst>
          </p:cNvPr>
          <p:cNvSpPr txBox="1"/>
          <p:nvPr/>
        </p:nvSpPr>
        <p:spPr>
          <a:xfrm>
            <a:off x="315789" y="1141900"/>
            <a:ext cx="8400194" cy="527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2763" indent="-457200">
              <a:spcAft>
                <a:spcPts val="600"/>
              </a:spcAft>
              <a:buAutoNum type="arabicPeriod"/>
            </a:pPr>
            <a:r>
              <a:rPr lang="ru-RU" sz="2400" b="1" dirty="0"/>
              <a:t>Определение  основных параметров презентации </a:t>
            </a:r>
          </a:p>
          <a:p>
            <a:pPr marL="512763" indent="-457200">
              <a:spcAft>
                <a:spcPts val="600"/>
              </a:spcAft>
              <a:buAutoNum type="arabicPeriod"/>
            </a:pPr>
            <a:r>
              <a:rPr lang="ru-RU" sz="2400" b="1" dirty="0"/>
              <a:t>Подготовка проекта презентации координирующими авторами </a:t>
            </a:r>
          </a:p>
          <a:p>
            <a:pPr marL="512763" indent="-457200">
              <a:spcAft>
                <a:spcPts val="600"/>
              </a:spcAft>
              <a:buAutoNum type="arabicPeriod"/>
            </a:pPr>
            <a:r>
              <a:rPr lang="ru-RU" sz="2400" b="1" dirty="0"/>
              <a:t>Отбор основных положений Резюме Оценочного доклада и иллюстративных материалов для слайдов</a:t>
            </a:r>
          </a:p>
          <a:p>
            <a:pPr marL="512763" indent="-457200">
              <a:spcAft>
                <a:spcPts val="600"/>
              </a:spcAft>
              <a:buAutoNum type="arabicPeriod"/>
            </a:pPr>
            <a:r>
              <a:rPr lang="ru-RU" sz="2400" b="1" dirty="0"/>
              <a:t>Согласование положений презентации со спонсорами (компания «Удоканская медь») и кураторами площадки, где будет сделана презентация (Ассоциация «Национальная сеть участников Глобального договора по внедрению в деловую практику принципов ответственного ведения бизнеса»)</a:t>
            </a:r>
          </a:p>
          <a:p>
            <a:pPr marL="512763" indent="-457200">
              <a:spcAft>
                <a:spcPts val="600"/>
              </a:spcAft>
              <a:buAutoNum type="arabicPeriod"/>
            </a:pPr>
            <a:r>
              <a:rPr lang="ru-RU" sz="2400" b="1" dirty="0"/>
              <a:t>Выбор дизайна презентации </a:t>
            </a:r>
          </a:p>
          <a:p>
            <a:pPr marL="512763" indent="-457200">
              <a:spcAft>
                <a:spcPts val="600"/>
              </a:spcAft>
              <a:buAutoNum type="arabicPeriod"/>
            </a:pPr>
            <a:r>
              <a:rPr lang="ru-RU" sz="2400" b="1" dirty="0"/>
              <a:t>Перевод презентации на английский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8023331-5FCF-C10D-26E5-685AA8931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0268"/>
            <a:ext cx="437732" cy="4377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691565-14C0-12C1-0F6B-D8969F4EB39F}"/>
              </a:ext>
            </a:extLst>
          </p:cNvPr>
          <p:cNvSpPr txBox="1"/>
          <p:nvPr/>
        </p:nvSpPr>
        <p:spPr>
          <a:xfrm>
            <a:off x="8344596" y="6310868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734301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0745" y="113471"/>
            <a:ext cx="6655669" cy="59235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102D69"/>
                </a:solidFill>
                <a:latin typeface="HSE Sans" panose="02000000000000000000" pitchFamily="2" charset="0"/>
                <a:ea typeface="+mn-ea"/>
                <a:cs typeface="+mn-cs"/>
              </a:rPr>
              <a:t>Использование материалов доклада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225" y="831598"/>
            <a:ext cx="894155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Актуализация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 «Стратегии социально-экономического развития Российской Федерации с низким уровнем выбросов парниковых газов до 2050 года»</a:t>
            </a:r>
          </a:p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Актуализация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 (разработка при отсутствии) отраслевых стратегий и стратегий отдельных компаний, программ и планов. Актуализация и разработка планов по ликвидации технологических разрывов и разрывов в локализации низкоуглеродных технологий</a:t>
            </a:r>
          </a:p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Оценка эффектов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от принимаемых в других странах механизмов, затрагивающих российскую экспортную продукцию: СВАМ (ЕС) или стандарты на выбросы ПГ по разным охватам (Китай) и др.</a:t>
            </a:r>
          </a:p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Обоснование мер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государственной политики по декарбонизации для разных секторов российской экономики</a:t>
            </a:r>
          </a:p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Разработка планов и стратегий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по декарбонизации российского бизнеса и управлению рисками в связи с трансформацией рынков сбыта</a:t>
            </a:r>
          </a:p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Выявление потребностей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в финансовых ресурсах, возможностей, источников и инструментов финансирования </a:t>
            </a:r>
          </a:p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Обоснование долгосрочных инвестиционных решений 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для российских компаний</a:t>
            </a:r>
          </a:p>
          <a:p>
            <a:pPr marL="557213" indent="-257175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02D69"/>
                </a:solidFill>
                <a:latin typeface="HSE Sans" panose="02000000000000000000" pitchFamily="2" charset="0"/>
              </a:rPr>
              <a:t>Подготовка</a:t>
            </a:r>
            <a:r>
              <a:rPr lang="ru-RU" sz="2000" dirty="0">
                <a:solidFill>
                  <a:srgbClr val="102D69"/>
                </a:solidFill>
                <a:latin typeface="HSE Sans" panose="02000000000000000000" pitchFamily="2" charset="0"/>
              </a:rPr>
              <a:t> очередных Национальных сообщений Российской Федерации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" y="6463909"/>
            <a:ext cx="394091" cy="3940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418626-FA9B-B2BD-BF90-AA1B0BBA4A9F}"/>
              </a:ext>
            </a:extLst>
          </p:cNvPr>
          <p:cNvSpPr txBox="1"/>
          <p:nvPr/>
        </p:nvSpPr>
        <p:spPr>
          <a:xfrm>
            <a:off x="8329563" y="6383955"/>
            <a:ext cx="4836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2398">
              <a:spcBef>
                <a:spcPts val="1350"/>
              </a:spcBef>
              <a:spcAft>
                <a:spcPts val="1350"/>
              </a:spcAft>
            </a:pPr>
            <a:r>
              <a:rPr lang="ru-RU" sz="1200" dirty="0"/>
              <a:t>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Рисунок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787966" cy="694471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4105584" y="1674674"/>
            <a:ext cx="4108249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Спасибо за внимание и понимание!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088" y="162569"/>
            <a:ext cx="18435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ЦЭНЭФ –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XXI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 век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4" name="Straight Connector 12"/>
          <p:cNvCxnSpPr/>
          <p:nvPr/>
        </p:nvCxnSpPr>
        <p:spPr>
          <a:xfrm flipV="1">
            <a:off x="0" y="835535"/>
            <a:ext cx="8983507" cy="22860"/>
          </a:xfrm>
          <a:prstGeom prst="line">
            <a:avLst/>
          </a:prstGeom>
          <a:ln w="508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979620" y="1041415"/>
            <a:ext cx="23471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И.А. Башмаков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517" y="4712439"/>
            <a:ext cx="7403738" cy="1550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Центр энергоэффективности – </a:t>
            </a:r>
            <a:r>
              <a:rPr lang="en-US" alt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XXI </a:t>
            </a: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век (ЦЭНЭФ-</a:t>
            </a:r>
            <a:r>
              <a:rPr lang="en-US" alt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XXI</a:t>
            </a: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) </a:t>
            </a:r>
            <a:b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</a:br>
            <a:br>
              <a:rPr lang="ru-RU" alt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Мы тратим свою энергию, чтобы экономить вашу!</a:t>
            </a: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Если Ваша задача имеет решение, то мы его найдем!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algn="r">
              <a:lnSpc>
                <a:spcPct val="80000"/>
              </a:lnSpc>
            </a:pPr>
            <a:endParaRPr lang="ru-RU" alt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3195206" y="4833"/>
            <a:ext cx="5851120" cy="68480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en-US" sz="20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cenef@co.ru</a:t>
            </a:r>
            <a:r>
              <a:rPr lang="en-US" sz="20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website: </a:t>
            </a:r>
            <a:r>
              <a:rPr lang="en-US" sz="20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https://cenef-xxi.ru</a:t>
            </a:r>
            <a:r>
              <a:rPr lang="ru-RU" sz="20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Impact" panose="020B0806030902050204" pitchFamily="34" charset="0"/>
                <a:cs typeface="Times New Roman" panose="02020603050405020304" pitchFamily="18" charset="0"/>
              </a:rPr>
              <a:t>Телеграмм-канал: Низкоуглеродная Россия </a:t>
            </a:r>
            <a:endParaRPr lang="en-US" sz="2000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4E6FFC9E-717A-3308-2FC7-EFB7602729C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23517" y="1624545"/>
            <a:ext cx="2580930" cy="2380684"/>
            <a:chOff x="1170" y="1075"/>
            <a:chExt cx="1740" cy="1605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70AE5286-5132-5EAC-C3A9-0BFF5C5497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70" y="1075"/>
              <a:ext cx="1740" cy="1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71C7CCBD-3407-03CF-0D14-4C9846BCD5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" y="1075"/>
              <a:ext cx="1743" cy="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9346</TotalTime>
  <Words>2749</Words>
  <Application>Microsoft Office PowerPoint</Application>
  <PresentationFormat>On-screen Show (4:3)</PresentationFormat>
  <Paragraphs>270</Paragraphs>
  <Slides>26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Aptos</vt:lpstr>
      <vt:lpstr>Arial</vt:lpstr>
      <vt:lpstr>Arial Black</vt:lpstr>
      <vt:lpstr>Calibri</vt:lpstr>
      <vt:lpstr>Calibri Light</vt:lpstr>
      <vt:lpstr>HSE Sans</vt:lpstr>
      <vt:lpstr>Impact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Содержание работ </vt:lpstr>
      <vt:lpstr>График работы </vt:lpstr>
      <vt:lpstr>Этапы подготовки оценочного доклада</vt:lpstr>
      <vt:lpstr>Этапы подготовки доклада </vt:lpstr>
      <vt:lpstr>Статус первой версии и направления доработки </vt:lpstr>
      <vt:lpstr>Больше упора на Россию, меньше общих рассуждений</vt:lpstr>
      <vt:lpstr>Оформление </vt:lpstr>
      <vt:lpstr>Авторство и подготовка второго варианта  </vt:lpstr>
      <vt:lpstr>Технология работы над второй версией Оценочного доклада</vt:lpstr>
      <vt:lpstr>Для удобства мы сформировали и вывесили на сайте ЦЭНЭФ-XXI следующие шесть баз данных с прогнозными оценками по секторам </vt:lpstr>
      <vt:lpstr>Новый элемент второй версии доклада – Резюме для лиц, принимающих решения </vt:lpstr>
      <vt:lpstr>Пример</vt:lpstr>
      <vt:lpstr>Оценка положений резюме </vt:lpstr>
      <vt:lpstr>Пример формулировки резюме (SPM AR6)</vt:lpstr>
      <vt:lpstr>Пробел в знаниях - анализ осуществимости </vt:lpstr>
      <vt:lpstr>Выбросы ПГ (без ЗИЗИЛХ) в 2050 г. в сценариях Консорциума 5, РЭА и МЭА </vt:lpstr>
      <vt:lpstr>Сценарии Консорциума 5 менее осуществимы, чем сценарий Чистого нуля РЭА </vt:lpstr>
      <vt:lpstr>Исторические примеры технологических трансформаций </vt:lpstr>
      <vt:lpstr>Степень уверенности существенно зависит от формулировки.  Пример с разным уровнем уверенности. </vt:lpstr>
      <vt:lpstr>Подготовка презентации для СОР31 на базе первого варианта Резюме </vt:lpstr>
      <vt:lpstr>Использование материалов доклада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Николай Перминов</dc:creator>
  <cp:lastModifiedBy>Игорь Башмаков</cp:lastModifiedBy>
  <cp:revision>192</cp:revision>
  <cp:lastPrinted>2026-10-09T11:30:28Z</cp:lastPrinted>
  <dcterms:created xsi:type="dcterms:W3CDTF">2026-01-29T20:10:00Z</dcterms:created>
  <dcterms:modified xsi:type="dcterms:W3CDTF">2026-10-12T06:04:44Z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D63A05E23D19418CA5E3070BFAD8757D_12</vt:lpwstr>
  </property>
  <property fmtid="{D5CDD505-2E9C-101B-9397-08002B2CF9AE}" pid="3" name="KSOProductBuildVer">
    <vt:lpwstr>1049-12.1.0.26880</vt:lpwstr>
  </property>
</Properties>
</file>