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</p:sldMasterIdLst>
  <p:notesMasterIdLst>
    <p:notesMasterId r:id="rId30"/>
  </p:notesMasterIdLst>
  <p:sldIdLst>
    <p:sldId id="301" r:id="rId2"/>
    <p:sldId id="257" r:id="rId3"/>
    <p:sldId id="306" r:id="rId4"/>
    <p:sldId id="302" r:id="rId5"/>
    <p:sldId id="524" r:id="rId6"/>
    <p:sldId id="525" r:id="rId7"/>
    <p:sldId id="303" r:id="rId8"/>
    <p:sldId id="565" r:id="rId9"/>
    <p:sldId id="258" r:id="rId10"/>
    <p:sldId id="526" r:id="rId11"/>
    <p:sldId id="277" r:id="rId12"/>
    <p:sldId id="276" r:id="rId13"/>
    <p:sldId id="279" r:id="rId14"/>
    <p:sldId id="267" r:id="rId15"/>
    <p:sldId id="261" r:id="rId16"/>
    <p:sldId id="304" r:id="rId17"/>
    <p:sldId id="356" r:id="rId18"/>
    <p:sldId id="361" r:id="rId19"/>
    <p:sldId id="305" r:id="rId20"/>
    <p:sldId id="262" r:id="rId21"/>
    <p:sldId id="307" r:id="rId22"/>
    <p:sldId id="357" r:id="rId23"/>
    <p:sldId id="358" r:id="rId24"/>
    <p:sldId id="359" r:id="rId25"/>
    <p:sldId id="264" r:id="rId26"/>
    <p:sldId id="564" r:id="rId27"/>
    <p:sldId id="360" r:id="rId28"/>
    <p:sldId id="35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E6B"/>
    <a:srgbClr val="FBE5D6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8" autoAdjust="0"/>
    <p:restoredTop sz="95344" autoAdjust="0"/>
  </p:normalViewPr>
  <p:slideViewPr>
    <p:cSldViewPr snapToGrid="0">
      <p:cViewPr varScale="1">
        <p:scale>
          <a:sx n="81" d="100"/>
          <a:sy n="81" d="100"/>
        </p:scale>
        <p:origin x="9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05668-D784-4360-B301-E6492419E3A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E0F2D-DAD7-4438-BF27-853DB0FC8E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E9E94-E0E1-4891-B8F2-75E5BC2C8B3E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157673-C51A-5A4F-A267-2EF8B0C08C0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549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>
            <a:extLst>
              <a:ext uri="{FF2B5EF4-FFF2-40B4-BE49-F238E27FC236}">
                <a16:creationId xmlns:a16="http://schemas.microsoft.com/office/drawing/2014/main" id="{12A6C738-2D63-37EE-28A6-03A22F4C6D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>
            <a:extLst>
              <a:ext uri="{FF2B5EF4-FFF2-40B4-BE49-F238E27FC236}">
                <a16:creationId xmlns:a16="http://schemas.microsoft.com/office/drawing/2014/main" id="{EC9D7DE3-D155-C686-3884-E539CEF807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id="{7F50B74E-F403-ECE4-C804-1503B558B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1126B19-ECA0-4DDB-97C1-39F69447F0CA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E32A079-2264-4C49-BD3B-F9425164FE1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017B7-6011-40B4-B902-133F7822B635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879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7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78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0068" y="1384181"/>
            <a:ext cx="1890144" cy="3534655"/>
          </a:xfrm>
        </p:spPr>
        <p:txBody>
          <a:bodyPr anchor="ctr" anchorCtr="1"/>
          <a:lstStyle>
            <a:lvl1pPr marL="0" indent="0" algn="ctr">
              <a:buNone/>
              <a:defRPr sz="591"/>
            </a:lvl1pPr>
            <a:lvl2pPr marL="215908" indent="0">
              <a:buNone/>
              <a:defRPr sz="1308"/>
            </a:lvl2pPr>
            <a:lvl3pPr marL="431815" indent="0">
              <a:buNone/>
              <a:defRPr sz="1139"/>
            </a:lvl3pPr>
            <a:lvl4pPr marL="647724" indent="0">
              <a:buNone/>
              <a:defRPr sz="929"/>
            </a:lvl4pPr>
            <a:lvl5pPr marL="863631" indent="0">
              <a:buNone/>
              <a:defRPr sz="929"/>
            </a:lvl5pPr>
            <a:lvl6pPr marL="1079539" indent="0">
              <a:buNone/>
              <a:defRPr sz="929"/>
            </a:lvl6pPr>
            <a:lvl7pPr marL="1295447" indent="0">
              <a:buNone/>
              <a:defRPr sz="929"/>
            </a:lvl7pPr>
            <a:lvl8pPr marL="1511354" indent="0">
              <a:buNone/>
              <a:defRPr sz="929"/>
            </a:lvl8pPr>
            <a:lvl9pPr marL="1727264" indent="0">
              <a:buNone/>
              <a:defRPr sz="929"/>
            </a:lvl9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  <a:br>
              <a:rPr lang="en-US" dirty="0"/>
            </a:br>
            <a:r>
              <a:rPr lang="en-US" dirty="0"/>
              <a:t>(150 DPI </a:t>
            </a:r>
            <a:r>
              <a:rPr lang="en-US" dirty="0" err="1"/>
              <a:t>PNG</a:t>
            </a:r>
            <a:r>
              <a:rPr lang="en-US" dirty="0"/>
              <a:t> file recommended)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90069" y="978277"/>
            <a:ext cx="9005882" cy="811807"/>
          </a:xfrm>
          <a:noFill/>
        </p:spPr>
        <p:txBody>
          <a:bodyPr lIns="0" tIns="0" rIns="0" bIns="0" anchor="ctr" anchorCtr="0">
            <a:noAutofit/>
          </a:bodyPr>
          <a:lstStyle>
            <a:lvl1pPr marL="8335" indent="0" algn="l">
              <a:lnSpc>
                <a:spcPts val="1463"/>
              </a:lnSpc>
              <a:tabLst/>
              <a:defRPr sz="1688" b="1" cap="none" baseline="0">
                <a:solidFill>
                  <a:srgbClr val="00346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390071" y="5099914"/>
            <a:ext cx="1890143" cy="1416148"/>
          </a:xfrm>
        </p:spPr>
        <p:txBody>
          <a:bodyPr lIns="0" tIns="0" rIns="0" bIns="0"/>
          <a:lstStyle>
            <a:lvl1pPr marL="0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1pPr>
            <a:lvl2pPr marL="19284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2pPr>
            <a:lvl3pPr marL="385693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3pPr>
            <a:lvl4pPr marL="578539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4pPr>
            <a:lvl5pPr marL="77138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777F2C5-35B6-464D-8F6B-311C7C03DAB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510164" y="1384181"/>
            <a:ext cx="1890144" cy="3534655"/>
          </a:xfrm>
        </p:spPr>
        <p:txBody>
          <a:bodyPr anchor="ctr" anchorCtr="1"/>
          <a:lstStyle>
            <a:lvl1pPr marL="0" indent="0" algn="ctr">
              <a:buNone/>
              <a:defRPr sz="591"/>
            </a:lvl1pPr>
            <a:lvl2pPr marL="215908" indent="0">
              <a:buNone/>
              <a:defRPr sz="1308"/>
            </a:lvl2pPr>
            <a:lvl3pPr marL="431815" indent="0">
              <a:buNone/>
              <a:defRPr sz="1139"/>
            </a:lvl3pPr>
            <a:lvl4pPr marL="647724" indent="0">
              <a:buNone/>
              <a:defRPr sz="929"/>
            </a:lvl4pPr>
            <a:lvl5pPr marL="863631" indent="0">
              <a:buNone/>
              <a:defRPr sz="929"/>
            </a:lvl5pPr>
            <a:lvl6pPr marL="1079539" indent="0">
              <a:buNone/>
              <a:defRPr sz="929"/>
            </a:lvl6pPr>
            <a:lvl7pPr marL="1295447" indent="0">
              <a:buNone/>
              <a:defRPr sz="929"/>
            </a:lvl7pPr>
            <a:lvl8pPr marL="1511354" indent="0">
              <a:buNone/>
              <a:defRPr sz="929"/>
            </a:lvl8pPr>
            <a:lvl9pPr marL="1727264" indent="0">
              <a:buNone/>
              <a:defRPr sz="929"/>
            </a:lvl9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  <a:br>
              <a:rPr lang="en-US" dirty="0"/>
            </a:br>
            <a:r>
              <a:rPr lang="en-US" dirty="0"/>
              <a:t>(150 DPI </a:t>
            </a:r>
            <a:r>
              <a:rPr lang="en-US" dirty="0" err="1"/>
              <a:t>PNG</a:t>
            </a:r>
            <a:r>
              <a:rPr lang="en-US" dirty="0"/>
              <a:t> file recommended)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718862E-706E-4A4F-B3C6-F7E777A1A35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510167" y="5099914"/>
            <a:ext cx="1890143" cy="1416148"/>
          </a:xfrm>
        </p:spPr>
        <p:txBody>
          <a:bodyPr lIns="0" tIns="0" rIns="0" bIns="0"/>
          <a:lstStyle>
            <a:lvl1pPr marL="0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1pPr>
            <a:lvl2pPr marL="19284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2pPr>
            <a:lvl3pPr marL="385693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3pPr>
            <a:lvl4pPr marL="578539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4pPr>
            <a:lvl5pPr marL="77138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071FF69E-D217-7747-8B6F-F0E1F6A6D34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4630260" y="1384181"/>
            <a:ext cx="1890144" cy="3534655"/>
          </a:xfrm>
        </p:spPr>
        <p:txBody>
          <a:bodyPr anchor="ctr" anchorCtr="1"/>
          <a:lstStyle>
            <a:lvl1pPr marL="0" indent="0" algn="ctr">
              <a:buNone/>
              <a:defRPr sz="591"/>
            </a:lvl1pPr>
            <a:lvl2pPr marL="215908" indent="0">
              <a:buNone/>
              <a:defRPr sz="1308"/>
            </a:lvl2pPr>
            <a:lvl3pPr marL="431815" indent="0">
              <a:buNone/>
              <a:defRPr sz="1139"/>
            </a:lvl3pPr>
            <a:lvl4pPr marL="647724" indent="0">
              <a:buNone/>
              <a:defRPr sz="929"/>
            </a:lvl4pPr>
            <a:lvl5pPr marL="863631" indent="0">
              <a:buNone/>
              <a:defRPr sz="929"/>
            </a:lvl5pPr>
            <a:lvl6pPr marL="1079539" indent="0">
              <a:buNone/>
              <a:defRPr sz="929"/>
            </a:lvl6pPr>
            <a:lvl7pPr marL="1295447" indent="0">
              <a:buNone/>
              <a:defRPr sz="929"/>
            </a:lvl7pPr>
            <a:lvl8pPr marL="1511354" indent="0">
              <a:buNone/>
              <a:defRPr sz="929"/>
            </a:lvl8pPr>
            <a:lvl9pPr marL="1727264" indent="0">
              <a:buNone/>
              <a:defRPr sz="929"/>
            </a:lvl9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  <a:br>
              <a:rPr lang="en-US" dirty="0"/>
            </a:br>
            <a:r>
              <a:rPr lang="en-US" dirty="0"/>
              <a:t>(150 DPI </a:t>
            </a:r>
            <a:r>
              <a:rPr lang="en-US" dirty="0" err="1"/>
              <a:t>PNG</a:t>
            </a:r>
            <a:r>
              <a:rPr lang="en-US" dirty="0"/>
              <a:t> file recommended)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92CB59A-9D31-9742-8D51-8EDA03CD8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30263" y="5099914"/>
            <a:ext cx="1890143" cy="1416148"/>
          </a:xfrm>
        </p:spPr>
        <p:txBody>
          <a:bodyPr lIns="0" tIns="0" rIns="0" bIns="0"/>
          <a:lstStyle>
            <a:lvl1pPr marL="0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1pPr>
            <a:lvl2pPr marL="19284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2pPr>
            <a:lvl3pPr marL="385693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3pPr>
            <a:lvl4pPr marL="578539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4pPr>
            <a:lvl5pPr marL="77138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CF20C02-E6ED-9746-84B4-D37010FD6A96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808747" y="1397019"/>
            <a:ext cx="1890144" cy="3534655"/>
          </a:xfrm>
        </p:spPr>
        <p:txBody>
          <a:bodyPr anchor="ctr" anchorCtr="1"/>
          <a:lstStyle>
            <a:lvl1pPr marL="0" indent="0" algn="ctr">
              <a:buNone/>
              <a:defRPr sz="591"/>
            </a:lvl1pPr>
            <a:lvl2pPr marL="215908" indent="0">
              <a:buNone/>
              <a:defRPr sz="1308"/>
            </a:lvl2pPr>
            <a:lvl3pPr marL="431815" indent="0">
              <a:buNone/>
              <a:defRPr sz="1139"/>
            </a:lvl3pPr>
            <a:lvl4pPr marL="647724" indent="0">
              <a:buNone/>
              <a:defRPr sz="929"/>
            </a:lvl4pPr>
            <a:lvl5pPr marL="863631" indent="0">
              <a:buNone/>
              <a:defRPr sz="929"/>
            </a:lvl5pPr>
            <a:lvl6pPr marL="1079539" indent="0">
              <a:buNone/>
              <a:defRPr sz="929"/>
            </a:lvl6pPr>
            <a:lvl7pPr marL="1295447" indent="0">
              <a:buNone/>
              <a:defRPr sz="929"/>
            </a:lvl7pPr>
            <a:lvl8pPr marL="1511354" indent="0">
              <a:buNone/>
              <a:defRPr sz="929"/>
            </a:lvl8pPr>
            <a:lvl9pPr marL="1727264" indent="0">
              <a:buNone/>
              <a:defRPr sz="929"/>
            </a:lvl9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  <a:br>
              <a:rPr lang="en-US" dirty="0"/>
            </a:br>
            <a:r>
              <a:rPr lang="en-US" dirty="0"/>
              <a:t>(150 DPI </a:t>
            </a:r>
            <a:r>
              <a:rPr lang="en-US" dirty="0" err="1"/>
              <a:t>PNG</a:t>
            </a:r>
            <a:r>
              <a:rPr lang="en-US" dirty="0"/>
              <a:t> file recommended)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F415AC4-7E3C-BE40-B2EB-DB83CF813E2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808750" y="5112751"/>
            <a:ext cx="1890143" cy="1416148"/>
          </a:xfrm>
        </p:spPr>
        <p:txBody>
          <a:bodyPr lIns="0" tIns="0" rIns="0" bIns="0"/>
          <a:lstStyle>
            <a:lvl1pPr marL="0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1pPr>
            <a:lvl2pPr marL="19284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2pPr>
            <a:lvl3pPr marL="385693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3pPr>
            <a:lvl4pPr marL="578539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4pPr>
            <a:lvl5pPr marL="771385" indent="0">
              <a:lnSpc>
                <a:spcPts val="1013"/>
              </a:lnSpc>
              <a:spcBef>
                <a:spcPts val="338"/>
              </a:spcBef>
              <a:spcAft>
                <a:spcPts val="675"/>
              </a:spcAft>
              <a:buClr>
                <a:srgbClr val="0C68AC"/>
              </a:buClr>
              <a:buNone/>
              <a:defRPr sz="1125"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1544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4B195C-1D6C-2E47-B39F-FC228556F6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738CE1-047E-CA06-C459-9A7E70BBF8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C3D829-8354-11F1-1E0C-CA9BDBDC20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1C18B4-8C24-43C2-9315-8828C0EBB06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0731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660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6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08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5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91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9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18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CEBDB-F383-4A54-AC73-27091D474953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BE840-00E6-4B75-82A2-E7652EB17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7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enef-xxi.ru/" TargetMode="External"/><Relationship Id="rId4" Type="http://schemas.openxmlformats.org/officeDocument/2006/relationships/hyperlink" Target="mailto:cenef@co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jpeg"/><Relationship Id="rId1" Type="http://schemas.openxmlformats.org/officeDocument/2006/relationships/tags" Target="../tags/tag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19" Type="http://schemas.openxmlformats.org/officeDocument/2006/relationships/image" Target="../media/image39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hyperlink" Target="https://cenef-xxi.ru/" TargetMode="External"/><Relationship Id="rId4" Type="http://schemas.openxmlformats.org/officeDocument/2006/relationships/hyperlink" Target="mailto:cenef@co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Рисунок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944" y="-1"/>
            <a:ext cx="783131" cy="690209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060" name="Rectangle 18"/>
          <p:cNvSpPr>
            <a:spLocks noChangeArrowheads="1"/>
          </p:cNvSpPr>
          <p:nvPr/>
        </p:nvSpPr>
        <p:spPr bwMode="auto">
          <a:xfrm>
            <a:off x="854075" y="1540248"/>
            <a:ext cx="8133199" cy="418063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solidFill>
                  <a:schemeClr val="bg1"/>
                </a:solidFill>
                <a:ea typeface="SimSun" panose="02010600030101010101" pitchFamily="2" charset="-122"/>
                <a:cs typeface="Arial" panose="020B0604020202020204" pitchFamily="34" charset="0"/>
              </a:rPr>
              <a:t>Первый оценочный доклад</a:t>
            </a:r>
          </a:p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2800" b="1" dirty="0">
                <a:solidFill>
                  <a:schemeClr val="bg1"/>
                </a:solidFill>
                <a:cs typeface="Arial" panose="020B0604020202020204" pitchFamily="34" charset="0"/>
              </a:rPr>
              <a:t>Смягчение изменения климата. Вклад Российской Федерации</a:t>
            </a:r>
            <a:endParaRPr lang="en-US" sz="28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</a:rPr>
              <a:t>Первый этап</a:t>
            </a:r>
          </a:p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Россия в условиях зеленой технологической революции. </a:t>
            </a:r>
            <a:endParaRPr lang="en-US" sz="3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Стагнация или смена драйверов роста</a:t>
            </a:r>
            <a:r>
              <a:rPr lang="en-US" sz="3200" b="1" dirty="0">
                <a:solidFill>
                  <a:schemeClr val="bg1"/>
                </a:solidFill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32398"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solidFill>
                  <a:schemeClr val="bg1"/>
                </a:solidFill>
                <a:cs typeface="Arial" panose="020B0604020202020204" pitchFamily="34" charset="0"/>
              </a:rPr>
              <a:t>Установочное совещание</a:t>
            </a:r>
          </a:p>
        </p:txBody>
      </p:sp>
      <p:cxnSp>
        <p:nvCxnSpPr>
          <p:cNvPr id="14" name="Straight Connector 12"/>
          <p:cNvCxnSpPr/>
          <p:nvPr/>
        </p:nvCxnSpPr>
        <p:spPr>
          <a:xfrm flipV="1">
            <a:off x="49538" y="690209"/>
            <a:ext cx="9027622" cy="65846"/>
          </a:xfrm>
          <a:prstGeom prst="line">
            <a:avLst/>
          </a:prstGeom>
          <a:ln w="508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54075" y="917319"/>
            <a:ext cx="2201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И.А. Башмаков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60688" y="5940681"/>
            <a:ext cx="70184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Мы тратим свою энергию, чтобы экономить вашу!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Если Ваша задача имеет решение, то мы его найдем!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390463" y="84740"/>
            <a:ext cx="4286250" cy="530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Email: </a:t>
            </a:r>
            <a:r>
              <a:rPr lang="en-US" sz="15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cenef@co.ru</a:t>
            </a:r>
            <a:r>
              <a:rPr lang="en-US" sz="15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website: </a:t>
            </a:r>
            <a:r>
              <a:rPr lang="en-US" sz="15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https://cenef-xxi.ru</a:t>
            </a:r>
            <a:r>
              <a:rPr lang="ru-RU" sz="15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Impact" panose="020B0806030902050204" pitchFamily="34" charset="0"/>
                <a:cs typeface="Times New Roman" panose="02020603050405020304" pitchFamily="18" charset="0"/>
              </a:rPr>
              <a:t>Телеграмм-канал: Низкоуглеродная Россия </a:t>
            </a:r>
            <a:endParaRPr lang="en-US" sz="15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E641-4D6B-34AE-4CB2-6FAB5F8C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32B44A-06FD-674F-0B42-C3F24458A01D}"/>
              </a:ext>
            </a:extLst>
          </p:cNvPr>
          <p:cNvSpPr txBox="1"/>
          <p:nvPr/>
        </p:nvSpPr>
        <p:spPr>
          <a:xfrm>
            <a:off x="134008" y="856734"/>
            <a:ext cx="891539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5775" algn="just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Для обеспечения потребности в электроэнергии нужен ввод и модернизация большого объема генерирующих и сетевых мощностей. Тариф от новых источников, необходимый для возврата инвестиций, оценивается в 18 руб./кВтч  </a:t>
            </a:r>
          </a:p>
          <a:p>
            <a:pPr marL="485775" algn="just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Это приведет к росту средних тарифов. Рост тарифов: </a:t>
            </a:r>
          </a:p>
          <a:p>
            <a:pPr marL="1156097" indent="-257175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если не выходит за пределы платежной способности, то снижает спрос на электроэнергию и на ввод новых мощностей. Значит строить уже нужно будет меньше.</a:t>
            </a:r>
          </a:p>
          <a:p>
            <a:pPr marL="1156097" indent="-257175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если выходит за пределы платежной способности, то тормозит экономическую активность во всех секторах, еще снижает спрос на электроэнергию и на ввод новых мощностей. Значит строить нужно будет еще меньше.</a:t>
            </a:r>
          </a:p>
          <a:p>
            <a:pPr marL="485775" algn="just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Ценовые эластичности (краткосрочная, среднесрочная, долгосрочная и сверхдолгосрочная) заметно различаются и ассиметричны.    </a:t>
            </a:r>
          </a:p>
          <a:p>
            <a:pPr marL="485775" algn="just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Каковы допустимые коридоры движения цен, вводов, повышения энергоэффективности и децентрализации электроснабжения?</a:t>
            </a:r>
          </a:p>
          <a:p>
            <a:pPr marL="485775" algn="just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Это касается всех видов бизнеса и всех потребителей. Важно, чтобы тарифная петля не задушила бизнес и население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F03BA-EE09-F0F4-693F-2E744D3511C5}"/>
              </a:ext>
            </a:extLst>
          </p:cNvPr>
          <p:cNvSpPr txBox="1"/>
          <p:nvPr/>
        </p:nvSpPr>
        <p:spPr>
          <a:xfrm>
            <a:off x="795315" y="265239"/>
            <a:ext cx="78205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2398">
              <a:spcBef>
                <a:spcPts val="1350"/>
              </a:spcBef>
              <a:spcAft>
                <a:spcPts val="1350"/>
              </a:spcAft>
            </a:pPr>
            <a:r>
              <a:rPr lang="ru-RU" sz="2800" b="1" dirty="0">
                <a:solidFill>
                  <a:srgbClr val="102D69"/>
                </a:solidFill>
              </a:rPr>
              <a:t>Пример</a:t>
            </a:r>
            <a:r>
              <a:rPr lang="en-US" sz="2800" b="1" dirty="0">
                <a:solidFill>
                  <a:srgbClr val="102D69"/>
                </a:solidFill>
              </a:rPr>
              <a:t> </a:t>
            </a:r>
            <a:r>
              <a:rPr lang="ru-RU" sz="2800" b="1" dirty="0">
                <a:solidFill>
                  <a:srgbClr val="102D69"/>
                </a:solidFill>
              </a:rPr>
              <a:t>реальной проблемы: тарифная петля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47E9D1-980D-DFBD-597B-BADAC775C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4478"/>
            <a:ext cx="483522" cy="48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23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8930"/>
            <a:ext cx="9422336" cy="545684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0685" y="97807"/>
            <a:ext cx="7249682" cy="5923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E2E6B"/>
                </a:solidFill>
                <a:latin typeface="+mn-lt"/>
                <a:ea typeface="+mn-ea"/>
                <a:cs typeface="+mn-cs"/>
              </a:rPr>
              <a:t>План-график подготовки всего Оценочного доклада </a:t>
            </a:r>
            <a:endParaRPr lang="en-US" sz="2400" b="1" dirty="0">
              <a:solidFill>
                <a:srgbClr val="0E2E6B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49397"/>
            <a:ext cx="408603" cy="4086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82015" y="4399046"/>
            <a:ext cx="392415" cy="1193081"/>
          </a:xfrm>
          <a:prstGeom prst="rect">
            <a:avLst/>
          </a:prstGeom>
          <a:solidFill>
            <a:srgbClr val="FBE5D6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ru-RU" sz="1350" b="1" dirty="0">
                <a:solidFill>
                  <a:srgbClr val="0070C0"/>
                </a:solidFill>
              </a:rPr>
              <a:t>Сектора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80741" y="3429000"/>
            <a:ext cx="392415" cy="730013"/>
          </a:xfrm>
          <a:prstGeom prst="rect">
            <a:avLst/>
          </a:prstGeom>
          <a:solidFill>
            <a:srgbClr val="FBE5D6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accent6"/>
                </a:solidFill>
              </a:rPr>
              <a:t>Ресурсы</a:t>
            </a:r>
            <a:endParaRPr lang="en-US" sz="135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7708" y="1872088"/>
            <a:ext cx="600164" cy="1445842"/>
          </a:xfrm>
          <a:prstGeom prst="rect">
            <a:avLst/>
          </a:prstGeom>
          <a:solidFill>
            <a:srgbClr val="FBE5D6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ru-RU" sz="1350" b="1" dirty="0">
                <a:solidFill>
                  <a:srgbClr val="C00000"/>
                </a:solidFill>
              </a:rPr>
              <a:t>Цели и траектории </a:t>
            </a:r>
            <a:endParaRPr lang="en-US" sz="135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40176" y="2724523"/>
            <a:ext cx="392415" cy="14458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accent6"/>
                </a:solidFill>
              </a:rPr>
              <a:t> </a:t>
            </a:r>
            <a:r>
              <a:rPr lang="ru-RU" sz="1350" b="1" dirty="0">
                <a:solidFill>
                  <a:srgbClr val="7030A0"/>
                </a:solidFill>
              </a:rPr>
              <a:t>Обобщение </a:t>
            </a:r>
            <a:endParaRPr lang="en-US" sz="1350" b="1" dirty="0">
              <a:solidFill>
                <a:srgbClr val="7030A0"/>
              </a:solidFill>
            </a:endParaRPr>
          </a:p>
        </p:txBody>
      </p:sp>
      <p:cxnSp>
        <p:nvCxnSpPr>
          <p:cNvPr id="9" name="Connector: Elbow 8"/>
          <p:cNvCxnSpPr/>
          <p:nvPr/>
        </p:nvCxnSpPr>
        <p:spPr>
          <a:xfrm rot="16200000" flipV="1">
            <a:off x="8403541" y="1710836"/>
            <a:ext cx="489208" cy="322505"/>
          </a:xfrm>
          <a:prstGeom prst="bentConnector3">
            <a:avLst>
              <a:gd name="adj1" fmla="val 101402"/>
            </a:avLst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8387528" y="4453992"/>
            <a:ext cx="406943" cy="7765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9035" y="347124"/>
            <a:ext cx="9151684" cy="66851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102D69"/>
                </a:solidFill>
                <a:latin typeface="+mn-lt"/>
                <a:ea typeface="+mn-ea"/>
                <a:cs typeface="+mn-cs"/>
              </a:rPr>
              <a:t>Детализация состава и результата работ в 2026 г.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492" y="1015635"/>
            <a:ext cx="8783479" cy="53983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0481" indent="1429"/>
            <a:r>
              <a:rPr lang="ru-RU" sz="2400" b="1" dirty="0">
                <a:latin typeface="HSE Sans" panose="02000000000000000000" pitchFamily="2" charset="0"/>
              </a:rPr>
              <a:t>Первый этап</a:t>
            </a:r>
            <a:br>
              <a:rPr lang="ru-RU" sz="2400" b="1" dirty="0">
                <a:latin typeface="HSE Sans" panose="02000000000000000000" pitchFamily="2" charset="0"/>
              </a:rPr>
            </a:br>
            <a:r>
              <a:rPr lang="ru-RU" sz="2400" b="1" dirty="0">
                <a:latin typeface="HSE Sans" panose="02000000000000000000" pitchFamily="2" charset="0"/>
              </a:rPr>
              <a:t>Россия в условиях зеленой технологической революции. Стагнация или смена драйверов роста?</a:t>
            </a:r>
          </a:p>
          <a:p>
            <a:pPr marL="345281"/>
            <a:r>
              <a:rPr lang="ru-RU" sz="2400" b="1" dirty="0">
                <a:latin typeface="HSE Sans" panose="02000000000000000000" pitchFamily="2" charset="0"/>
              </a:rPr>
              <a:t>Глава 1. Введение</a:t>
            </a:r>
          </a:p>
          <a:p>
            <a:pPr marL="1284923" indent="-942023">
              <a:tabLst>
                <a:tab pos="941546" algn="l"/>
              </a:tabLst>
            </a:pPr>
            <a:r>
              <a:rPr lang="ru-RU" sz="2400" b="1" dirty="0">
                <a:latin typeface="HSE Sans" panose="02000000000000000000" pitchFamily="2" charset="0"/>
              </a:rPr>
              <a:t>Глава 2. Антропогенные выбросы парниковых газов. Источники, тренды и драйверы. Ретроспективный анализ</a:t>
            </a:r>
          </a:p>
          <a:p>
            <a:pPr marL="1284923" indent="-942023"/>
            <a:r>
              <a:rPr lang="ru-RU" sz="2400" b="1" dirty="0">
                <a:latin typeface="HSE Sans" panose="02000000000000000000" pitchFamily="2" charset="0"/>
              </a:rPr>
              <a:t>Глава 3. Устойчивое развитие при движении к углеродной нейтральности</a:t>
            </a:r>
          </a:p>
          <a:p>
            <a:pPr marL="1284923" indent="-942023"/>
            <a:r>
              <a:rPr lang="ru-RU" sz="2400" b="1" dirty="0">
                <a:latin typeface="HSE Sans" panose="02000000000000000000" pitchFamily="2" charset="0"/>
              </a:rPr>
              <a:t>Глава 4. Траектории движения России к углеродной нейтральности</a:t>
            </a:r>
          </a:p>
          <a:p>
            <a:pPr marL="1284923" indent="-942023"/>
            <a:r>
              <a:rPr lang="ru-RU" sz="2400" b="1" dirty="0">
                <a:latin typeface="HSE Sans" panose="02000000000000000000" pitchFamily="2" charset="0"/>
              </a:rPr>
              <a:t>Глава 5. Меры политики и управление движением к углеродной нейтральности</a:t>
            </a:r>
          </a:p>
          <a:p>
            <a:pPr marL="1284923" indent="-942023"/>
            <a:r>
              <a:rPr lang="ru-RU" sz="2400" b="1" dirty="0">
                <a:latin typeface="HSE Sans" panose="02000000000000000000" pitchFamily="2" charset="0"/>
              </a:rPr>
              <a:t>Глава 6. Российский бизнес на траекториях декарбонизации</a:t>
            </a:r>
            <a:endParaRPr lang="ru-RU" sz="2400" dirty="0">
              <a:latin typeface="HSE Sans" panose="02000000000000000000" pitchFamily="2" charset="0"/>
            </a:endParaRPr>
          </a:p>
          <a:p>
            <a:pPr marL="300038" indent="-258604"/>
            <a:endParaRPr lang="ru-RU" sz="1350" dirty="0">
              <a:solidFill>
                <a:srgbClr val="0E2E6B"/>
              </a:solidFill>
              <a:latin typeface="HSE Sans" panose="020000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4" y="6414033"/>
            <a:ext cx="443967" cy="4439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99345" y="57503"/>
            <a:ext cx="6655669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Содержание работ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964" y="593628"/>
            <a:ext cx="8738071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1. </a:t>
            </a:r>
            <a:r>
              <a:rPr lang="ru-RU" sz="1600" b="1" dirty="0"/>
              <a:t>Введение</a:t>
            </a:r>
          </a:p>
          <a:p>
            <a:r>
              <a:rPr lang="ru-RU" sz="1600" b="1" dirty="0"/>
              <a:t>2. Антропогенные выбросы парниковых газов. Источники, тренды и драйверы. Ретроспективный анализ</a:t>
            </a:r>
            <a:endParaRPr lang="ru-RU" sz="16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ru-RU" sz="1400" dirty="0"/>
              <a:t>Тренды, динамика, факторы, структура выбросов по разным ПГ, по секторам и основным источникам. Анализ пересмотров инвентаризации выбросов ПГ. Выбросы от производства и выбросы от потребления. Оценка влияния мер госполитики на динамику выбросов ПГ в разных секторах. Оценки потенциала снижения выбросов ПГ. </a:t>
            </a:r>
          </a:p>
          <a:p>
            <a:r>
              <a:rPr lang="ru-RU" sz="1600" b="1" dirty="0"/>
              <a:t>3. Устойчивое развитие при движении к углеродной нейтральности</a:t>
            </a:r>
            <a:endParaRPr lang="ru-RU" sz="16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ru-RU" sz="1400" dirty="0"/>
              <a:t>Прогнозы развития экономики России до 2060 г. Перспективы нефтегазового и сырьевого экспорта. Пределы роста при сохранении опоры на сырьевой экспорт. Влияние политики декарбонизации на долгосрочные перспективы экономического развития России. Концепция справедливого энергоперехода. Социальные и распределительные аспекты декарбонизации. </a:t>
            </a:r>
          </a:p>
          <a:p>
            <a:r>
              <a:rPr lang="ru-RU" sz="1600" b="1" dirty="0"/>
              <a:t>4. Траектории движения России к углеродной нейтральности</a:t>
            </a:r>
            <a:endParaRPr lang="ru-RU" sz="16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ru-RU" sz="1400" dirty="0"/>
              <a:t>Стратегические документы и целевые индикаторы. Долгосрочные сценарные прогнозы динамики выбросов ПГ. Основные развилки, затраты и выгоды движения по разным траекториям достижения углеродной нейтральности. Эффекты для благосостояния, энергобезопасности, занятости, бедности и устойчивости экономики. </a:t>
            </a:r>
          </a:p>
          <a:p>
            <a:pPr marL="0" lvl="1"/>
            <a:r>
              <a:rPr lang="ru-RU" sz="1600" b="1" dirty="0"/>
              <a:t>5. Меры политики и управление движением к углеродной нейтральности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ru-RU" sz="1400" dirty="0"/>
              <a:t>Стратегические документы и меры политики. Административные и рыночные механизмы углеродного регулирования. Стратегические механизмы. Прочие меры. Анализ опыта применения мер политики в России и предложений по их применению в перспективе. Международное сотрудничество. </a:t>
            </a:r>
          </a:p>
          <a:p>
            <a:r>
              <a:rPr lang="ru-RU" sz="1600" b="1" dirty="0"/>
              <a:t>6: Российский бизнес на траекториях декарбонизации</a:t>
            </a:r>
            <a:endParaRPr lang="ru-RU" sz="16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ru-RU" sz="1400" dirty="0"/>
              <a:t>Корпоративная отчетность и раскрытие информации по выбросам ПГ. Бенчмаркинг углеродоемкости российской и зарубежной продукции. Рейтинги климатической активности. Климатические и низкоуглеродные стратегии российских компаний. Климатические проекты и низкоуглеродные бренды. Эффекты пограничного углеродного регулирования в других странах. Сокращение выбросов ПГ и конкурентоспособность бизнеса.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4155"/>
            <a:ext cx="462671" cy="46267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74422" y="206289"/>
            <a:ext cx="6655669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102D69"/>
                </a:solidFill>
                <a:latin typeface="+mn-lt"/>
                <a:ea typeface="+mn-ea"/>
                <a:cs typeface="+mn-cs"/>
              </a:rPr>
              <a:t>Научно-координационная группа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202" y="3695127"/>
            <a:ext cx="2186099" cy="2157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609" algn="ctr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И.А. Башмаков </a:t>
            </a:r>
          </a:p>
          <a:p>
            <a:pPr marL="298609" algn="ctr">
              <a:spcAft>
                <a:spcPts val="450"/>
              </a:spcAft>
            </a:pPr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Генеральный директор ЦЭНЭФ-XXI, эксперт Рабочей группы III МГЭИК с 27-летним стажем, профессор НИУ ВШЭ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0165" y="3758236"/>
            <a:ext cx="2112491" cy="1664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609" algn="ctr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Н.К. </a:t>
            </a:r>
            <a:r>
              <a:rPr lang="ru-RU" b="1" dirty="0" err="1">
                <a:solidFill>
                  <a:srgbClr val="102D69"/>
                </a:solidFill>
                <a:latin typeface="HSE Sans" panose="02000000000000000000" pitchFamily="2" charset="0"/>
              </a:rPr>
              <a:t>Куричев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</a:p>
          <a:p>
            <a:pPr marL="298609" algn="ctr">
              <a:spcAft>
                <a:spcPts val="450"/>
              </a:spcAft>
            </a:pPr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декан факультета географии и геоинформационных технологий НИУ ВШЭ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6130" y="3716114"/>
            <a:ext cx="2557571" cy="3141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609" algn="ctr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И.А. Макаров </a:t>
            </a:r>
          </a:p>
          <a:p>
            <a:pPr marL="298609" algn="ctr">
              <a:spcAft>
                <a:spcPts val="450"/>
              </a:spcAft>
            </a:pPr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директор института экономики природных ресурсов и изменения климата ВШЭ, руководитель департамента мировой экономики НИУ ВШЭ, участник Рабочей группы III Шестого оценочного доклада МГЭИК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3835" y="3758236"/>
            <a:ext cx="2200164" cy="1910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609" algn="ctr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И.В. Гайда</a:t>
            </a:r>
          </a:p>
          <a:p>
            <a:pPr marL="298609" algn="ctr">
              <a:spcAft>
                <a:spcPts val="450"/>
              </a:spcAft>
            </a:pPr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руководитель группы проектов факультета географии и геоинформационных технологий ВШЭ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004" t="8430" r="12064" b="7553"/>
          <a:stretch>
            <a:fillRect/>
          </a:stretch>
        </p:blipFill>
        <p:spPr>
          <a:xfrm>
            <a:off x="263206" y="1284455"/>
            <a:ext cx="2037912" cy="2077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819" y="1021172"/>
            <a:ext cx="2026848" cy="23094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1993" t="17890"/>
          <a:stretch>
            <a:fillRect/>
          </a:stretch>
        </p:blipFill>
        <p:spPr>
          <a:xfrm>
            <a:off x="6853946" y="1211133"/>
            <a:ext cx="2026848" cy="20940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049" y="1168549"/>
            <a:ext cx="2112491" cy="22470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79691" y="301139"/>
            <a:ext cx="7747559" cy="5923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+mn-lt"/>
                <a:ea typeface="+mn-ea"/>
                <a:cs typeface="+mn-cs"/>
              </a:rPr>
              <a:t>Состав Группы экспертов оценочного доклада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583" y="1179904"/>
            <a:ext cx="8392040" cy="4101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038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Помимо Научно-координационной группы список экспертов включает ведущих российских специалистов, составляющих сбалансированную, многопрофильную, междисциплинарную группу авторов:</a:t>
            </a:r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Бобылев С.Н., Борисов К.Б.,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Бродач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М.М., Гусева Т.В.,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Дзедзичек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М.Г.,     Зубакин В.А., Лебедев О.В., Лунин А.А., Муравьев Е. М.,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Мышак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А.Д., Семенцов С.П., Сидорович В.А., Силкин В.Ю., 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Смоловик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Е.В., Титов М.А., Трофименко Ю.В., Турдыева Н.А., Шварц Е.А., Шилкин Н.В. и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Юлкин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М.А. </a:t>
            </a:r>
          </a:p>
          <a:p>
            <a:pPr marL="300038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Всего в работе над докладом примут участие 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более 20 ведущих российских экспертов. </a:t>
            </a:r>
          </a:p>
          <a:p>
            <a:pPr marL="300038">
              <a:spcAft>
                <a:spcPts val="450"/>
              </a:spcAft>
            </a:pPr>
            <a:r>
              <a:rPr lang="ru-RU" sz="2400" b="1" dirty="0">
                <a:solidFill>
                  <a:srgbClr val="102D69"/>
                </a:solidFill>
                <a:latin typeface="HSE Sans" panose="02000000000000000000" pitchFamily="2" charset="0"/>
              </a:rPr>
              <a:t>Сплав вузовской</a:t>
            </a:r>
            <a:r>
              <a:rPr lang="en-US" sz="2400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  <a:r>
              <a:rPr lang="ru-RU" sz="2400" b="1" dirty="0">
                <a:solidFill>
                  <a:srgbClr val="102D69"/>
                </a:solidFill>
                <a:latin typeface="HSE Sans" panose="02000000000000000000" pitchFamily="2" charset="0"/>
              </a:rPr>
              <a:t>и отраслевой науки, мозговых центров и аналитических подразделений  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7184"/>
            <a:ext cx="385550" cy="385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41234" y="139067"/>
            <a:ext cx="6655669" cy="5923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+mn-lt"/>
                <a:ea typeface="+mn-ea"/>
                <a:cs typeface="+mn-cs"/>
              </a:rPr>
              <a:t>Функции экспертов оценочного доклада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5979" y="953971"/>
            <a:ext cx="8392040" cy="4414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Координирующие авторы</a:t>
            </a:r>
          </a:p>
          <a:p>
            <a:pPr marL="685800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Отвечают за координацию работы над главами и организуют работу авторов и лидирующих авторов. На основе предложенного содержания главы формируют ее оглавление. Координируют распределение работ по написанию разделов. Сводят тексты глав. Координируют реакцию на письменные замечания внешних экспертов.           </a:t>
            </a:r>
          </a:p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Лидирующие авторы</a:t>
            </a:r>
          </a:p>
          <a:p>
            <a:pPr marL="685800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Пишут разделы в главы. Отвечают на замечания внешних экспертов. Дорабатывают тексты на основе полученных замечаний.  </a:t>
            </a:r>
          </a:p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Авторы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</a:p>
          <a:p>
            <a:pPr marL="685800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Помогают координирующим и лидирующим авторам в написании отдельных разделов, где востребована их уникальная компетенция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2450"/>
            <a:ext cx="385550" cy="385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86908" y="245983"/>
            <a:ext cx="7889582" cy="5923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02D69"/>
                </a:solidFill>
                <a:latin typeface="+mn-lt"/>
                <a:ea typeface="+mn-ea"/>
                <a:cs typeface="+mn-cs"/>
              </a:rPr>
              <a:t>Распределение координирующих и лидирующих авторов по главам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99" y="6472450"/>
            <a:ext cx="385550" cy="385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F45377-4873-E4B5-8C55-7F2ACBC77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87" y="1029052"/>
            <a:ext cx="8314351" cy="515891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44165" y="178481"/>
            <a:ext cx="6655669" cy="5923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Работа по главам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2450"/>
            <a:ext cx="385550" cy="385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9951" y="1215356"/>
            <a:ext cx="7602962" cy="472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Координирующие авторы организуют работу. Они сводят тексты глав.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Компетенции, уважительный диалог, инклюзивность, диапазон мнений.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Советуем сформировать чаты по главам в </a:t>
            </a:r>
            <a:r>
              <a:rPr lang="en-US" sz="2000" dirty="0"/>
              <a:t>WhatsApp </a:t>
            </a:r>
            <a:r>
              <a:rPr lang="ru-RU" sz="2000" dirty="0"/>
              <a:t>или в </a:t>
            </a:r>
            <a:r>
              <a:rPr lang="en-US" sz="2000" dirty="0"/>
              <a:t>Telegram </a:t>
            </a:r>
            <a:r>
              <a:rPr lang="ru-RU" sz="2000" dirty="0"/>
              <a:t> для оперативного общения и обмена файлами.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Если нужны  данные по систематизированным прогнозам – обращайтесь в Группу технической поддержки (К.Б. Борисов, М.Г. </a:t>
            </a:r>
            <a:r>
              <a:rPr lang="ru-RU" sz="2000" dirty="0" err="1"/>
              <a:t>Дзедзичек</a:t>
            </a:r>
            <a:r>
              <a:rPr lang="ru-RU" sz="2000" dirty="0"/>
              <a:t>, А.А. Лунин, О.В,. Лебедев, А.Д. </a:t>
            </a:r>
            <a:r>
              <a:rPr lang="ru-RU" sz="2000" dirty="0" err="1"/>
              <a:t>Мышак</a:t>
            </a:r>
            <a:r>
              <a:rPr lang="ru-RU" sz="2000" dirty="0"/>
              <a:t>)  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Рисунки – в третьей редакции нужны будут файлы в </a:t>
            </a:r>
            <a:r>
              <a:rPr lang="en-US" sz="2000" dirty="0"/>
              <a:t>Excel</a:t>
            </a:r>
            <a:r>
              <a:rPr lang="ru-RU" sz="2000" dirty="0"/>
              <a:t> для их оформления в единой графической концепции  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Список публикаций – предлагаем на сайте ЦЭНЭФ-</a:t>
            </a:r>
            <a:r>
              <a:rPr lang="en-US" sz="2000" dirty="0"/>
              <a:t>XXI </a:t>
            </a:r>
            <a:r>
              <a:rPr lang="ru-RU" sz="2000" dirty="0"/>
              <a:t>создать библиотеку публикаций для каждой главы, чтобы авторы и рецензенты имели к ним доступ (А. Лунин)</a:t>
            </a:r>
            <a:r>
              <a:rPr lang="en-US" sz="2000" dirty="0"/>
              <a:t>.</a:t>
            </a:r>
            <a:r>
              <a:rPr lang="ru-RU" sz="2000" dirty="0"/>
              <a:t>		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22951" y="328253"/>
            <a:ext cx="7395380" cy="5923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Группа технической поддержки (ЦЭНЭФ-</a:t>
            </a:r>
            <a:r>
              <a:rPr lang="en-US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XXI)</a:t>
            </a:r>
            <a:endParaRPr lang="ru-RU" sz="2800" b="1" dirty="0">
              <a:solidFill>
                <a:srgbClr val="102D69"/>
              </a:solidFill>
              <a:latin typeface="HSE Sans" panose="02000000000000000000" pitchFamily="2" charset="0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502363"/>
            <a:ext cx="385550" cy="385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551" y="1182087"/>
            <a:ext cx="4836814" cy="539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Оперативная поддержка</a:t>
            </a:r>
            <a:r>
              <a:rPr lang="ru-RU" dirty="0"/>
              <a:t> </a:t>
            </a:r>
          </a:p>
          <a:p>
            <a:r>
              <a:rPr lang="ru-RU" dirty="0"/>
              <a:t>		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Организация совещаний Научно-координационной группы, Научно-координационного комитета и групп, работающих над отдельными главами. 	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Сбор, оформление и редактирование вариантов отчета на каждом из трех этапов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Рассылка вариантов доклада на отзывы внешним экспертам; организация сбора и систематизация замечаний		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Консультационная поддержка, оказание помощи в модельных расчетах и обеспечение данными	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Редактирование материалов Оценочного доклада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Формирование библиотеки публикаций и т.п.	</a:t>
            </a:r>
            <a:r>
              <a:rPr lang="ru-RU" sz="1350" dirty="0"/>
              <a:t>	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0928" y="1182087"/>
            <a:ext cx="3388119" cy="471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Административное управление (Т.Б. Шишкина)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Заключение договоров с членами Научно-координационной группы, координирующими лидирующими авторами и лидирующими авторами</a:t>
            </a:r>
          </a:p>
          <a:p>
            <a:pPr marL="213122" indent="-213122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Управление бюджетом и ведение бухгалтерской отчетности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Организация документооборота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dirty="0"/>
              <a:t>Управление логистикой и координация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842" y="921025"/>
            <a:ext cx="8571442" cy="5645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1060" indent="-375285" algn="just">
              <a:spcAft>
                <a:spcPts val="45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Реализовать первый этап подготовки Первого оценочного доклада                </a:t>
            </a:r>
          </a:p>
          <a:p>
            <a:pPr marL="872966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«Россия в условиях зеленой технологической революции. Стагнация или смена драйверов роста</a:t>
            </a:r>
            <a:r>
              <a:rPr lang="en-US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?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»</a:t>
            </a: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828675" indent="-342900" algn="just">
              <a:spcAft>
                <a:spcPts val="450"/>
              </a:spcAft>
              <a:buFont typeface="+mj-lt"/>
              <a:buAutoNum type="arabicPeriod" startAt="2"/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Систематизировать и обобщить существующие как в России, так и за рубежом научные знания в отношении перспектив социально-экономического развития РФ с низкими уровнями выбросов ПГ и достижения углеродной нейтральности к 2060 г. 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 startAt="2"/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Оценить накопленные научные знания. Выявить диапазоны видения перспектив и пробелы в научных знаниях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 startAt="2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Не давать предписания лицам, принимающим решения, а предоставить им, а также бизнес-сообществу и обществу в целом, обобщенные объективные научные и технические оценки, на основе которых могут приниматься взвешенные решения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 startAt="2"/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Систематизировать видения на десятилетия вперед для формирования вводных для сценарного моделирования и управления рисками, для национальной и отраслевых стратегий низкоуглеродного развития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8794" y="270174"/>
            <a:ext cx="74276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2398">
              <a:spcBef>
                <a:spcPts val="1350"/>
              </a:spcBef>
              <a:spcAft>
                <a:spcPts val="1350"/>
              </a:spcAft>
            </a:pPr>
            <a:r>
              <a:rPr lang="ru-RU" sz="2800" b="1" dirty="0">
                <a:solidFill>
                  <a:srgbClr val="102D69"/>
                </a:solidFill>
              </a:rPr>
              <a:t>Цели и задачи проекта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4386"/>
            <a:ext cx="483614" cy="48361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640" y="311941"/>
            <a:ext cx="7554113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E2E6B"/>
                </a:solidFill>
                <a:latin typeface="HSE Sans" panose="02000000000000000000" pitchFamily="2" charset="0"/>
                <a:ea typeface="+mn-ea"/>
                <a:cs typeface="+mn-cs"/>
              </a:rPr>
              <a:t>Этапы подготовки оценочного доклада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2701"/>
            <a:ext cx="405299" cy="4052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2362" y="994508"/>
            <a:ext cx="8119275" cy="545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Этап 1</a:t>
            </a:r>
          </a:p>
          <a:p>
            <a:pPr marL="300038">
              <a:spcAft>
                <a:spcPts val="45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Первая версия материалов. Материалы готовятся группами экспертов, пишущими отдельные главы доклада. Направляются на внешнее рецензирование со стороны научного и бизнес-сообщества </a:t>
            </a:r>
          </a:p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Этап 2 </a:t>
            </a:r>
            <a:b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Материалы корректируются с учетом замечаний, полученных на этапе рецензирования первого варианта. В составе второго  варианта готовится резюме – основные выводы. Второй вариант направляется на внешнее рецензирование</a:t>
            </a:r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Этап 3 </a:t>
            </a:r>
          </a:p>
          <a:p>
            <a:pPr marL="300038">
              <a:spcAft>
                <a:spcPts val="900"/>
              </a:spcAft>
            </a:pP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Материалы готовятся с учетом замечаний, полученных на этапах рецензирования первого и второго вариантов. Особое внимание уделяется работе над резюме – основными выводами. Этот раздел должен быть написан понятным и живым языком, так как именно он станет основным материалом для широкого публичного распространения результатов проекта. </a:t>
            </a:r>
            <a:b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Это окончательный вариант.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22046" y="76693"/>
            <a:ext cx="7554113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E2E6B"/>
                </a:solidFill>
                <a:latin typeface="HSE Sans" panose="02000000000000000000" pitchFamily="2" charset="0"/>
                <a:ea typeface="+mn-ea"/>
                <a:cs typeface="+mn-cs"/>
              </a:rPr>
              <a:t>Этапы подготовки доклада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129" y="6328004"/>
            <a:ext cx="468905" cy="4689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4393" y="975912"/>
            <a:ext cx="8472956" cy="5581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Этап 1 Основная идея и первый набросок</a:t>
            </a:r>
          </a:p>
          <a:p>
            <a:pPr marL="300038"/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/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                          Этап 2. Важные части композиции</a:t>
            </a:r>
            <a:b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>
              <a:spcAft>
                <a:spcPts val="450"/>
              </a:spcAft>
            </a:pP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>
              <a:spcAft>
                <a:spcPts val="450"/>
              </a:spcAft>
            </a:pP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>
              <a:spcAft>
                <a:spcPts val="450"/>
              </a:spcAft>
            </a:pP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                                                                                             </a:t>
            </a:r>
          </a:p>
          <a:p>
            <a:pPr marL="300038"/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/>
            <a:endParaRPr lang="ru-RU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				 </a:t>
            </a: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		                Этап 3. Готовая картина. </a:t>
            </a: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		                Чудовище и красавица </a:t>
            </a: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                          (И. Башмаков, бумага</a:t>
            </a:r>
            <a:r>
              <a:rPr lang="en-US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,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гуашь)</a:t>
            </a:r>
          </a:p>
          <a:p>
            <a:pPr marL="300038"/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143" y="2434877"/>
            <a:ext cx="1632488" cy="21766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471" y="2434877"/>
            <a:ext cx="3050138" cy="4066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7442" y="2434877"/>
            <a:ext cx="1679868" cy="2176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33" y="1512479"/>
            <a:ext cx="17145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94943" y="182073"/>
            <a:ext cx="7554113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E2E6B"/>
                </a:solidFill>
                <a:latin typeface="HSE Sans" panose="02000000000000000000" pitchFamily="2" charset="0"/>
                <a:ea typeface="+mn-ea"/>
                <a:cs typeface="+mn-cs"/>
              </a:rPr>
              <a:t>График работы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323" y="6414034"/>
            <a:ext cx="443966" cy="44396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293103"/>
              </p:ext>
            </p:extLst>
          </p:nvPr>
        </p:nvGraphicFramePr>
        <p:xfrm>
          <a:off x="632079" y="1122272"/>
          <a:ext cx="7975892" cy="4632142"/>
        </p:xfrm>
        <a:graphic>
          <a:graphicData uri="http://schemas.openxmlformats.org/drawingml/2006/table">
            <a:tbl>
              <a:tblPr firstRow="1" firstCol="1" bandRow="1"/>
              <a:tblGrid>
                <a:gridCol w="1760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71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Окончание </a:t>
                      </a:r>
                      <a:endParaRPr lang="en-US" sz="17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229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Подготовка первого варианта доклада.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первых редакций глав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сентября 2026 г.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8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Свод первого варианта и рассылка доклада на внешнее рецензирование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сентября 2026 г.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34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Подготовка второго варианта доклада. 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вторых редакций глав с учетом ответов на полученные замечания и предложения. Свод второго варианта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октября 2026 г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Рассылка второго варианта на внешнее рецензирование. Подготовка презентации по проекту к СОР31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октября 2026 г.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34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Подготовка окончательного варианта доклада.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третьих редакций глав с учетом ответов на полученные замечания и предложения. Свод второго варианта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декабря 2026 г.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9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доклада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ru-RU" sz="17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декабря 2026 г. </a:t>
                      </a:r>
                      <a:endParaRPr lang="en-US" sz="17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6972" y="326305"/>
            <a:ext cx="7807443" cy="80881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Пример представления текста. </a:t>
            </a:r>
            <a:b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Резюме формируется из основных тезисов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601" y="1060546"/>
            <a:ext cx="8336798" cy="5332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038" indent="-300038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Основной тезис: </a:t>
            </a:r>
          </a:p>
          <a:p>
            <a:pPr marL="300038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Связь выбросов ПГ с объемами генерации электроэнергии неоднозначна: в сценариях декарбонизации рост генерации сопровождается снижением выбросов, а в сценариях консервации нынешнего статус-кво – их ростом. </a:t>
            </a:r>
          </a:p>
          <a:p>
            <a:pPr marL="300038" indent="-256223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Текст, обосновывающий этот тезис:</a:t>
            </a:r>
          </a:p>
          <a:p>
            <a:pPr marL="300038">
              <a:spcAft>
                <a:spcPts val="450"/>
              </a:spcAft>
            </a:pP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Объемы генерации определяются не только  темпами роста экономики. Консервация структуры производства и использования электроэнергии в России в прогнозах МЭ США и Инерционном сценарии Консорциума 5 становится мощным драйвером роста выбросов. Напротив, меры по активной декарбонизации позволяют снизить выбросы до 100-300 МтСО2. В прогнозе МЭ США не предполагается заметного изменения структуры электроэнергетики России до 2050 г., поэтому выбросы СО2 почти линейно зависят от объемов генерации. В этих сценариях главным драйвером наращивания потребления электроэнергии является рост экономики. В Инерционном сценарии Консорциума 5 использована такая же логика. Однако для Целевого сценария Консорциума 5 и в сценариях ЦЭНЭФ-XXI зависимость обратная, поскольку в этих работах учтены эффекты электрификации на основе низкоуглеродных источников электроэнергии.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0268"/>
            <a:ext cx="437732" cy="4377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20029" y="205060"/>
            <a:ext cx="8103941" cy="73298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Успешный опыт применения предложенной технологии подготовки Оценочного доклада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4" y="6376626"/>
            <a:ext cx="481374" cy="4813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48" y="1052275"/>
            <a:ext cx="8033861" cy="45838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37510" y="5436394"/>
            <a:ext cx="30537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Москва. Кремль. 2016 г.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0745" y="113471"/>
            <a:ext cx="6655669" cy="592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102D69"/>
                </a:solidFill>
                <a:latin typeface="HSE Sans" panose="02000000000000000000" pitchFamily="2" charset="0"/>
                <a:ea typeface="+mn-ea"/>
                <a:cs typeface="+mn-cs"/>
              </a:rPr>
              <a:t>Использование материалов доклада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225" y="831598"/>
            <a:ext cx="894155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Актуализация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 «Стратегии социально-экономического развития Российской Федерации с низким уровнем выбросов парниковых газов до 2050 года»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Актуализация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 (разработка при отсутствии) отраслевых стратегий и стратегий отдельных компаний, программ и планов. Актуализация и разработка планов по ликвидации технологических разрывов и разрывов в локализации низкоуглеродных технологий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Оценка эффектов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от принимаемых в других странах механизмов, затрагивающих российскую экспортную продукцию: СВАМ (ЕС) или стандарты на выбросы ПГ по разным охватам (Китай) и др.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Обоснование мер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государственной политики по декарбонизации для разных секторов российской экономики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Разработка планов и стратегий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по декарбонизации российского бизнеса и управлению рисками в связи с трансформацией рынков сбыта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Выявление потребностей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в финансовых ресурсах, возможностей, источников и инструментов финансирования 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Обоснование долгосрочных инвестиционных решений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для российских компаний</a:t>
            </a:r>
          </a:p>
          <a:p>
            <a:pPr marL="557213" indent="-257175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Подготовка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 очередных Национальных сообщений Российской Федерации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" y="6463909"/>
            <a:ext cx="394091" cy="39409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5411" y="3213497"/>
            <a:ext cx="102631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2" descr="https://avatars.mds.yandex.net/get-pdb/1766868/0d1933ca-d540-47f3-b579-1d12df696a69/s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6160" y="3429001"/>
            <a:ext cx="1546622" cy="102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084094" y="5535217"/>
            <a:ext cx="1600200" cy="273844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D821B86-84AD-41F5-8FFC-60243E4BFC3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96159" y="67857"/>
            <a:ext cx="8024648" cy="14219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marL="127397" lvl="1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Будущее не будет похоже на прошлое. </a:t>
            </a:r>
          </a:p>
          <a:p>
            <a:pPr marL="127397" lvl="1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Нельзя увидеть будущее, повернувшись к нему спиной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!</a:t>
            </a:r>
            <a:endParaRPr lang="ru-RU" sz="2800" b="1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pic>
        <p:nvPicPr>
          <p:cNvPr id="40979" name="Рисунок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56161" y="2294336"/>
            <a:ext cx="1512094" cy="102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0" name="Рисунок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6161" y="4670824"/>
            <a:ext cx="1512094" cy="113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1" name="Рисунок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5411" y="4994673"/>
            <a:ext cx="1067990" cy="71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4301970" y="2186862"/>
            <a:ext cx="702078" cy="367240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Impact" pitchFamily="34" charset="0"/>
              </a:rPr>
              <a:t>Вы находи-</a:t>
            </a:r>
            <a:r>
              <a:rPr lang="ru-RU" sz="1200" dirty="0" err="1">
                <a:latin typeface="Impact" pitchFamily="34" charset="0"/>
              </a:rPr>
              <a:t>тесь</a:t>
            </a:r>
            <a:r>
              <a:rPr lang="ru-RU" sz="1200" dirty="0">
                <a:latin typeface="Impact" pitchFamily="34" charset="0"/>
              </a:rPr>
              <a:t> здесь</a:t>
            </a:r>
            <a:endParaRPr lang="en-US" sz="1200" dirty="0"/>
          </a:p>
        </p:txBody>
      </p:sp>
      <p:pic>
        <p:nvPicPr>
          <p:cNvPr id="40985" name="Рисунок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84095" y="3482578"/>
            <a:ext cx="180856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6" name="Рисунок 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84095" y="4779170"/>
            <a:ext cx="1832372" cy="105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7" name="Рисунок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950619" y="4941094"/>
            <a:ext cx="1067991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8" name="Рисунок 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75411" y="2294335"/>
            <a:ext cx="1026319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9" name="Picture 4" descr="http://впрямь.рф/d/ktytdksurbokftd-1600x900-nopad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275411" y="4023122"/>
            <a:ext cx="1026319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0" name="Рисунок 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04199" y="2240756"/>
            <a:ext cx="944165" cy="60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1" name="Picture 8" descr="https://avatars.mds.yandex.net/get-zen_doc/1811900/pub_5d7cdb716f5f6f01277d0c98_5d7def352fda8600ad99bd5a/scale_120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137674" y="2187180"/>
            <a:ext cx="1754981" cy="116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2" name="Picture 10" descr="https://www.simplycars.ru/cache/front/photoalbums/40/83220/1580x1140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004197" y="3050382"/>
            <a:ext cx="1013222" cy="73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3" name="Picture 12" descr="https://avatars.mds.yandex.net/get-pdb/2108309/62c62047-f6dd-4936-a498-be4a9b67a158/ori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004198" y="3861197"/>
            <a:ext cx="1026319" cy="91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4" name="Picture 14" descr="Красным ГНЗ ПИН как логотип. Геолокация и Навигация — стоковый вектор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410075" y="2726532"/>
            <a:ext cx="482204" cy="4833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6EA9EA6-9C04-BEF4-D268-81D63FDF4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375681"/>
              </p:ext>
            </p:extLst>
          </p:nvPr>
        </p:nvGraphicFramePr>
        <p:xfrm>
          <a:off x="1656161" y="1962150"/>
          <a:ext cx="6236494" cy="222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090">
                  <a:extLst>
                    <a:ext uri="{9D8B030D-6E8A-4147-A177-3AD203B41FA5}">
                      <a16:colId xmlns:a16="http://schemas.microsoft.com/office/drawing/2014/main" val="75550833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26454746"/>
                    </a:ext>
                  </a:extLst>
                </a:gridCol>
                <a:gridCol w="2920604">
                  <a:extLst>
                    <a:ext uri="{9D8B030D-6E8A-4147-A177-3AD203B41FA5}">
                      <a16:colId xmlns:a16="http://schemas.microsoft.com/office/drawing/2014/main" val="2539501273"/>
                    </a:ext>
                  </a:extLst>
                </a:gridCol>
              </a:tblGrid>
              <a:tr h="22288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1980</a:t>
                      </a:r>
                      <a:endParaRPr lang="en-US" sz="1000" dirty="0"/>
                    </a:p>
                  </a:txBody>
                  <a:tcPr marL="68580" marR="68580" marT="34290" marB="3429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202</a:t>
                      </a:r>
                      <a:r>
                        <a:rPr lang="en-US" sz="1000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2060 </a:t>
                      </a:r>
                      <a:endParaRPr lang="en-US" sz="1000" dirty="0"/>
                    </a:p>
                  </a:txBody>
                  <a:tcPr marL="68580" marR="68580" marT="34290" marB="3429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2150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3519F17-9FE3-1629-4AD5-BB2CD3033DB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73919"/>
            <a:ext cx="384081" cy="38408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51793" y="211456"/>
            <a:ext cx="7825216" cy="114437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HSE Sans" panose="02000000000000000000" pitchFamily="2" charset="0"/>
                <a:ea typeface="+mn-ea"/>
                <a:cs typeface="+mn-cs"/>
              </a:rPr>
              <a:t>Задача проекта – выявить коридоры возможного устойчивого развития России в условиях зеленой технологической революции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0362"/>
            <a:ext cx="462671" cy="462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036517-702B-27BA-3F19-0876E514D89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599" y="1646074"/>
            <a:ext cx="5152875" cy="37158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7A7790-B184-C386-C364-A187A60D8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561" y="1692636"/>
            <a:ext cx="2811410" cy="3688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845B58-1FB0-B0AC-B484-00F94E5B8638}"/>
              </a:ext>
            </a:extLst>
          </p:cNvPr>
          <p:cNvSpPr txBox="1"/>
          <p:nvPr/>
        </p:nvSpPr>
        <p:spPr>
          <a:xfrm>
            <a:off x="5877962" y="5519243"/>
            <a:ext cx="264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Эксперты оценочного доклада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E60A87-928E-8B7C-D662-7B503B2D311B}"/>
              </a:ext>
            </a:extLst>
          </p:cNvPr>
          <p:cNvSpPr/>
          <p:nvPr/>
        </p:nvSpPr>
        <p:spPr>
          <a:xfrm>
            <a:off x="253758" y="1646074"/>
            <a:ext cx="3828286" cy="3748547"/>
          </a:xfrm>
          <a:prstGeom prst="rect">
            <a:avLst/>
          </a:prstGeom>
          <a:gradFill flip="none" rotWithShape="1">
            <a:gsLst>
              <a:gs pos="5000">
                <a:srgbClr val="FF0000"/>
              </a:gs>
              <a:gs pos="96000">
                <a:srgbClr val="92D050">
                  <a:alpha val="0"/>
                </a:srgbClr>
              </a:gs>
              <a:gs pos="100000">
                <a:srgbClr val="92D050">
                  <a:alpha val="12000"/>
                </a:srgbClr>
              </a:gs>
              <a:gs pos="100000">
                <a:srgbClr val="92D0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32E8C5-E314-B7FC-3419-78AF6E5635B0}"/>
              </a:ext>
            </a:extLst>
          </p:cNvPr>
          <p:cNvSpPr txBox="1"/>
          <p:nvPr/>
        </p:nvSpPr>
        <p:spPr>
          <a:xfrm>
            <a:off x="2984460" y="5519243"/>
            <a:ext cx="26486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Зеленая экономика </a:t>
            </a:r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98C005-8642-A578-0275-C706C0A426C1}"/>
              </a:ext>
            </a:extLst>
          </p:cNvPr>
          <p:cNvSpPr txBox="1"/>
          <p:nvPr/>
        </p:nvSpPr>
        <p:spPr>
          <a:xfrm>
            <a:off x="285431" y="5519243"/>
            <a:ext cx="264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Сырьевая «красная» экономика </a:t>
            </a:r>
            <a:endParaRPr lang="en-US" b="1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B5B7AED-7C7D-6442-8156-721DE484BB9E}"/>
              </a:ext>
            </a:extLst>
          </p:cNvPr>
          <p:cNvSpPr/>
          <p:nvPr/>
        </p:nvSpPr>
        <p:spPr>
          <a:xfrm rot="10800000">
            <a:off x="1584480" y="1646074"/>
            <a:ext cx="2702135" cy="165473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F7214A2-635E-D485-B6C7-4825A231E554}"/>
              </a:ext>
            </a:extLst>
          </p:cNvPr>
          <p:cNvSpPr/>
          <p:nvPr/>
        </p:nvSpPr>
        <p:spPr>
          <a:xfrm>
            <a:off x="1737841" y="3782702"/>
            <a:ext cx="2392390" cy="156842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DF7BCD0-C6D7-A5F7-2416-D4B16393DF5E}"/>
              </a:ext>
            </a:extLst>
          </p:cNvPr>
          <p:cNvSpPr/>
          <p:nvPr/>
        </p:nvSpPr>
        <p:spPr>
          <a:xfrm rot="10800000">
            <a:off x="2195899" y="2245611"/>
            <a:ext cx="1476277" cy="941499"/>
          </a:xfrm>
          <a:prstGeom prst="triangle">
            <a:avLst/>
          </a:prstGeom>
          <a:pattFill prst="pct80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A0228E9B-A014-280E-16CB-C0785D9B3E09}"/>
              </a:ext>
            </a:extLst>
          </p:cNvPr>
          <p:cNvSpPr/>
          <p:nvPr/>
        </p:nvSpPr>
        <p:spPr>
          <a:xfrm>
            <a:off x="1937551" y="4870769"/>
            <a:ext cx="1992970" cy="485734"/>
          </a:xfrm>
          <a:prstGeom prst="trapezoid">
            <a:avLst>
              <a:gd name="adj" fmla="val 63949"/>
            </a:avLst>
          </a:prstGeom>
          <a:pattFill prst="pct80">
            <a:fgClr>
              <a:schemeClr val="accent4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EF6839E-A54A-6C38-36AA-C54A7FF4FF70}"/>
              </a:ext>
            </a:extLst>
          </p:cNvPr>
          <p:cNvSpPr/>
          <p:nvPr/>
        </p:nvSpPr>
        <p:spPr>
          <a:xfrm>
            <a:off x="2921398" y="4049570"/>
            <a:ext cx="63062" cy="18742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8F51F0-52D0-4EBA-C7A3-5FE4E858C940}"/>
              </a:ext>
            </a:extLst>
          </p:cNvPr>
          <p:cNvSpPr/>
          <p:nvPr/>
        </p:nvSpPr>
        <p:spPr>
          <a:xfrm>
            <a:off x="2774104" y="4420480"/>
            <a:ext cx="63062" cy="18742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D41014E-E2FD-6D03-2F91-8242AFCAA1AB}"/>
              </a:ext>
            </a:extLst>
          </p:cNvPr>
          <p:cNvSpPr/>
          <p:nvPr/>
        </p:nvSpPr>
        <p:spPr>
          <a:xfrm>
            <a:off x="2961611" y="4467776"/>
            <a:ext cx="63062" cy="18742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AA2C880-C941-80A9-6E1B-96D8775B7CB7}"/>
              </a:ext>
            </a:extLst>
          </p:cNvPr>
          <p:cNvSpPr/>
          <p:nvPr/>
        </p:nvSpPr>
        <p:spPr>
          <a:xfrm>
            <a:off x="2845050" y="4668122"/>
            <a:ext cx="63062" cy="18742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Рисунок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787966" cy="694471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060" name="Rectangle 18"/>
          <p:cNvSpPr>
            <a:spLocks noChangeArrowheads="1"/>
          </p:cNvSpPr>
          <p:nvPr/>
        </p:nvSpPr>
        <p:spPr bwMode="auto">
          <a:xfrm>
            <a:off x="4105584" y="1674674"/>
            <a:ext cx="4108249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Спасибо за внимание и понимание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088" y="162569"/>
            <a:ext cx="1843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ЦЭНЭФ –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XXI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 век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4" name="Straight Connector 12"/>
          <p:cNvCxnSpPr/>
          <p:nvPr/>
        </p:nvCxnSpPr>
        <p:spPr>
          <a:xfrm flipV="1">
            <a:off x="0" y="835535"/>
            <a:ext cx="8983507" cy="22860"/>
          </a:xfrm>
          <a:prstGeom prst="line">
            <a:avLst/>
          </a:prstGeom>
          <a:ln w="508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79620" y="1041415"/>
            <a:ext cx="2347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И.А. Башмаков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517" y="4712439"/>
            <a:ext cx="7403738" cy="1550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Центр энергоэффективности – </a:t>
            </a:r>
            <a:r>
              <a:rPr lang="en-US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XXI 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век (ЦЭНЭФ-</a:t>
            </a:r>
            <a:r>
              <a:rPr lang="en-US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XXI</a:t>
            </a:r>
            <a: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) </a:t>
            </a:r>
            <a:b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</a:br>
            <a:br>
              <a:rPr lang="ru-RU" alt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Мы тратим свою энергию, чтобы экономить вашу!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Если Ваша задача имеет решение, то мы его найдем!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 algn="r">
              <a:lnSpc>
                <a:spcPct val="80000"/>
              </a:lnSpc>
            </a:pPr>
            <a:endParaRPr lang="ru-RU" alt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195206" y="4833"/>
            <a:ext cx="5851120" cy="68480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Email: </a:t>
            </a:r>
            <a:r>
              <a:rPr lang="en-US" sz="20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cenef@co.ru</a:t>
            </a:r>
            <a:r>
              <a:rPr lang="en-US" sz="20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website: </a:t>
            </a:r>
            <a:r>
              <a:rPr lang="en-US" sz="20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https://cenef-xxi.ru</a:t>
            </a:r>
            <a:r>
              <a:rPr lang="ru-RU" sz="2000" dirty="0"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Impact" panose="020B0806030902050204" pitchFamily="34" charset="0"/>
                <a:cs typeface="Times New Roman" panose="02020603050405020304" pitchFamily="18" charset="0"/>
              </a:rPr>
              <a:t>Телеграмм-канал: Низкоуглеродная Россия </a:t>
            </a:r>
            <a:endParaRPr lang="en-US" sz="2000" dirty="0"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4E6FFC9E-717A-3308-2FC7-EFB7602729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23517" y="1624545"/>
            <a:ext cx="2580930" cy="2380684"/>
            <a:chOff x="1170" y="1075"/>
            <a:chExt cx="1740" cy="160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70AE5286-5132-5EAC-C3A9-0BFF5C54977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70" y="1075"/>
              <a:ext cx="1740" cy="1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71C7CCBD-3407-03CF-0D14-4C9846BCD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0" y="1075"/>
              <a:ext cx="1743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7800" y="1511171"/>
            <a:ext cx="7331243" cy="472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5775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Выражаем глубокую благодарность:</a:t>
            </a:r>
          </a:p>
          <a:p>
            <a:pPr marL="742950" indent="-257175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Компании «Удоканская медь» за выделение финансирования на запуск данного проекта и лично Ю.И. Шабале и Е.А. Соколову  </a:t>
            </a:r>
          </a:p>
          <a:p>
            <a:pPr marL="742950" indent="-257175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Ассоциации «Национальная сеть участников Глобального договора по внедрению в деловую практику принципов ответственного ведения бизнеса» и лично Н.</a:t>
            </a:r>
            <a:r>
              <a:rPr lang="en-US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E.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Дорпеко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за готовность взять на себя часть организационной работы по проекту</a:t>
            </a:r>
            <a:endParaRPr lang="en-US" sz="2000" b="1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742950" indent="-257175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Р. С.-Х. </a:t>
            </a:r>
            <a:r>
              <a:rPr lang="ru-RU" sz="2000" b="1" dirty="0" err="1">
                <a:solidFill>
                  <a:srgbClr val="102D69"/>
                </a:solidFill>
                <a:latin typeface="HSE Sans" panose="02000000000000000000" pitchFamily="2" charset="0"/>
              </a:rPr>
              <a:t>Эдельгериеву</a:t>
            </a: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 за поддержку идеи проекта </a:t>
            </a:r>
          </a:p>
          <a:p>
            <a:pPr marL="742950" indent="-257175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Научно-координационной группе за доработку концепции проекта </a:t>
            </a:r>
          </a:p>
          <a:p>
            <a:pPr marL="742950" indent="-257175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Всем экспертам, выразившим готовность работать по данному проекту  </a:t>
            </a:r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6091" y="534887"/>
            <a:ext cx="74276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2398">
              <a:spcBef>
                <a:spcPts val="1350"/>
              </a:spcBef>
              <a:spcAft>
                <a:spcPts val="1350"/>
              </a:spcAft>
            </a:pPr>
            <a:r>
              <a:rPr lang="ru-RU" sz="3200" b="1" dirty="0">
                <a:solidFill>
                  <a:srgbClr val="102D69"/>
                </a:solidFill>
              </a:rPr>
              <a:t>Благодарности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3" y="6460678"/>
            <a:ext cx="397322" cy="3973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331" y="1175861"/>
            <a:ext cx="1904857" cy="19048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593" y="825867"/>
            <a:ext cx="8899635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Не сумма, а 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синтез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имеющихся научных и экспертных знаний, 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обобщающий результаты существующих исследований, данные и модели 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Готовится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 широким спектром специалистов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, составляющих сбалансированную многопрофильную, междисциплинарную  группу авторов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Определяются не только уровни согласия или несогласия результатов исследований, но и выявляются их причины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: различия в допущениях, в исходных данных, в уровнях детализации и границах анализа, в методах анализа, в степени учета обратных связей и др.      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Проводится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 оценка уровня доказательности утверждений 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и степени их подтверждения имеющимися эмпирическими данными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Используется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 многоэтапное и прозрачное </a:t>
            </a:r>
            <a:r>
              <a:rPr lang="ru-RU" b="1" dirty="0" err="1">
                <a:solidFill>
                  <a:srgbClr val="102D69"/>
                </a:solidFill>
                <a:latin typeface="HSE Sans" panose="02000000000000000000" pitchFamily="2" charset="0"/>
              </a:rPr>
              <a:t>экспертирование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 заинтересованными сторонами, </a:t>
            </a:r>
            <a:r>
              <a:rPr lang="ru-RU" dirty="0">
                <a:solidFill>
                  <a:srgbClr val="102D69"/>
                </a:solidFill>
                <a:latin typeface="HSE Sans" panose="02000000000000000000" pitchFamily="2" charset="0"/>
              </a:rPr>
              <a:t>позволяющее через итеративный процесс вовлечь в работу лиц, принимающих решения, с фокусом на бизнес-сообщество, обеспечить высокое качество, достоверность, адекватность и надежность сформулированных выводов, доверие к ним и полезность оценочного доклада </a:t>
            </a:r>
          </a:p>
          <a:p>
            <a:pPr marL="485775" algn="just">
              <a:spcAft>
                <a:spcPts val="45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Это не изложение, а сочинение, но не фантастика. Выводы должны базироваться на фактах и данных с оценкой уровней неопределённости и пробелов в знаниях.   </a:t>
            </a:r>
          </a:p>
          <a:p>
            <a:pPr marL="828675" indent="-342900" algn="just">
              <a:spcAft>
                <a:spcPts val="450"/>
              </a:spcAft>
              <a:buFont typeface="+mj-lt"/>
              <a:buAutoNum type="arabicPeriod"/>
            </a:pPr>
            <a:endParaRPr lang="ru-RU" sz="15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370" y="134304"/>
            <a:ext cx="74276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2398">
              <a:spcBef>
                <a:spcPts val="1350"/>
              </a:spcBef>
              <a:spcAft>
                <a:spcPts val="1350"/>
              </a:spcAft>
            </a:pPr>
            <a:r>
              <a:rPr lang="ru-RU" sz="2800" b="1" dirty="0">
                <a:solidFill>
                  <a:srgbClr val="102D69"/>
                </a:solidFill>
              </a:rPr>
              <a:t>Что такое научный оценочный доклад?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86285"/>
            <a:ext cx="371715" cy="371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/>
          <p:cNvSpPr>
            <a:spLocks noGrp="1"/>
          </p:cNvSpPr>
          <p:nvPr>
            <p:ph type="ctrTitle"/>
          </p:nvPr>
        </p:nvSpPr>
        <p:spPr>
          <a:xfrm>
            <a:off x="603905" y="195470"/>
            <a:ext cx="7465759" cy="5460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Оценочные доклады МГЭИК (1 раз в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6-8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лет)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2" name="Picture 3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873" y="1048408"/>
            <a:ext cx="7465758" cy="4491226"/>
          </a:xfrm>
          <a:prstGeom prst="rect">
            <a:avLst/>
          </a:prstGeom>
          <a:noFill/>
        </p:spPr>
      </p:pic>
      <p:sp>
        <p:nvSpPr>
          <p:cNvPr id="33" name="Oval 32"/>
          <p:cNvSpPr/>
          <p:nvPr/>
        </p:nvSpPr>
        <p:spPr>
          <a:xfrm>
            <a:off x="7928423" y="1048408"/>
            <a:ext cx="765048" cy="82128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34"/>
          <p:cNvSpPr/>
          <p:nvPr/>
        </p:nvSpPr>
        <p:spPr>
          <a:xfrm>
            <a:off x="3832085" y="1074650"/>
            <a:ext cx="405519" cy="472896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35"/>
          <p:cNvSpPr/>
          <p:nvPr/>
        </p:nvSpPr>
        <p:spPr>
          <a:xfrm>
            <a:off x="4659430" y="1094827"/>
            <a:ext cx="358870" cy="42320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37"/>
          <p:cNvSpPr/>
          <p:nvPr/>
        </p:nvSpPr>
        <p:spPr>
          <a:xfrm>
            <a:off x="5475436" y="1147978"/>
            <a:ext cx="358870" cy="42320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Oval 38"/>
          <p:cNvSpPr/>
          <p:nvPr/>
        </p:nvSpPr>
        <p:spPr>
          <a:xfrm>
            <a:off x="2161195" y="1278950"/>
            <a:ext cx="427364" cy="42806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0" name="Picture 2" descr="\\internal.wmo.int\UserData\Redirected\npeeva\Downloads\IMG_1617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52" y="3671453"/>
            <a:ext cx="2522748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76F598D-AF83-E82B-2D16-2C316CAAE227}"/>
              </a:ext>
            </a:extLst>
          </p:cNvPr>
          <p:cNvSpPr/>
          <p:nvPr/>
        </p:nvSpPr>
        <p:spPr>
          <a:xfrm>
            <a:off x="6932982" y="1129762"/>
            <a:ext cx="358870" cy="42320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1FD3EE-CD0E-9FBB-F508-1830ED996BFA}"/>
              </a:ext>
            </a:extLst>
          </p:cNvPr>
          <p:cNvSpPr txBox="1"/>
          <p:nvPr/>
        </p:nvSpPr>
        <p:spPr>
          <a:xfrm>
            <a:off x="8039983" y="1094827"/>
            <a:ext cx="71679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>
                <a:solidFill>
                  <a:schemeClr val="tx2">
                    <a:lumMod val="50000"/>
                  </a:schemeClr>
                </a:solidFill>
                <a:latin typeface="Impact" panose="020B0806030902050204" pitchFamily="34" charset="0"/>
              </a:rPr>
              <a:t>AR7</a:t>
            </a:r>
            <a:endParaRPr lang="ru-RU" sz="1350" dirty="0">
              <a:solidFill>
                <a:schemeClr val="tx2">
                  <a:lumMod val="50000"/>
                </a:schemeClr>
              </a:solidFill>
              <a:latin typeface="Impact" panose="020B0806030902050204" pitchFamily="34" charset="0"/>
            </a:endParaRPr>
          </a:p>
          <a:p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Impact" panose="020B0806030902050204" pitchFamily="34" charset="0"/>
              </a:rPr>
              <a:t>2028 г.</a:t>
            </a:r>
            <a:endParaRPr lang="en-US" sz="1350" dirty="0"/>
          </a:p>
        </p:txBody>
      </p:sp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3C760A3A-CDE3-D6FA-91CE-E1D564970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0" y="6374478"/>
            <a:ext cx="483522" cy="483522"/>
          </a:xfrm>
          <a:prstGeom prst="rect">
            <a:avLst/>
          </a:prstGeom>
        </p:spPr>
      </p:pic>
      <p:sp>
        <p:nvSpPr>
          <p:cNvPr id="6" name="Arrow: Notched Right 5">
            <a:extLst>
              <a:ext uri="{FF2B5EF4-FFF2-40B4-BE49-F238E27FC236}">
                <a16:creationId xmlns:a16="http://schemas.microsoft.com/office/drawing/2014/main" id="{62A08D94-8869-5B55-1720-F3E2D023FD87}"/>
              </a:ext>
            </a:extLst>
          </p:cNvPr>
          <p:cNvSpPr/>
          <p:nvPr/>
        </p:nvSpPr>
        <p:spPr>
          <a:xfrm>
            <a:off x="7291852" y="1930715"/>
            <a:ext cx="1555624" cy="1628405"/>
          </a:xfrm>
          <a:prstGeom prst="notched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95A203-920E-3993-4740-88342DE457A6}"/>
              </a:ext>
            </a:extLst>
          </p:cNvPr>
          <p:cNvSpPr txBox="1"/>
          <p:nvPr/>
        </p:nvSpPr>
        <p:spPr>
          <a:xfrm>
            <a:off x="538702" y="5267526"/>
            <a:ext cx="83087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В России было подготовлено три Оценочных доклада по предметам Рабочих групп </a:t>
            </a:r>
            <a:r>
              <a:rPr lang="en-US" sz="2400" b="1" dirty="0"/>
              <a:t>I </a:t>
            </a:r>
            <a:r>
              <a:rPr lang="ru-RU" sz="2400" b="1" dirty="0"/>
              <a:t>и </a:t>
            </a:r>
            <a:r>
              <a:rPr lang="en-US" sz="2400" b="1" dirty="0"/>
              <a:t>II</a:t>
            </a:r>
            <a:r>
              <a:rPr lang="ru-RU" sz="2400" b="1" dirty="0"/>
              <a:t> МГЭИК, но ни одного по предмету Рабочей группы </a:t>
            </a:r>
            <a:r>
              <a:rPr lang="en-US" sz="2400" b="1" dirty="0"/>
              <a:t>III</a:t>
            </a:r>
            <a:r>
              <a:rPr lang="ru-RU" sz="2400" b="1" dirty="0"/>
              <a:t> (</a:t>
            </a:r>
            <a:r>
              <a:rPr lang="ru-RU" sz="2400" b="1" dirty="0" err="1"/>
              <a:t>Митигация</a:t>
            </a:r>
            <a:r>
              <a:rPr lang="ru-RU" sz="2400" b="1" dirty="0"/>
              <a:t>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0317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529" y="333528"/>
            <a:ext cx="8197850" cy="996945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+mn-lt"/>
              </a:rPr>
              <a:t>Шестой Оценочный Доклад Рабочей Группы </a:t>
            </a:r>
            <a:r>
              <a:rPr lang="en-US" sz="2800" b="1" dirty="0">
                <a:latin typeface="+mn-lt"/>
              </a:rPr>
              <a:t>III </a:t>
            </a:r>
            <a:r>
              <a:rPr lang="ru-RU" sz="2800" b="1" dirty="0">
                <a:latin typeface="+mn-lt"/>
              </a:rPr>
              <a:t>(2022 г.)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583453-35FE-0125-767A-6B20C4591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645" y="1436845"/>
            <a:ext cx="4854521" cy="50343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Три документа:</a:t>
            </a:r>
            <a:r>
              <a:rPr lang="en-US" sz="8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257175" indent="-257175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Резюме для лиц, принимающих решения</a:t>
            </a: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. Документ на 30-40 стр. МГЭИК. Одобрен (пословно) всеми правительствами 3 апреля 2022 г.   </a:t>
            </a:r>
          </a:p>
          <a:p>
            <a:pPr marL="257175" indent="-257175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Техническое резюме</a:t>
            </a: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. Документ на 124 стр. МГЭИК. </a:t>
            </a:r>
          </a:p>
          <a:p>
            <a:pPr marL="257175" indent="-257175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Полный текст доклада </a:t>
            </a: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(17 глав, глоссарий и несколько приложений – всего более 1000 стр. МГЭИК (2800 обычных стр.)</a:t>
            </a:r>
          </a:p>
          <a:p>
            <a:pPr marL="0" indent="0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Все российские эксперты, участвовавшие в подготовке </a:t>
            </a:r>
            <a:r>
              <a:rPr lang="en-US" sz="8000" b="1" dirty="0">
                <a:solidFill>
                  <a:schemeClr val="accent1">
                    <a:lumMod val="50000"/>
                  </a:schemeClr>
                </a:solidFill>
              </a:rPr>
              <a:t>AR6 </a:t>
            </a: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 в нашей команде: </a:t>
            </a:r>
          </a:p>
          <a:p>
            <a:pPr marL="257175" indent="-257175"/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И.А. Башмаков – </a:t>
            </a:r>
            <a:r>
              <a:rPr lang="en-US" sz="8000" dirty="0">
                <a:solidFill>
                  <a:schemeClr val="accent1">
                    <a:lumMod val="50000"/>
                  </a:schemeClr>
                </a:solidFill>
              </a:rPr>
              <a:t>CLA</a:t>
            </a:r>
          </a:p>
          <a:p>
            <a:pPr marL="257175" indent="-257175"/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И.А. Макаров – СА</a:t>
            </a:r>
          </a:p>
          <a:p>
            <a:pPr marL="257175" indent="-257175"/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А.Д. Мышак  - СА</a:t>
            </a:r>
            <a:endParaRPr lang="en-US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AF837E-F85D-0D6E-32B5-9A860370A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71" y="1783687"/>
            <a:ext cx="3439322" cy="4366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C93163-37CD-2F17-D044-7ED75F470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71152"/>
            <a:ext cx="475529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4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213" y="1272383"/>
            <a:ext cx="8776484" cy="5470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5775" algn="just">
              <a:spcAft>
                <a:spcPts val="90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С 2010 года чистые антропогенные выбросы парниковых газов увеличились во всех основных секторах мировой экономики. Увеличение доли выбросов приходится на городские районы. Сокращение выбросов CO2 от ископаемого топлива и промышленных процессов (CO2-FFI) за счет снижения энергоемкости ВВП и углеродоемкости энергии оказалось меньше, чем увеличение выбросов от роста глобальной активности в промышленности, энергоснабжении, транспорте, сельском хозяйстве и строительстве. (высокая степень достоверности).</a:t>
            </a:r>
          </a:p>
          <a:p>
            <a:pPr marL="485775" algn="just">
              <a:spcAft>
                <a:spcPts val="900"/>
              </a:spcAft>
            </a:pP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Согласно прогнозам в глобальных моделируемых сценариях, ограничивающих потепление до 1,5°C (&gt;50%) без превышения или с ограниченным превышением, и в сценариях, ограничивающих потепление до 2°C (&gt;67%) и предполагающих немедленные действия, глобальные выбросы парниковых газов должны достичь пика в период с 2020 года, но не позднее 2025 года.  В обоих типах моделируемых сценариев быстрое и глубокое сокращение выбросов парниковых газов будет происходить в течение 2030, 2040</a:t>
            </a:r>
            <a:r>
              <a:rPr lang="en-US" b="1" dirty="0">
                <a:solidFill>
                  <a:srgbClr val="102D69"/>
                </a:solidFill>
                <a:latin typeface="HSE Sans" panose="02000000000000000000" pitchFamily="2" charset="0"/>
              </a:rPr>
              <a:t> </a:t>
            </a:r>
            <a:r>
              <a:rPr lang="ru-RU" b="1" dirty="0">
                <a:solidFill>
                  <a:srgbClr val="102D69"/>
                </a:solidFill>
                <a:latin typeface="HSE Sans" panose="02000000000000000000" pitchFamily="2" charset="0"/>
              </a:rPr>
              <a:t>и 2050 годов (высокая степень достоверности). Без усиления политики сверх той, которая будет реализована к концу 2020 года, прогнозируется рост выбросов парниковых газов после 2025 года, который приведет к среднему глобальному потеплению на 3,2 [2,2–3,5] °C к 2100 (средняя степень достоверности).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3324" y="201779"/>
            <a:ext cx="83084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2398">
              <a:spcBef>
                <a:spcPts val="1350"/>
              </a:spcBef>
              <a:spcAft>
                <a:spcPts val="1350"/>
              </a:spcAft>
            </a:pPr>
            <a:r>
              <a:rPr lang="ru-RU" sz="2800" b="1" dirty="0">
                <a:solidFill>
                  <a:srgbClr val="102D69"/>
                </a:solidFill>
              </a:rPr>
              <a:t>Примеры выводов из Резюме Оценочного доклада </a:t>
            </a:r>
            <a:r>
              <a:rPr lang="en-US" sz="2800" b="1" dirty="0">
                <a:solidFill>
                  <a:srgbClr val="102D69"/>
                </a:solidFill>
              </a:rPr>
              <a:t>WGIII 6AR</a:t>
            </a:r>
            <a:endParaRPr lang="ru-RU" sz="2800" b="1" dirty="0">
              <a:solidFill>
                <a:srgbClr val="102D69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4478"/>
            <a:ext cx="483522" cy="4835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201A27D5-E820-8C77-3FC3-A2C0063443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8957" y="79420"/>
            <a:ext cx="8671036" cy="1303621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l" eaLnBrk="1" hangingPunct="1"/>
            <a:r>
              <a:rPr lang="ru-RU" altLang="en-U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С очень большой вероятностью выбросы трех ПГ сектором «энергетика» в России до 2060 г. выйдут на абсолютный верхний предел, который, по меньшей мере, на 11% будет ниже объема выбросов 1990 г. </a:t>
            </a:r>
          </a:p>
        </p:txBody>
      </p:sp>
      <p:sp>
        <p:nvSpPr>
          <p:cNvPr id="17415" name="Slide Number Placeholder 8">
            <a:extLst>
              <a:ext uri="{FF2B5EF4-FFF2-40B4-BE49-F238E27FC236}">
                <a16:creationId xmlns:a16="http://schemas.microsoft.com/office/drawing/2014/main" id="{A3B9C3A1-939F-E897-C571-8F6A7F9B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71010" y="5501879"/>
            <a:ext cx="1457325" cy="1512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14</a:t>
            </a:r>
            <a:endParaRPr lang="ru-RU" altLang="en-US"/>
          </a:p>
        </p:txBody>
      </p:sp>
      <p:sp>
        <p:nvSpPr>
          <p:cNvPr id="17413" name="Rectangle 6">
            <a:extLst>
              <a:ext uri="{FF2B5EF4-FFF2-40B4-BE49-F238E27FC236}">
                <a16:creationId xmlns:a16="http://schemas.microsoft.com/office/drawing/2014/main" id="{A54ED304-9C6D-35C4-6608-F372E1526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1" y="2213946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7414" name="Rectangle 7">
            <a:extLst>
              <a:ext uri="{FF2B5EF4-FFF2-40B4-BE49-F238E27FC236}">
                <a16:creationId xmlns:a16="http://schemas.microsoft.com/office/drawing/2014/main" id="{F3456D19-DBAD-EEB2-1BCA-95DE9DEF1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1" y="2213946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E0D81B-295B-A89C-F8BC-B07A1DA62BFD}"/>
              </a:ext>
            </a:extLst>
          </p:cNvPr>
          <p:cNvSpPr/>
          <p:nvPr/>
        </p:nvSpPr>
        <p:spPr>
          <a:xfrm>
            <a:off x="5260181" y="1535554"/>
            <a:ext cx="39468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/>
              <a:t>Чем более широкой набор мер политики по контролю за выбросами ПГ будет использоваться, тем ниже окажется абсолютный верхний предел  выбросов трех ПГ сектором «энергетика» в России</a:t>
            </a:r>
            <a:r>
              <a:rPr lang="ru-RU" sz="2000" dirty="0"/>
              <a:t>. </a:t>
            </a:r>
          </a:p>
        </p:txBody>
      </p:sp>
      <p:sp>
        <p:nvSpPr>
          <p:cNvPr id="17417" name="Rectangle 2">
            <a:extLst>
              <a:ext uri="{FF2B5EF4-FFF2-40B4-BE49-F238E27FC236}">
                <a16:creationId xmlns:a16="http://schemas.microsoft.com/office/drawing/2014/main" id="{E5DD831C-0673-A96B-AFD1-F10FE4B15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181" y="4644629"/>
            <a:ext cx="653654" cy="10358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pic>
        <p:nvPicPr>
          <p:cNvPr id="17418" name="Рисунок 3">
            <a:extLst>
              <a:ext uri="{FF2B5EF4-FFF2-40B4-BE49-F238E27FC236}">
                <a16:creationId xmlns:a16="http://schemas.microsoft.com/office/drawing/2014/main" id="{1ADA3F87-0B5B-6118-5382-66B511E19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83" y="1601282"/>
            <a:ext cx="3112294" cy="210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Рисунок 4">
            <a:extLst>
              <a:ext uri="{FF2B5EF4-FFF2-40B4-BE49-F238E27FC236}">
                <a16:creationId xmlns:a16="http://schemas.microsoft.com/office/drawing/2014/main" id="{CF3E12BB-30AF-1522-B87B-B49BC8885E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805" y="3746092"/>
            <a:ext cx="3101579" cy="253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TextBox 5">
            <a:extLst>
              <a:ext uri="{FF2B5EF4-FFF2-40B4-BE49-F238E27FC236}">
                <a16:creationId xmlns:a16="http://schemas.microsoft.com/office/drawing/2014/main" id="{94D3FC44-D3A5-4EB7-03AD-2C4C0139E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5483" y="3810349"/>
            <a:ext cx="3907379" cy="275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dirty="0"/>
              <a:t>Не ограничение на выбросы ПГ стало тормозом экономического роста, а, напротив, его торможение по совершенно другим причинам и пересмотр перспектив развития экономики стали факторами кратного снижения верхних оценок будущих уровней выбросов ПГ. </a:t>
            </a:r>
          </a:p>
          <a:p>
            <a:pPr eaLnBrk="1" hangingPunct="1"/>
            <a:endParaRPr lang="ru-RU" altLang="en-US" sz="1125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744A9A-94A6-3147-47BE-4FEF0EEC0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80" y="6293906"/>
            <a:ext cx="484674" cy="4846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DFC0BC-5D3A-A4F2-34F9-41D84F022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444" y="1601282"/>
            <a:ext cx="1698869" cy="22422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49D576-E045-C8BB-5CBD-3AFB50EFA036}"/>
              </a:ext>
            </a:extLst>
          </p:cNvPr>
          <p:cNvSpPr txBox="1"/>
          <p:nvPr/>
        </p:nvSpPr>
        <p:spPr>
          <a:xfrm>
            <a:off x="-40380" y="3962862"/>
            <a:ext cx="1798842" cy="2031325"/>
          </a:xfrm>
          <a:prstGeom prst="rect">
            <a:avLst/>
          </a:prstGeom>
          <a:solidFill>
            <a:srgbClr val="0E2E6B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Работа, которая использовалась при принятии Россией обязательств по Парижскому Соглашению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469" y="194834"/>
            <a:ext cx="8018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02D69"/>
                </a:solidFill>
              </a:rPr>
              <a:t>Проект позволит получить научно обоснованную и системную информацию по следующим направлениям: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0192" y="1412606"/>
            <a:ext cx="8289157" cy="459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5763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Стратегия: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 уровень амбициозности целей по сокращению выбросов, параметры трансформации рынков сбыта продукции, опции снижения выбросов ПГ по направлениям: энергоэффективности, электрификации, снижения материалоемкости, перехода на низкоуглеродные топлива, энергоносители и виды сырья, улавливание и использование CO</a:t>
            </a:r>
            <a:r>
              <a:rPr lang="ru-RU" sz="2000" baseline="-25000" dirty="0">
                <a:solidFill>
                  <a:srgbClr val="102D69"/>
                </a:solidFill>
                <a:latin typeface="HSE Sans" panose="02000000000000000000" pitchFamily="2" charset="0"/>
              </a:rPr>
              <a:t>2</a:t>
            </a:r>
          </a:p>
          <a:p>
            <a:pPr marL="385763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Управление рисками: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виды деятельности и типы проектов, наиболее подверженные переходным рискам и получающие преимущества </a:t>
            </a:r>
          </a:p>
          <a:p>
            <a:pPr marL="385763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Отношения с инвесторами и регуляторами: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меры регулирования, наиболее вероятные на релевантных для российских компаний рынках, требования инвесторов и регуляторов</a:t>
            </a:r>
            <a:endParaRPr lang="en-US" sz="2000" dirty="0">
              <a:solidFill>
                <a:srgbClr val="102D69"/>
              </a:solidFill>
              <a:latin typeface="HSE Sans" panose="02000000000000000000" pitchFamily="2" charset="0"/>
            </a:endParaRPr>
          </a:p>
          <a:p>
            <a:pPr marL="385763" algn="just">
              <a:spcAft>
                <a:spcPts val="450"/>
              </a:spcAft>
            </a:pPr>
            <a:r>
              <a:rPr lang="ru-RU" sz="2000" b="1" dirty="0">
                <a:solidFill>
                  <a:srgbClr val="102D69"/>
                </a:solidFill>
                <a:latin typeface="HSE Sans" panose="02000000000000000000" pitchFamily="2" charset="0"/>
              </a:rPr>
              <a:t>Финансирование: </a:t>
            </a:r>
            <a:r>
              <a:rPr lang="ru-RU" sz="2000" dirty="0">
                <a:solidFill>
                  <a:srgbClr val="102D69"/>
                </a:solidFill>
                <a:latin typeface="HSE Sans" panose="02000000000000000000" pitchFamily="2" charset="0"/>
              </a:rPr>
              <a:t>потребности в финансировании для реализации целей по снижению выбросов ПГ и оценка возможностей мобилизации источников финансирования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1" y="6383139"/>
            <a:ext cx="474861" cy="47486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1522</TotalTime>
  <Words>2841</Words>
  <Application>Microsoft Office PowerPoint</Application>
  <PresentationFormat>On-screen Show (4:3)</PresentationFormat>
  <Paragraphs>215</Paragraphs>
  <Slides>28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SimSun</vt:lpstr>
      <vt:lpstr>Arial</vt:lpstr>
      <vt:lpstr>Arial Black</vt:lpstr>
      <vt:lpstr>Calibri</vt:lpstr>
      <vt:lpstr>Calibri Light</vt:lpstr>
      <vt:lpstr>HSE Sans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Оценочные доклады МГЭИК (1 раз в 6-8 лет)</vt:lpstr>
      <vt:lpstr>Шестой Оценочный Доклад Рабочей Группы III (2022 г.)</vt:lpstr>
      <vt:lpstr>PowerPoint Presentation</vt:lpstr>
      <vt:lpstr>С очень большой вероятностью выбросы трех ПГ сектором «энергетика» в России до 2060 г. выйдут на абсолютный верхний предел, который, по меньшей мере, на 11% будет ниже объема выбросов 1990 г. </vt:lpstr>
      <vt:lpstr>PowerPoint Presentation</vt:lpstr>
      <vt:lpstr>PowerPoint Presentation</vt:lpstr>
      <vt:lpstr>План-график подготовки всего Оценочного доклада </vt:lpstr>
      <vt:lpstr>Детализация состава и результата работ в 2026 г. </vt:lpstr>
      <vt:lpstr>Содержание работ </vt:lpstr>
      <vt:lpstr>Научно-координационная группа</vt:lpstr>
      <vt:lpstr>Состав Группы экспертов оценочного доклада</vt:lpstr>
      <vt:lpstr>Функции экспертов оценочного доклада</vt:lpstr>
      <vt:lpstr>Распределение координирующих и лидирующих авторов по главам </vt:lpstr>
      <vt:lpstr>Работа по главам </vt:lpstr>
      <vt:lpstr>Группа технической поддержки (ЦЭНЭФ-XXI)</vt:lpstr>
      <vt:lpstr>Этапы подготовки оценочного доклада</vt:lpstr>
      <vt:lpstr>Этапы подготовки доклада </vt:lpstr>
      <vt:lpstr>График работы </vt:lpstr>
      <vt:lpstr>Пример представления текста.  Резюме формируется из основных тезисов </vt:lpstr>
      <vt:lpstr>Успешный опыт применения предложенной технологии подготовки Оценочного доклада</vt:lpstr>
      <vt:lpstr>Использование материалов доклада</vt:lpstr>
      <vt:lpstr>PowerPoint Presentation</vt:lpstr>
      <vt:lpstr>Задача проекта – выявить коридоры возможного устойчивого развития России в условиях зеленой технологической революции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Перминов</dc:creator>
  <cp:lastModifiedBy>Игорь Башмаков</cp:lastModifiedBy>
  <cp:revision>155</cp:revision>
  <cp:lastPrinted>2026-07-30T08:30:56Z</cp:lastPrinted>
  <dcterms:created xsi:type="dcterms:W3CDTF">2026-01-29T20:10:00Z</dcterms:created>
  <dcterms:modified xsi:type="dcterms:W3CDTF">2026-07-31T04:59:11Z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D63A05E23D19418CA5E3070BFAD8757D_12</vt:lpwstr>
  </property>
  <property fmtid="{D5CDD505-2E9C-101B-9397-08002B2CF9AE}" pid="3" name="KSOProductBuildVer">
    <vt:lpwstr>1049-12.1.0.26880</vt:lpwstr>
  </property>
</Properties>
</file>