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7"/>
  </p:notesMasterIdLst>
  <p:sldIdLst>
    <p:sldId id="297" r:id="rId2"/>
    <p:sldId id="732" r:id="rId3"/>
    <p:sldId id="733" r:id="rId4"/>
    <p:sldId id="729" r:id="rId5"/>
    <p:sldId id="739" r:id="rId6"/>
    <p:sldId id="735" r:id="rId7"/>
    <p:sldId id="738" r:id="rId8"/>
    <p:sldId id="737" r:id="rId9"/>
    <p:sldId id="740" r:id="rId10"/>
    <p:sldId id="741" r:id="rId11"/>
    <p:sldId id="861" r:id="rId12"/>
    <p:sldId id="882" r:id="rId13"/>
    <p:sldId id="582" r:id="rId14"/>
    <p:sldId id="884" r:id="rId15"/>
    <p:sldId id="846" r:id="rId16"/>
    <p:sldId id="883" r:id="rId17"/>
    <p:sldId id="887" r:id="rId18"/>
    <p:sldId id="555" r:id="rId19"/>
    <p:sldId id="885" r:id="rId20"/>
    <p:sldId id="888" r:id="rId21"/>
    <p:sldId id="889" r:id="rId22"/>
    <p:sldId id="890" r:id="rId23"/>
    <p:sldId id="891" r:id="rId24"/>
    <p:sldId id="328" r:id="rId25"/>
    <p:sldId id="72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5" autoAdjust="0"/>
    <p:restoredTop sz="94660"/>
  </p:normalViewPr>
  <p:slideViewPr>
    <p:cSldViewPr>
      <p:cViewPr varScale="1">
        <p:scale>
          <a:sx n="62" d="100"/>
          <a:sy n="62" d="100"/>
        </p:scale>
        <p:origin x="864" y="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79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010B6-7724-4FFD-BADC-835D0101B77D}" type="datetimeFigureOut">
              <a:rPr lang="en-US" smtClean="0"/>
              <a:t>5/15/2024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E9E94-E0E1-4891-B8F2-75E5BC2C8B3E}" type="slidenum">
              <a:rPr lang="en-US" smtClean="0"/>
              <a:t>‹#›</a:t>
            </a:fld>
            <a:endParaRPr lang="en-US"/>
          </a:p>
        </p:txBody>
      </p:sp>
    </p:spTree>
    <p:extLst>
      <p:ext uri="{BB962C8B-B14F-4D97-AF65-F5344CB8AC3E}">
        <p14:creationId xmlns:p14="http://schemas.microsoft.com/office/powerpoint/2010/main" val="83809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E9E94-E0E1-4891-B8F2-75E5BC2C8B3E}" type="slidenum">
              <a:rPr lang="en-US" smtClean="0"/>
              <a:t>1</a:t>
            </a:fld>
            <a:endParaRPr lang="en-US"/>
          </a:p>
        </p:txBody>
      </p:sp>
    </p:spTree>
    <p:extLst>
      <p:ext uri="{BB962C8B-B14F-4D97-AF65-F5344CB8AC3E}">
        <p14:creationId xmlns:p14="http://schemas.microsoft.com/office/powerpoint/2010/main" val="180649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E9E94-E0E1-4891-B8F2-75E5BC2C8B3E}" type="slidenum">
              <a:rPr lang="en-US" smtClean="0"/>
              <a:t>16</a:t>
            </a:fld>
            <a:endParaRPr lang="en-US"/>
          </a:p>
        </p:txBody>
      </p:sp>
    </p:spTree>
    <p:extLst>
      <p:ext uri="{BB962C8B-B14F-4D97-AF65-F5344CB8AC3E}">
        <p14:creationId xmlns:p14="http://schemas.microsoft.com/office/powerpoint/2010/main" val="193893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C017B7-6011-40B4-B902-133F7822B635}" type="slidenum">
              <a:rPr lang="en-US" smtClean="0"/>
              <a:t>25</a:t>
            </a:fld>
            <a:endParaRPr lang="en-US"/>
          </a:p>
        </p:txBody>
      </p:sp>
    </p:spTree>
    <p:extLst>
      <p:ext uri="{BB962C8B-B14F-4D97-AF65-F5344CB8AC3E}">
        <p14:creationId xmlns:p14="http://schemas.microsoft.com/office/powerpoint/2010/main" val="3992250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7580C3-81E4-4E19-807A-F896D2FEF317}"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351C5-DBCB-40C3-AF03-9EC1C993DE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7580C3-81E4-4E19-807A-F896D2FEF317}"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351C5-DBCB-40C3-AF03-9EC1C993DE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7580C3-81E4-4E19-807A-F896D2FEF317}"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351C5-DBCB-40C3-AF03-9EC1C993DEB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4"/>
            <a:ext cx="8229600" cy="4525963"/>
          </a:xfrm>
        </p:spPr>
        <p:txBody>
          <a:bodyPr/>
          <a:lstStyle/>
          <a:p>
            <a:pPr lvl="0"/>
            <a:endParaRPr lang="en-US" noProof="0"/>
          </a:p>
        </p:txBody>
      </p:sp>
      <p:sp>
        <p:nvSpPr>
          <p:cNvPr id="4" name="Rectangle 4">
            <a:extLst>
              <a:ext uri="{FF2B5EF4-FFF2-40B4-BE49-F238E27FC236}">
                <a16:creationId xmlns:a16="http://schemas.microsoft.com/office/drawing/2014/main" id="{B65669E6-80D1-E71E-EA92-C61D6429F26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F94064-3CAF-E0BD-5620-83BAAAC6301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71DB6D-587F-1F0A-478C-80090A820CF2}"/>
              </a:ext>
            </a:extLst>
          </p:cNvPr>
          <p:cNvSpPr>
            <a:spLocks noGrp="1" noChangeArrowheads="1"/>
          </p:cNvSpPr>
          <p:nvPr>
            <p:ph type="sldNum" sz="quarter" idx="12"/>
          </p:nvPr>
        </p:nvSpPr>
        <p:spPr/>
        <p:txBody>
          <a:bodyPr/>
          <a:lstStyle>
            <a:lvl1pPr>
              <a:defRPr/>
            </a:lvl1pPr>
          </a:lstStyle>
          <a:p>
            <a:fld id="{A9CF845F-DBFF-436F-ABCD-C2454CDB1597}" type="slidenum">
              <a:rPr lang="ru-RU" altLang="ru-RU"/>
              <a:pPr/>
              <a:t>‹#›</a:t>
            </a:fld>
            <a:endParaRPr lang="ru-RU" altLang="ru-RU"/>
          </a:p>
        </p:txBody>
      </p:sp>
    </p:spTree>
    <p:extLst>
      <p:ext uri="{BB962C8B-B14F-4D97-AF65-F5344CB8AC3E}">
        <p14:creationId xmlns:p14="http://schemas.microsoft.com/office/powerpoint/2010/main" val="232066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7580C3-81E4-4E19-807A-F896D2FEF317}"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351C5-DBCB-40C3-AF03-9EC1C993DE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7580C3-81E4-4E19-807A-F896D2FEF317}"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351C5-DBCB-40C3-AF03-9EC1C993DE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7580C3-81E4-4E19-807A-F896D2FEF317}"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351C5-DBCB-40C3-AF03-9EC1C993DE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7580C3-81E4-4E19-807A-F896D2FEF317}" type="datetimeFigureOut">
              <a:rPr lang="en-US" smtClean="0"/>
              <a:pPr/>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A351C5-DBCB-40C3-AF03-9EC1C993DE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7580C3-81E4-4E19-807A-F896D2FEF317}" type="datetimeFigureOut">
              <a:rPr lang="en-US" smtClean="0"/>
              <a:pPr/>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A351C5-DBCB-40C3-AF03-9EC1C993DE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580C3-81E4-4E19-807A-F896D2FEF317}"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A351C5-DBCB-40C3-AF03-9EC1C993DE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7580C3-81E4-4E19-807A-F896D2FEF317}"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351C5-DBCB-40C3-AF03-9EC1C993DE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7580C3-81E4-4E19-807A-F896D2FEF317}"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351C5-DBCB-40C3-AF03-9EC1C993DE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580C3-81E4-4E19-807A-F896D2FEF317}" type="datetimeFigureOut">
              <a:rPr lang="en-US" smtClean="0"/>
              <a:pPr/>
              <a:t>5/15/2024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351C5-DBCB-40C3-AF03-9EC1C993DE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t.me/LowCarbonRussia" TargetMode="External"/><Relationship Id="rId5" Type="http://schemas.openxmlformats.org/officeDocument/2006/relationships/hyperlink" Target="https://cenef-xxi.ru/" TargetMode="External"/><Relationship Id="rId4" Type="http://schemas.openxmlformats.org/officeDocument/2006/relationships/hyperlink" Target="mailto:cenef@co.r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euractiv.com/section/energy-environment/news/extra-e406bn-needed-annually-to-hit-eus-2030-climate-target-report/"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hyperlink" Target="https://www.g7italy.it/wp-content/uploads/G7-Climate-Energy-Environment-Ministerial-Communique_Final.pdf"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cenef-xxi.ru/uploads/Distribution_effects_eng_1134bab18f.pdf" TargetMode="Externa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carbonbrief.org/analysis-how-do-the-eu-farmer-protests-relate-to-climate-chang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enef-xxi.ru/uploads/Distribution_effects_eng_1134bab18f.pdf" TargetMode="External"/><Relationship Id="rId5" Type="http://schemas.openxmlformats.org/officeDocument/2006/relationships/image" Target="../media/image20.emf"/><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cenef-xxi.ru/uploads/roadmaps_c702871b52.pdf" TargetMode="External"/><Relationship Id="rId5" Type="http://schemas.openxmlformats.org/officeDocument/2006/relationships/image" Target="../media/image22.emf"/><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wmf"/><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cenef-xxi.ru/uploads/roadmaps_c702871b52.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hyperlink" Target="https://www.eceee.org/all-news/news/news-2024/lobby-groups-call-for-business-friendly-turn-of-the-eu-green-dea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eceee.org/all-news/news/news-2024/critical-crossroads-for-europes-climate-and-resource-strategy-coalition-calls-for-sufficiency-and-resilience/" TargetMode="External"/><Relationship Id="rId5" Type="http://schemas.openxmlformats.org/officeDocument/2006/relationships/hyperlink" Target="https://www.eceee.org/all-news/news/news-2024/european-survey-finds-strong-support-for-energy-transition-plus-pessimism-and-frustration-with-political-leadership/" TargetMode="External"/><Relationship Id="rId4" Type="http://schemas.openxmlformats.org/officeDocument/2006/relationships/image" Target="../media/image11.gif"/></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1.gif"/></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wmf"/><Relationship Id="rId7"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t.me/LowCarbonRussia" TargetMode="External"/><Relationship Id="rId5" Type="http://schemas.openxmlformats.org/officeDocument/2006/relationships/hyperlink" Target="https://cenef-xxi.ru/" TargetMode="External"/><Relationship Id="rId4" Type="http://schemas.openxmlformats.org/officeDocument/2006/relationships/hyperlink" Target="mailto:cenef@co.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wmf"/><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climateactiontracker.org/documents/1197/CAT_2023-12-09_COP28_InitiativesAssessment.pdf"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climateactiontracker.org/documents/1197/CAT_2023-12-09_COP28_InitiativesAssessmen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Рисунок 4"/>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0"/>
            <a:ext cx="838200" cy="738744"/>
          </a:xfrm>
          <a:prstGeom prst="rect">
            <a:avLst/>
          </a:prstGeom>
          <a:solidFill>
            <a:srgbClr val="FFFF00">
              <a:alpha val="50195"/>
            </a:srgbClr>
          </a:solidFill>
          <a:ln w="9525">
            <a:noFill/>
            <a:miter lim="800000"/>
            <a:headEnd/>
            <a:tailEnd/>
          </a:ln>
        </p:spPr>
      </p:pic>
      <p:sp>
        <p:nvSpPr>
          <p:cNvPr id="2060" name="Rectangle 18"/>
          <p:cNvSpPr>
            <a:spLocks noChangeArrowheads="1"/>
          </p:cNvSpPr>
          <p:nvPr/>
        </p:nvSpPr>
        <p:spPr bwMode="auto">
          <a:xfrm>
            <a:off x="3657600" y="1829669"/>
            <a:ext cx="5486400" cy="3477875"/>
          </a:xfrm>
          <a:prstGeom prst="rect">
            <a:avLst/>
          </a:prstGeom>
          <a:solidFill>
            <a:schemeClr val="tx2"/>
          </a:solidFill>
          <a:ln w="9525">
            <a:noFill/>
            <a:miter lim="800000"/>
            <a:headEnd/>
            <a:tailEnd/>
          </a:ln>
        </p:spPr>
        <p:txBody>
          <a:bodyPr wrap="square">
            <a:spAutoFit/>
          </a:bodyPr>
          <a:lstStyle/>
          <a:p>
            <a:pPr marL="176213"/>
            <a:r>
              <a:rPr lang="en-US" sz="4400" dirty="0">
                <a:solidFill>
                  <a:schemeClr val="bg1"/>
                </a:solidFill>
                <a:latin typeface="Arial Black" pitchFamily="34" charset="0"/>
              </a:rPr>
              <a:t>Gaps between climate goals, policy ambitions and mitigation practices</a:t>
            </a:r>
            <a:endParaRPr lang="ru-RU" sz="4400" dirty="0">
              <a:solidFill>
                <a:schemeClr val="bg1"/>
              </a:solidFill>
              <a:latin typeface="Arial Black" pitchFamily="34" charset="0"/>
            </a:endParaRPr>
          </a:p>
        </p:txBody>
      </p:sp>
      <p:sp>
        <p:nvSpPr>
          <p:cNvPr id="10" name="Rectangle 9"/>
          <p:cNvSpPr/>
          <p:nvPr/>
        </p:nvSpPr>
        <p:spPr>
          <a:xfrm>
            <a:off x="838200" y="210951"/>
            <a:ext cx="1968623" cy="400110"/>
          </a:xfrm>
          <a:prstGeom prst="rect">
            <a:avLst/>
          </a:prstGeom>
        </p:spPr>
        <p:txBody>
          <a:bodyPr wrap="square">
            <a:spAutoFit/>
          </a:bodyPr>
          <a:lstStyle/>
          <a:p>
            <a:r>
              <a:rPr lang="en-US" sz="2000" dirty="0" err="1">
                <a:solidFill>
                  <a:schemeClr val="tx2">
                    <a:lumMod val="75000"/>
                  </a:schemeClr>
                </a:solidFill>
                <a:latin typeface="Impact" pitchFamily="34" charset="0"/>
              </a:rPr>
              <a:t>CENEf</a:t>
            </a:r>
            <a:r>
              <a:rPr lang="ru-RU" sz="2000" dirty="0">
                <a:solidFill>
                  <a:schemeClr val="tx2">
                    <a:lumMod val="75000"/>
                  </a:schemeClr>
                </a:solidFill>
                <a:latin typeface="Impact" pitchFamily="34" charset="0"/>
              </a:rPr>
              <a:t> – </a:t>
            </a:r>
            <a:r>
              <a:rPr lang="en-US" sz="2000" dirty="0">
                <a:solidFill>
                  <a:schemeClr val="tx2">
                    <a:lumMod val="75000"/>
                  </a:schemeClr>
                </a:solidFill>
                <a:latin typeface="Impact" pitchFamily="34" charset="0"/>
              </a:rPr>
              <a:t>XXI</a:t>
            </a:r>
            <a:r>
              <a:rPr lang="ru-RU" sz="2000" dirty="0">
                <a:solidFill>
                  <a:schemeClr val="tx2">
                    <a:lumMod val="75000"/>
                  </a:schemeClr>
                </a:solidFill>
                <a:latin typeface="Impact" pitchFamily="34" charset="0"/>
              </a:rPr>
              <a:t>  </a:t>
            </a:r>
            <a:endParaRPr lang="en-US" sz="2000" dirty="0">
              <a:solidFill>
                <a:schemeClr val="tx2">
                  <a:lumMod val="75000"/>
                </a:schemeClr>
              </a:solidFill>
            </a:endParaRPr>
          </a:p>
        </p:txBody>
      </p:sp>
      <p:cxnSp>
        <p:nvCxnSpPr>
          <p:cNvPr id="14" name="Straight Connector 12">
            <a:extLst>
              <a:ext uri="{FF2B5EF4-FFF2-40B4-BE49-F238E27FC236}">
                <a16:creationId xmlns:a16="http://schemas.microsoft.com/office/drawing/2014/main" id="{821AE6D7-EE86-4A5F-8CE6-BF2712A7CB60}"/>
              </a:ext>
            </a:extLst>
          </p:cNvPr>
          <p:cNvCxnSpPr>
            <a:cxnSpLocks/>
          </p:cNvCxnSpPr>
          <p:nvPr/>
        </p:nvCxnSpPr>
        <p:spPr>
          <a:xfrm>
            <a:off x="293077" y="762000"/>
            <a:ext cx="8850923" cy="0"/>
          </a:xfrm>
          <a:prstGeom prst="line">
            <a:avLst/>
          </a:prstGeom>
          <a:ln w="508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19621" y="1088791"/>
            <a:ext cx="3327707" cy="523220"/>
          </a:xfrm>
          <a:prstGeom prst="rect">
            <a:avLst/>
          </a:prstGeom>
        </p:spPr>
        <p:txBody>
          <a:bodyPr wrap="none">
            <a:spAutoFit/>
          </a:bodyPr>
          <a:lstStyle/>
          <a:p>
            <a:pPr algn="r"/>
            <a:r>
              <a:rPr lang="en-US" sz="2800" b="1" dirty="0">
                <a:solidFill>
                  <a:schemeClr val="tx2">
                    <a:lumMod val="75000"/>
                  </a:schemeClr>
                </a:solidFill>
                <a:latin typeface="Arial Black" pitchFamily="34" charset="0"/>
              </a:rPr>
              <a:t>Igor Bashmakov</a:t>
            </a:r>
            <a:endParaRPr lang="ru-RU" sz="2800" b="1" dirty="0">
              <a:solidFill>
                <a:schemeClr val="tx2">
                  <a:lumMod val="75000"/>
                </a:schemeClr>
              </a:solidFill>
              <a:latin typeface="Arial Black" pitchFamily="34" charset="0"/>
            </a:endParaRPr>
          </a:p>
        </p:txBody>
      </p:sp>
      <p:sp>
        <p:nvSpPr>
          <p:cNvPr id="28" name="Rectangle 27"/>
          <p:cNvSpPr/>
          <p:nvPr/>
        </p:nvSpPr>
        <p:spPr>
          <a:xfrm>
            <a:off x="3733800" y="6101862"/>
            <a:ext cx="5257800" cy="400110"/>
          </a:xfrm>
          <a:prstGeom prst="rect">
            <a:avLst/>
          </a:prstGeom>
        </p:spPr>
        <p:txBody>
          <a:bodyPr wrap="square">
            <a:spAutoFit/>
          </a:bodyPr>
          <a:lstStyle/>
          <a:p>
            <a:r>
              <a:rPr lang="en-US" sz="2000" dirty="0">
                <a:solidFill>
                  <a:schemeClr val="tx2">
                    <a:lumMod val="75000"/>
                  </a:schemeClr>
                </a:solidFill>
                <a:latin typeface="Impact" pitchFamily="34" charset="0"/>
              </a:rPr>
              <a:t>We spend our energy to save yours</a:t>
            </a:r>
            <a:r>
              <a:rPr lang="ru-RU" sz="2000" dirty="0">
                <a:solidFill>
                  <a:schemeClr val="tx2">
                    <a:lumMod val="75000"/>
                  </a:schemeClr>
                </a:solidFill>
                <a:latin typeface="Impact" pitchFamily="34" charset="0"/>
              </a:rPr>
              <a:t>!</a:t>
            </a:r>
            <a:endParaRPr lang="en-US" sz="2000" dirty="0">
              <a:solidFill>
                <a:schemeClr val="tx2">
                  <a:lumMod val="75000"/>
                </a:schemeClr>
              </a:solidFill>
            </a:endParaRPr>
          </a:p>
        </p:txBody>
      </p:sp>
      <p:sp>
        <p:nvSpPr>
          <p:cNvPr id="8204" name="Rectangle 12"/>
          <p:cNvSpPr>
            <a:spLocks noChangeArrowheads="1"/>
          </p:cNvSpPr>
          <p:nvPr/>
        </p:nvSpPr>
        <p:spPr bwMode="auto">
          <a:xfrm>
            <a:off x="3525715" y="63640"/>
            <a:ext cx="5715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i="0" u="none" strike="noStrike" cap="none" normalizeH="0" baseline="0" dirty="0">
                <a:ln>
                  <a:noFill/>
                </a:ln>
                <a:solidFill>
                  <a:schemeClr val="tx1"/>
                </a:solidFill>
                <a:effectLst/>
                <a:latin typeface="Impact" pitchFamily="34" charset="0"/>
                <a:ea typeface="Calibri" pitchFamily="34" charset="0"/>
                <a:cs typeface="Times New Roman" pitchFamily="18" charset="0"/>
              </a:rPr>
              <a:t>Email: </a:t>
            </a:r>
            <a:r>
              <a:rPr kumimoji="0" lang="en-US" i="0" u="none" strike="noStrike" cap="none" normalizeH="0" baseline="0" dirty="0">
                <a:ln>
                  <a:noFill/>
                </a:ln>
                <a:solidFill>
                  <a:schemeClr val="tx1"/>
                </a:solidFill>
                <a:effectLst/>
                <a:latin typeface="Impact" pitchFamily="34" charset="0"/>
                <a:ea typeface="Calibri" pitchFamily="34" charset="0"/>
                <a:cs typeface="Times New Roman" pitchFamily="18" charset="0"/>
                <a:hlinkClick r:id="rId4"/>
              </a:rPr>
              <a:t>cenef@co.ru</a:t>
            </a:r>
            <a:r>
              <a:rPr kumimoji="0" lang="en-US" i="0" u="none" strike="noStrike" cap="none" normalizeH="0" baseline="0" dirty="0">
                <a:ln>
                  <a:noFill/>
                </a:ln>
                <a:solidFill>
                  <a:schemeClr val="tx1"/>
                </a:solidFill>
                <a:effectLst/>
                <a:latin typeface="Impact" pitchFamily="34" charset="0"/>
                <a:ea typeface="Calibri" pitchFamily="34" charset="0"/>
                <a:cs typeface="Times New Roman" pitchFamily="18" charset="0"/>
              </a:rPr>
              <a:t>; website: </a:t>
            </a:r>
            <a:r>
              <a:rPr kumimoji="0" lang="en-US" i="0" u="none" strike="noStrike" cap="none" normalizeH="0" baseline="0" dirty="0">
                <a:ln>
                  <a:noFill/>
                </a:ln>
                <a:solidFill>
                  <a:schemeClr val="tx1"/>
                </a:solidFill>
                <a:effectLst/>
                <a:latin typeface="Impact" pitchFamily="34" charset="0"/>
                <a:ea typeface="Calibri" pitchFamily="34" charset="0"/>
                <a:cs typeface="Times New Roman" pitchFamily="18" charset="0"/>
                <a:hlinkClick r:id="rId5"/>
              </a:rPr>
              <a:t>https://cenef-xxi.ru</a:t>
            </a:r>
            <a:endParaRPr kumimoji="0" lang="ru-RU" i="0" u="none" strike="noStrike" cap="none" normalizeH="0" baseline="0" dirty="0">
              <a:ln>
                <a:noFill/>
              </a:ln>
              <a:solidFill>
                <a:schemeClr val="tx1"/>
              </a:solidFill>
              <a:effectLst/>
              <a:latin typeface="Impact" pitchFamily="34" charset="0"/>
              <a:ea typeface="Calibri" pitchFamily="34" charset="0"/>
              <a:cs typeface="Times New Roman" pitchFamily="18" charset="0"/>
            </a:endParaRPr>
          </a:p>
          <a:p>
            <a:pPr algn="just" fontAlgn="base">
              <a:spcBef>
                <a:spcPct val="0"/>
              </a:spcBef>
              <a:spcAft>
                <a:spcPct val="0"/>
              </a:spcAft>
            </a:pPr>
            <a:r>
              <a:rPr kumimoji="0" lang="en-US" i="0" u="none" strike="noStrike" cap="none" normalizeH="0" baseline="0" dirty="0">
                <a:ln>
                  <a:noFill/>
                </a:ln>
                <a:solidFill>
                  <a:schemeClr val="tx1"/>
                </a:solidFill>
                <a:effectLst/>
                <a:latin typeface="Impact" pitchFamily="34" charset="0"/>
                <a:cs typeface="Times New Roman" pitchFamily="18" charset="0"/>
              </a:rPr>
              <a:t>Telegram:</a:t>
            </a:r>
            <a:r>
              <a:rPr lang="en-US" dirty="0">
                <a:latin typeface="Impact" pitchFamily="34" charset="0"/>
                <a:cs typeface="Times New Roman" pitchFamily="18" charset="0"/>
              </a:rPr>
              <a:t> </a:t>
            </a:r>
            <a:r>
              <a:rPr lang="en-US" u="sng" dirty="0">
                <a:solidFill>
                  <a:srgbClr val="0000FF"/>
                </a:solidFill>
                <a:effectLst/>
                <a:latin typeface="Calibri" panose="020F0502020204030204" pitchFamily="34" charset="0"/>
                <a:ea typeface="Calibri" panose="020F0502020204030204" pitchFamily="34" charset="0"/>
                <a:hlinkClick r:id="rId6"/>
              </a:rPr>
              <a:t> </a:t>
            </a:r>
            <a:r>
              <a:rPr lang="en-US" u="sng" dirty="0">
                <a:solidFill>
                  <a:srgbClr val="0000FF"/>
                </a:solidFill>
                <a:effectLst/>
                <a:latin typeface="Impact" panose="020B0806030902050204" pitchFamily="34" charset="0"/>
                <a:ea typeface="Calibri" panose="020F0502020204030204" pitchFamily="34" charset="0"/>
                <a:hlinkClick r:id="rId6"/>
              </a:rPr>
              <a:t>https://t.me/LowCarbonRussia</a:t>
            </a:r>
            <a:endParaRPr kumimoji="0" lang="en-US" sz="2000" i="0" u="none" strike="noStrike" cap="none" normalizeH="0" baseline="0" dirty="0">
              <a:ln>
                <a:noFill/>
              </a:ln>
              <a:solidFill>
                <a:schemeClr val="tx1"/>
              </a:solidFill>
              <a:effectLst/>
              <a:latin typeface="Impact" pitchFamily="34" charset="0"/>
              <a:cs typeface="Arial" pitchFamily="34" charset="0"/>
            </a:endParaRPr>
          </a:p>
        </p:txBody>
      </p:sp>
      <p:pic>
        <p:nvPicPr>
          <p:cNvPr id="3" name="Picture 2">
            <a:extLst>
              <a:ext uri="{FF2B5EF4-FFF2-40B4-BE49-F238E27FC236}">
                <a16:creationId xmlns:a16="http://schemas.microsoft.com/office/drawing/2014/main" id="{44C694DF-E1B6-D601-B313-25D192A44DC5}"/>
              </a:ext>
            </a:extLst>
          </p:cNvPr>
          <p:cNvPicPr>
            <a:picLocks noChangeAspect="1"/>
          </p:cNvPicPr>
          <p:nvPr/>
        </p:nvPicPr>
        <p:blipFill>
          <a:blip r:embed="rId7"/>
          <a:stretch>
            <a:fillRect/>
          </a:stretch>
        </p:blipFill>
        <p:spPr>
          <a:xfrm>
            <a:off x="228600" y="1829669"/>
            <a:ext cx="3288323" cy="3495076"/>
          </a:xfrm>
          <a:prstGeom prst="rect">
            <a:avLst/>
          </a:prstGeom>
          <a:effectLst>
            <a:reflection blurRad="6350" stA="50000" endA="300" endPos="55500" dist="508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2BE11-922C-E5DA-5876-BDA6368FD6CF}"/>
            </a:ext>
          </a:extLst>
        </p:cNvPr>
        <p:cNvGrpSpPr/>
        <p:nvPr/>
      </p:nvGrpSpPr>
      <p:grpSpPr>
        <a:xfrm>
          <a:off x="0" y="0"/>
          <a:ext cx="0" cy="0"/>
          <a:chOff x="0" y="0"/>
          <a:chExt cx="0" cy="0"/>
        </a:xfrm>
      </p:grpSpPr>
      <p:sp>
        <p:nvSpPr>
          <p:cNvPr id="3074" name="Rectangle 3">
            <a:extLst>
              <a:ext uri="{FF2B5EF4-FFF2-40B4-BE49-F238E27FC236}">
                <a16:creationId xmlns:a16="http://schemas.microsoft.com/office/drawing/2014/main" id="{8DACAD4D-700C-0AC7-7571-50B6FDCD15E1}"/>
              </a:ext>
            </a:extLst>
          </p:cNvPr>
          <p:cNvSpPr>
            <a:spLocks noGrp="1" noChangeArrowheads="1"/>
          </p:cNvSpPr>
          <p:nvPr>
            <p:ph type="title"/>
          </p:nvPr>
        </p:nvSpPr>
        <p:spPr>
          <a:xfrm>
            <a:off x="539552" y="0"/>
            <a:ext cx="8604448" cy="609600"/>
          </a:xfrm>
          <a:solidFill>
            <a:srgbClr val="FFFFFF"/>
          </a:solidFill>
        </p:spPr>
        <p:txBody>
          <a:bodyPr>
            <a:noAutofit/>
          </a:bodyPr>
          <a:lstStyle/>
          <a:p>
            <a:pPr algn="l"/>
            <a:r>
              <a:rPr lang="en-US" sz="3200" dirty="0">
                <a:solidFill>
                  <a:schemeClr val="tx2">
                    <a:lumMod val="50000"/>
                  </a:schemeClr>
                </a:solidFill>
                <a:latin typeface="Impact" pitchFamily="34" charset="0"/>
              </a:rPr>
              <a:t>Beginning of the end of the fossil fuel era</a:t>
            </a:r>
            <a:endParaRPr lang="ru-RU" sz="3200" dirty="0">
              <a:solidFill>
                <a:schemeClr val="tx2">
                  <a:lumMod val="50000"/>
                </a:schemeClr>
              </a:solidFill>
              <a:latin typeface="Impact" pitchFamily="34" charset="0"/>
            </a:endParaRPr>
          </a:p>
        </p:txBody>
      </p:sp>
      <p:pic>
        <p:nvPicPr>
          <p:cNvPr id="3075" name="Picture 4">
            <a:extLst>
              <a:ext uri="{FF2B5EF4-FFF2-40B4-BE49-F238E27FC236}">
                <a16:creationId xmlns:a16="http://schemas.microsoft.com/office/drawing/2014/main" id="{1FEF3108-2119-C6B6-6D74-4E92C746A8C6}"/>
              </a:ext>
            </a:extLst>
          </p:cNvPr>
          <p:cNvPicPr>
            <a:picLocks noChangeAspect="1" noChangeArrowheads="1"/>
          </p:cNvPicPr>
          <p:nvPr/>
        </p:nvPicPr>
        <p:blipFill>
          <a:blip r:embed="rId2" cstate="print"/>
          <a:srcRect/>
          <a:stretch>
            <a:fillRect/>
          </a:stretch>
        </p:blipFill>
        <p:spPr bwMode="auto">
          <a:xfrm>
            <a:off x="15875" y="0"/>
            <a:ext cx="430213" cy="6858000"/>
          </a:xfrm>
          <a:prstGeom prst="rect">
            <a:avLst/>
          </a:prstGeom>
          <a:noFill/>
          <a:ln w="9525">
            <a:noFill/>
            <a:miter lim="800000"/>
            <a:headEnd/>
            <a:tailEnd/>
          </a:ln>
        </p:spPr>
      </p:pic>
      <p:pic>
        <p:nvPicPr>
          <p:cNvPr id="3076" name="Рисунок 4">
            <a:extLst>
              <a:ext uri="{FF2B5EF4-FFF2-40B4-BE49-F238E27FC236}">
                <a16:creationId xmlns:a16="http://schemas.microsoft.com/office/drawing/2014/main" id="{CD0EAE48-155E-8070-BED8-D89E99E31250}"/>
              </a:ext>
            </a:extLst>
          </p:cNvPr>
          <p:cNvPicPr>
            <a:picLocks noGrp="1" noChangeAspect="1" noChangeArrowheads="1"/>
          </p:cNvPicPr>
          <p:nvPr>
            <p:ph type="body" idx="4294967295"/>
          </p:nvPr>
        </p:nvPicPr>
        <p:blipFill>
          <a:blip r:embed="rId3" cstate="print"/>
          <a:srcRect/>
          <a:stretch>
            <a:fillRect/>
          </a:stretch>
        </p:blipFill>
        <p:spPr>
          <a:xfrm flipV="1">
            <a:off x="-7938" y="6464300"/>
            <a:ext cx="476251" cy="417513"/>
          </a:xfrm>
          <a:prstGeom prst="rect">
            <a:avLst/>
          </a:prstGeom>
          <a:solidFill>
            <a:srgbClr val="FFFF00">
              <a:alpha val="50195"/>
            </a:srgbClr>
          </a:solidFill>
        </p:spPr>
      </p:pic>
      <p:sp>
        <p:nvSpPr>
          <p:cNvPr id="3077" name="Rectangle 6">
            <a:extLst>
              <a:ext uri="{FF2B5EF4-FFF2-40B4-BE49-F238E27FC236}">
                <a16:creationId xmlns:a16="http://schemas.microsoft.com/office/drawing/2014/main" id="{423178D6-CCFB-2977-5541-BDE39B33EC3F}"/>
              </a:ext>
            </a:extLst>
          </p:cNvPr>
          <p:cNvSpPr>
            <a:spLocks noChangeArrowheads="1"/>
          </p:cNvSpPr>
          <p:nvPr/>
        </p:nvSpPr>
        <p:spPr bwMode="auto">
          <a:xfrm>
            <a:off x="1143000" y="1824038"/>
            <a:ext cx="184150" cy="369887"/>
          </a:xfrm>
          <a:prstGeom prst="rect">
            <a:avLst/>
          </a:prstGeom>
          <a:noFill/>
          <a:ln w="12700" cap="sq">
            <a:noFill/>
            <a:miter lim="800000"/>
            <a:headEnd type="none" w="sm" len="sm"/>
            <a:tailEnd type="none" w="sm" len="sm"/>
          </a:ln>
        </p:spPr>
        <p:txBody>
          <a:bodyPr wrap="none" anchor="ctr">
            <a:spAutoFit/>
          </a:bodyPr>
          <a:lstStyle/>
          <a:p>
            <a:endParaRPr lang="en-US"/>
          </a:p>
        </p:txBody>
      </p:sp>
      <p:sp>
        <p:nvSpPr>
          <p:cNvPr id="3078" name="Rectangle 7">
            <a:extLst>
              <a:ext uri="{FF2B5EF4-FFF2-40B4-BE49-F238E27FC236}">
                <a16:creationId xmlns:a16="http://schemas.microsoft.com/office/drawing/2014/main" id="{1A10AA83-25ED-C25B-36FF-8BA6AC6ED9F8}"/>
              </a:ext>
            </a:extLst>
          </p:cNvPr>
          <p:cNvSpPr>
            <a:spLocks noChangeArrowheads="1"/>
          </p:cNvSpPr>
          <p:nvPr/>
        </p:nvSpPr>
        <p:spPr bwMode="auto">
          <a:xfrm>
            <a:off x="1143000" y="1824038"/>
            <a:ext cx="184150" cy="369887"/>
          </a:xfrm>
          <a:prstGeom prst="rect">
            <a:avLst/>
          </a:prstGeom>
          <a:noFill/>
          <a:ln w="12700" cap="sq">
            <a:noFill/>
            <a:miter lim="800000"/>
            <a:headEnd type="none" w="sm" len="sm"/>
            <a:tailEnd type="none" w="sm" len="sm"/>
          </a:ln>
        </p:spPr>
        <p:txBody>
          <a:bodyPr wrap="none" anchor="ctr">
            <a:spAutoFit/>
          </a:bodyPr>
          <a:lstStyle/>
          <a:p>
            <a:endParaRPr lang="en-US"/>
          </a:p>
        </p:txBody>
      </p:sp>
      <p:sp>
        <p:nvSpPr>
          <p:cNvPr id="12" name="Rectangle 11">
            <a:extLst>
              <a:ext uri="{FF2B5EF4-FFF2-40B4-BE49-F238E27FC236}">
                <a16:creationId xmlns:a16="http://schemas.microsoft.com/office/drawing/2014/main" id="{DA8CC7DC-949C-70D9-04BA-84AD043B7152}"/>
              </a:ext>
            </a:extLst>
          </p:cNvPr>
          <p:cNvSpPr/>
          <p:nvPr/>
        </p:nvSpPr>
        <p:spPr>
          <a:xfrm>
            <a:off x="547770" y="719663"/>
            <a:ext cx="8596230" cy="6017032"/>
          </a:xfrm>
          <a:prstGeom prst="rect">
            <a:avLst/>
          </a:prstGeom>
        </p:spPr>
        <p:txBody>
          <a:bodyPr wrap="square">
            <a:spAutoFit/>
          </a:bodyPr>
          <a:lstStyle/>
          <a:p>
            <a:pPr marL="404813" indent="-404813">
              <a:spcAft>
                <a:spcPts val="600"/>
              </a:spcAft>
              <a:buBlip>
                <a:blip r:embed="rId4"/>
              </a:buBlip>
            </a:pPr>
            <a:r>
              <a:rPr lang="en-US" sz="2000" b="1" i="0" dirty="0">
                <a:solidFill>
                  <a:srgbClr val="000000"/>
                </a:solidFill>
                <a:effectLst/>
                <a:highlight>
                  <a:srgbClr val="FFFFFF"/>
                </a:highlight>
              </a:rPr>
              <a:t>COP28 - “transition away from fossil fuels in energy systems, in a just, orderly and equitable manner, accelerating action in this critical decade, so as to achieve net zero by 2050 in keeping with the science” – </a:t>
            </a:r>
            <a:r>
              <a:rPr lang="en-US" sz="2000" i="0" dirty="0">
                <a:solidFill>
                  <a:srgbClr val="000000"/>
                </a:solidFill>
                <a:effectLst/>
                <a:highlight>
                  <a:srgbClr val="FFFFFF"/>
                </a:highlight>
              </a:rPr>
              <a:t>signed by about  200 parties </a:t>
            </a:r>
          </a:p>
          <a:p>
            <a:pPr marL="404813" indent="-404813">
              <a:spcAft>
                <a:spcPts val="600"/>
              </a:spcAft>
              <a:buBlip>
                <a:blip r:embed="rId4"/>
              </a:buBlip>
            </a:pPr>
            <a:r>
              <a:rPr lang="en-US" sz="2000" b="1" dirty="0">
                <a:solidFill>
                  <a:srgbClr val="000000"/>
                </a:solidFill>
                <a:highlight>
                  <a:srgbClr val="FFFFFF"/>
                </a:highlight>
              </a:rPr>
              <a:t>Not yet a</a:t>
            </a:r>
            <a:r>
              <a:rPr lang="en-US" sz="2000" b="1" i="0" dirty="0">
                <a:solidFill>
                  <a:srgbClr val="000000"/>
                </a:solidFill>
                <a:effectLst/>
                <a:highlight>
                  <a:srgbClr val="FFFFFF"/>
                </a:highlight>
              </a:rPr>
              <a:t> full “phase-out” for all, but … already for coal for G7. </a:t>
            </a:r>
          </a:p>
          <a:p>
            <a:pPr marL="404813" indent="-404813">
              <a:spcAft>
                <a:spcPts val="600"/>
              </a:spcAft>
              <a:buBlip>
                <a:blip r:embed="rId4"/>
              </a:buBlip>
            </a:pPr>
            <a:r>
              <a:rPr lang="en-US" sz="2000" b="1" i="0" dirty="0">
                <a:solidFill>
                  <a:srgbClr val="000000"/>
                </a:solidFill>
                <a:effectLst/>
                <a:highlight>
                  <a:srgbClr val="FFFFFF"/>
                </a:highlight>
              </a:rPr>
              <a:t>G7 Ministers of Climate, Energy and the Environment met on 29-30 April, 2024, in Turin:</a:t>
            </a:r>
          </a:p>
          <a:p>
            <a:pPr marL="862013" lvl="1" indent="-404813">
              <a:spcAft>
                <a:spcPts val="600"/>
              </a:spcAft>
              <a:buBlip>
                <a:blip r:embed="rId4"/>
              </a:buBlip>
            </a:pPr>
            <a:r>
              <a:rPr lang="en-US" sz="2000" b="1" dirty="0"/>
              <a:t>phase out existing unabated coal power generation in our energy systems during the first half of 2030s or in a timeline consistent with keeping a limit of 1.5°C temperature rise within reach, in line with countries’ net-zero pathways</a:t>
            </a:r>
          </a:p>
          <a:p>
            <a:pPr marL="862013" lvl="1" indent="-404813">
              <a:spcAft>
                <a:spcPts val="600"/>
              </a:spcAft>
              <a:buBlip>
                <a:blip r:embed="rId4"/>
              </a:buBlip>
            </a:pPr>
            <a:r>
              <a:rPr lang="en-US" sz="2000" b="1" i="0" dirty="0">
                <a:solidFill>
                  <a:srgbClr val="000000"/>
                </a:solidFill>
                <a:effectLst/>
                <a:highlight>
                  <a:srgbClr val="FFFFFF"/>
                </a:highlight>
              </a:rPr>
              <a:t>commitment to achieving a fully or predominantly decarbonized power sector by 2035</a:t>
            </a:r>
          </a:p>
          <a:p>
            <a:pPr marL="862013" lvl="1" indent="-404813">
              <a:spcAft>
                <a:spcPts val="600"/>
              </a:spcAft>
              <a:buBlip>
                <a:blip r:embed="rId4"/>
              </a:buBlip>
            </a:pPr>
            <a:r>
              <a:rPr lang="en-US" sz="2000" b="1" dirty="0"/>
              <a:t>operationalizing our contribution to the global transition away from fossil fuels in energy systems, through the development and implementation of domestic plans, policies and actions, including to inform and be reflected in our NDCs and LTSs, and call on others, particularly other major economies, to act likewise</a:t>
            </a:r>
            <a:endParaRPr lang="en-US" sz="2000" b="1" i="0" dirty="0">
              <a:solidFill>
                <a:srgbClr val="000000"/>
              </a:solidFill>
              <a:effectLst/>
              <a:highlight>
                <a:srgbClr val="FFFFFF"/>
              </a:highlight>
            </a:endParaRPr>
          </a:p>
        </p:txBody>
      </p:sp>
      <p:sp>
        <p:nvSpPr>
          <p:cNvPr id="8" name="Rectangle 7">
            <a:extLst>
              <a:ext uri="{FF2B5EF4-FFF2-40B4-BE49-F238E27FC236}">
                <a16:creationId xmlns:a16="http://schemas.microsoft.com/office/drawing/2014/main" id="{584B7BD1-36BE-CB46-5D33-24D8E99C9C31}"/>
              </a:ext>
            </a:extLst>
          </p:cNvPr>
          <p:cNvSpPr/>
          <p:nvPr/>
        </p:nvSpPr>
        <p:spPr>
          <a:xfrm>
            <a:off x="453659" y="618370"/>
            <a:ext cx="8676456" cy="72008"/>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35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FE222-E1CA-FA78-3703-A2616D096B1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AED835-E795-E309-9F6A-3055F11718AF}"/>
              </a:ext>
            </a:extLst>
          </p:cNvPr>
          <p:cNvSpPr>
            <a:spLocks noGrp="1"/>
          </p:cNvSpPr>
          <p:nvPr>
            <p:ph type="title"/>
          </p:nvPr>
        </p:nvSpPr>
        <p:spPr>
          <a:xfrm>
            <a:off x="635000" y="76200"/>
            <a:ext cx="8509000" cy="1066800"/>
          </a:xfrm>
        </p:spPr>
        <p:txBody>
          <a:bodyPr>
            <a:noAutofit/>
          </a:bodyPr>
          <a:lstStyle/>
          <a:p>
            <a:pPr marL="0" indent="0" algn="l"/>
            <a:r>
              <a:rPr lang="en-US" sz="2800" dirty="0">
                <a:latin typeface="Impact" panose="020B0806030902050204" pitchFamily="34" charset="0"/>
              </a:rPr>
              <a:t>Investment gap. BNEF Net Zero scenario requires nearly tripling of investment in 2024-2030</a:t>
            </a:r>
            <a:r>
              <a:rPr lang="ru-RU" sz="2400" dirty="0">
                <a:latin typeface="Impact" panose="020B0806030902050204" pitchFamily="34" charset="0"/>
              </a:rPr>
              <a:t>	</a:t>
            </a:r>
          </a:p>
        </p:txBody>
      </p:sp>
      <p:pic>
        <p:nvPicPr>
          <p:cNvPr id="5" name="Picture 6">
            <a:extLst>
              <a:ext uri="{FF2B5EF4-FFF2-40B4-BE49-F238E27FC236}">
                <a16:creationId xmlns:a16="http://schemas.microsoft.com/office/drawing/2014/main" id="{A86C7C52-A182-738C-3911-58F87DDA7220}"/>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0DC00621-1DB6-7E70-E1A6-6C71DFD003A6}"/>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8" name="Picture 7">
            <a:extLst>
              <a:ext uri="{FF2B5EF4-FFF2-40B4-BE49-F238E27FC236}">
                <a16:creationId xmlns:a16="http://schemas.microsoft.com/office/drawing/2014/main" id="{C4252A0D-C367-0756-EEBF-731C927D5C85}"/>
              </a:ext>
            </a:extLst>
          </p:cNvPr>
          <p:cNvPicPr>
            <a:picLocks noChangeAspect="1"/>
          </p:cNvPicPr>
          <p:nvPr/>
        </p:nvPicPr>
        <p:blipFill>
          <a:blip r:embed="rId4"/>
          <a:stretch>
            <a:fillRect/>
          </a:stretch>
        </p:blipFill>
        <p:spPr>
          <a:xfrm>
            <a:off x="762000" y="1219200"/>
            <a:ext cx="8001000" cy="4800600"/>
          </a:xfrm>
          <a:prstGeom prst="rect">
            <a:avLst/>
          </a:prstGeom>
        </p:spPr>
      </p:pic>
      <p:sp>
        <p:nvSpPr>
          <p:cNvPr id="4" name="TextBox 3">
            <a:extLst>
              <a:ext uri="{FF2B5EF4-FFF2-40B4-BE49-F238E27FC236}">
                <a16:creationId xmlns:a16="http://schemas.microsoft.com/office/drawing/2014/main" id="{B749FBE6-37F2-06B7-D977-0AD24EEB2F83}"/>
              </a:ext>
            </a:extLst>
          </p:cNvPr>
          <p:cNvSpPr txBox="1"/>
          <p:nvPr/>
        </p:nvSpPr>
        <p:spPr>
          <a:xfrm>
            <a:off x="649654" y="6135469"/>
            <a:ext cx="8509000" cy="646331"/>
          </a:xfrm>
          <a:prstGeom prst="rect">
            <a:avLst/>
          </a:prstGeom>
          <a:noFill/>
        </p:spPr>
        <p:txBody>
          <a:bodyPr wrap="square">
            <a:spAutoFit/>
          </a:bodyPr>
          <a:lstStyle/>
          <a:p>
            <a:pPr algn="l"/>
            <a:r>
              <a:rPr lang="en-US" b="1" i="0" dirty="0">
                <a:solidFill>
                  <a:srgbClr val="333333"/>
                </a:solidFill>
                <a:effectLst/>
              </a:rPr>
              <a:t>Extra €406bn </a:t>
            </a:r>
            <a:r>
              <a:rPr lang="en-US" b="1" dirty="0">
                <a:solidFill>
                  <a:srgbClr val="333333"/>
                </a:solidFill>
              </a:rPr>
              <a:t>needed</a:t>
            </a:r>
            <a:r>
              <a:rPr lang="en-US" b="1" i="0" dirty="0">
                <a:solidFill>
                  <a:srgbClr val="333333"/>
                </a:solidFill>
                <a:effectLst/>
              </a:rPr>
              <a:t> annually to hit EU’s 2030 climate target</a:t>
            </a:r>
            <a:r>
              <a:rPr lang="en-US" b="1" dirty="0">
                <a:solidFill>
                  <a:srgbClr val="333333"/>
                </a:solidFill>
              </a:rPr>
              <a:t>:</a:t>
            </a:r>
            <a:endParaRPr lang="ru-RU" b="1" i="0" dirty="0">
              <a:solidFill>
                <a:srgbClr val="333333"/>
              </a:solidFill>
              <a:effectLst/>
            </a:endParaRPr>
          </a:p>
          <a:p>
            <a:pPr algn="l"/>
            <a:r>
              <a:rPr lang="ru-RU" b="1" i="0" dirty="0">
                <a:solidFill>
                  <a:srgbClr val="333333"/>
                </a:solidFill>
                <a:effectLst/>
                <a:latin typeface="Fjalla One" panose="02000506040000020004" pitchFamily="2" charset="0"/>
              </a:rPr>
              <a:t>  </a:t>
            </a:r>
            <a:r>
              <a:rPr lang="ru-RU" b="1" dirty="0">
                <a:solidFill>
                  <a:srgbClr val="333333"/>
                </a:solidFill>
                <a:latin typeface="Fjalla One" panose="02000506040000020004" pitchFamily="2" charset="0"/>
              </a:rPr>
              <a:t> </a:t>
            </a:r>
            <a:r>
              <a:rPr lang="en-US" dirty="0">
                <a:hlinkClick r:id="rId5"/>
              </a:rPr>
              <a:t>Extra €406bn needed annually to hit EU’s 2030 climate target: report – </a:t>
            </a:r>
            <a:r>
              <a:rPr lang="en-US" dirty="0" err="1">
                <a:hlinkClick r:id="rId5"/>
              </a:rPr>
              <a:t>Euractiv</a:t>
            </a:r>
            <a:endParaRPr lang="en-US" b="1" i="0" dirty="0">
              <a:solidFill>
                <a:srgbClr val="333333"/>
              </a:solidFill>
              <a:effectLst/>
              <a:latin typeface="Fjalla One" panose="02000506040000020004" pitchFamily="2" charset="0"/>
            </a:endParaRPr>
          </a:p>
        </p:txBody>
      </p:sp>
    </p:spTree>
    <p:extLst>
      <p:ext uri="{BB962C8B-B14F-4D97-AF65-F5344CB8AC3E}">
        <p14:creationId xmlns:p14="http://schemas.microsoft.com/office/powerpoint/2010/main" val="222232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FE222-E1CA-FA78-3703-A2616D096B1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AED835-E795-E309-9F6A-3055F11718AF}"/>
              </a:ext>
            </a:extLst>
          </p:cNvPr>
          <p:cNvSpPr>
            <a:spLocks noGrp="1"/>
          </p:cNvSpPr>
          <p:nvPr>
            <p:ph type="title"/>
          </p:nvPr>
        </p:nvSpPr>
        <p:spPr>
          <a:xfrm>
            <a:off x="635000" y="76200"/>
            <a:ext cx="8509000" cy="1447800"/>
          </a:xfrm>
        </p:spPr>
        <p:txBody>
          <a:bodyPr>
            <a:noAutofit/>
          </a:bodyPr>
          <a:lstStyle/>
          <a:p>
            <a:pPr marL="0" indent="0" algn="l"/>
            <a:r>
              <a:rPr lang="en-US" sz="2400" dirty="0">
                <a:latin typeface="Impact" panose="020B0806030902050204" pitchFamily="34" charset="0"/>
              </a:rPr>
              <a:t>The gap to mobilize US$100 is closed. In 2022, total volume of climate finance provided and mobilized by developed countries for developing countries reached US$100 billion</a:t>
            </a:r>
            <a:endParaRPr lang="ru-RU" sz="2400" dirty="0">
              <a:latin typeface="Impact" panose="020B0806030902050204" pitchFamily="34" charset="0"/>
            </a:endParaRPr>
          </a:p>
        </p:txBody>
      </p:sp>
      <p:pic>
        <p:nvPicPr>
          <p:cNvPr id="5" name="Picture 6">
            <a:extLst>
              <a:ext uri="{FF2B5EF4-FFF2-40B4-BE49-F238E27FC236}">
                <a16:creationId xmlns:a16="http://schemas.microsoft.com/office/drawing/2014/main" id="{A86C7C52-A182-738C-3911-58F87DDA7220}"/>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0DC00621-1DB6-7E70-E1A6-6C71DFD003A6}"/>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4" name="Picture 3">
            <a:extLst>
              <a:ext uri="{FF2B5EF4-FFF2-40B4-BE49-F238E27FC236}">
                <a16:creationId xmlns:a16="http://schemas.microsoft.com/office/drawing/2014/main" id="{F855008D-30DA-3531-0F8F-F0ED066469C8}"/>
              </a:ext>
            </a:extLst>
          </p:cNvPr>
          <p:cNvPicPr>
            <a:picLocks noChangeAspect="1"/>
          </p:cNvPicPr>
          <p:nvPr/>
        </p:nvPicPr>
        <p:blipFill>
          <a:blip r:embed="rId4"/>
          <a:stretch>
            <a:fillRect/>
          </a:stretch>
        </p:blipFill>
        <p:spPr>
          <a:xfrm>
            <a:off x="583467" y="1789331"/>
            <a:ext cx="3847857" cy="5053150"/>
          </a:xfrm>
          <a:prstGeom prst="rect">
            <a:avLst/>
          </a:prstGeom>
        </p:spPr>
      </p:pic>
      <p:pic>
        <p:nvPicPr>
          <p:cNvPr id="8" name="Picture 7">
            <a:extLst>
              <a:ext uri="{FF2B5EF4-FFF2-40B4-BE49-F238E27FC236}">
                <a16:creationId xmlns:a16="http://schemas.microsoft.com/office/drawing/2014/main" id="{9DEFE1D5-3ED9-E74C-53A8-9C5E20A9A454}"/>
              </a:ext>
            </a:extLst>
          </p:cNvPr>
          <p:cNvPicPr>
            <a:picLocks noChangeAspect="1"/>
          </p:cNvPicPr>
          <p:nvPr/>
        </p:nvPicPr>
        <p:blipFill>
          <a:blip r:embed="rId5"/>
          <a:stretch>
            <a:fillRect/>
          </a:stretch>
        </p:blipFill>
        <p:spPr>
          <a:xfrm>
            <a:off x="4746121" y="1669414"/>
            <a:ext cx="2286000" cy="3788798"/>
          </a:xfrm>
          <a:prstGeom prst="rect">
            <a:avLst/>
          </a:prstGeom>
        </p:spPr>
      </p:pic>
      <p:pic>
        <p:nvPicPr>
          <p:cNvPr id="14" name="Picture 13">
            <a:extLst>
              <a:ext uri="{FF2B5EF4-FFF2-40B4-BE49-F238E27FC236}">
                <a16:creationId xmlns:a16="http://schemas.microsoft.com/office/drawing/2014/main" id="{A9126A1B-DD98-1974-93A2-4303ADD74D6C}"/>
              </a:ext>
            </a:extLst>
          </p:cNvPr>
          <p:cNvPicPr>
            <a:picLocks noChangeAspect="1"/>
          </p:cNvPicPr>
          <p:nvPr/>
        </p:nvPicPr>
        <p:blipFill>
          <a:blip r:embed="rId6"/>
          <a:stretch>
            <a:fillRect/>
          </a:stretch>
        </p:blipFill>
        <p:spPr>
          <a:xfrm>
            <a:off x="7007469" y="1905000"/>
            <a:ext cx="2136531" cy="3403305"/>
          </a:xfrm>
          <a:prstGeom prst="rect">
            <a:avLst/>
          </a:prstGeom>
        </p:spPr>
      </p:pic>
      <p:sp>
        <p:nvSpPr>
          <p:cNvPr id="16" name="TextBox 15">
            <a:extLst>
              <a:ext uri="{FF2B5EF4-FFF2-40B4-BE49-F238E27FC236}">
                <a16:creationId xmlns:a16="http://schemas.microsoft.com/office/drawing/2014/main" id="{87B18FC4-4F65-B603-1865-FD01BBE4199F}"/>
              </a:ext>
            </a:extLst>
          </p:cNvPr>
          <p:cNvSpPr txBox="1"/>
          <p:nvPr/>
        </p:nvSpPr>
        <p:spPr>
          <a:xfrm>
            <a:off x="5165847" y="5492261"/>
            <a:ext cx="1391382" cy="369332"/>
          </a:xfrm>
          <a:prstGeom prst="rect">
            <a:avLst/>
          </a:prstGeom>
          <a:noFill/>
        </p:spPr>
        <p:txBody>
          <a:bodyPr wrap="square">
            <a:spAutoFit/>
          </a:bodyPr>
          <a:lstStyle/>
          <a:p>
            <a:pPr algn="ctr"/>
            <a:r>
              <a:rPr lang="en-US" b="1" dirty="0">
                <a:solidFill>
                  <a:srgbClr val="3C4043"/>
                </a:solidFill>
                <a:latin typeface="Roboto" panose="02000000000000000000" pitchFamily="2" charset="0"/>
              </a:rPr>
              <a:t>Goals</a:t>
            </a:r>
            <a:r>
              <a:rPr lang="ru-RU" b="1" dirty="0">
                <a:solidFill>
                  <a:srgbClr val="3C4043"/>
                </a:solidFill>
                <a:latin typeface="Roboto" panose="02000000000000000000" pitchFamily="2" charset="0"/>
              </a:rPr>
              <a:t> </a:t>
            </a:r>
            <a:endParaRPr lang="en-US" dirty="0"/>
          </a:p>
        </p:txBody>
      </p:sp>
      <p:sp>
        <p:nvSpPr>
          <p:cNvPr id="17" name="TextBox 16">
            <a:extLst>
              <a:ext uri="{FF2B5EF4-FFF2-40B4-BE49-F238E27FC236}">
                <a16:creationId xmlns:a16="http://schemas.microsoft.com/office/drawing/2014/main" id="{9A7F9E13-3536-771B-3E50-D4F10FA4A88D}"/>
              </a:ext>
            </a:extLst>
          </p:cNvPr>
          <p:cNvSpPr txBox="1"/>
          <p:nvPr/>
        </p:nvSpPr>
        <p:spPr>
          <a:xfrm>
            <a:off x="7169151" y="5492261"/>
            <a:ext cx="1391382" cy="369332"/>
          </a:xfrm>
          <a:prstGeom prst="rect">
            <a:avLst/>
          </a:prstGeom>
          <a:noFill/>
        </p:spPr>
        <p:txBody>
          <a:bodyPr wrap="square">
            <a:spAutoFit/>
          </a:bodyPr>
          <a:lstStyle/>
          <a:p>
            <a:pPr algn="ctr"/>
            <a:r>
              <a:rPr lang="en-US" b="1" dirty="0">
                <a:solidFill>
                  <a:srgbClr val="3C4043"/>
                </a:solidFill>
                <a:latin typeface="Roboto" panose="02000000000000000000" pitchFamily="2" charset="0"/>
              </a:rPr>
              <a:t>Forms</a:t>
            </a:r>
            <a:r>
              <a:rPr lang="ru-RU" b="1" dirty="0">
                <a:solidFill>
                  <a:srgbClr val="3C4043"/>
                </a:solidFill>
                <a:latin typeface="Roboto" panose="02000000000000000000" pitchFamily="2" charset="0"/>
              </a:rPr>
              <a:t> </a:t>
            </a:r>
            <a:endParaRPr lang="en-US" dirty="0"/>
          </a:p>
        </p:txBody>
      </p:sp>
      <p:sp>
        <p:nvSpPr>
          <p:cNvPr id="3" name="Rectangle 2">
            <a:extLst>
              <a:ext uri="{FF2B5EF4-FFF2-40B4-BE49-F238E27FC236}">
                <a16:creationId xmlns:a16="http://schemas.microsoft.com/office/drawing/2014/main" id="{644D0875-C94E-E868-792A-599F20EA88F2}"/>
              </a:ext>
            </a:extLst>
          </p:cNvPr>
          <p:cNvSpPr/>
          <p:nvPr/>
        </p:nvSpPr>
        <p:spPr>
          <a:xfrm>
            <a:off x="4431324" y="1619168"/>
            <a:ext cx="281353" cy="302903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4C5AD2-65EB-871D-F0AF-55320A9177A4}"/>
              </a:ext>
            </a:extLst>
          </p:cNvPr>
          <p:cNvSpPr txBox="1"/>
          <p:nvPr/>
        </p:nvSpPr>
        <p:spPr>
          <a:xfrm>
            <a:off x="4343400" y="1326650"/>
            <a:ext cx="457200" cy="276999"/>
          </a:xfrm>
          <a:prstGeom prst="rect">
            <a:avLst/>
          </a:prstGeom>
          <a:noFill/>
        </p:spPr>
        <p:txBody>
          <a:bodyPr wrap="square" rtlCol="0">
            <a:spAutoFit/>
          </a:bodyPr>
          <a:lstStyle/>
          <a:p>
            <a:r>
              <a:rPr lang="en-US" sz="1200" b="1" dirty="0"/>
              <a:t>100</a:t>
            </a:r>
          </a:p>
        </p:txBody>
      </p:sp>
      <p:sp>
        <p:nvSpPr>
          <p:cNvPr id="9" name="TextBox 8">
            <a:extLst>
              <a:ext uri="{FF2B5EF4-FFF2-40B4-BE49-F238E27FC236}">
                <a16:creationId xmlns:a16="http://schemas.microsoft.com/office/drawing/2014/main" id="{341C6DE0-BE43-01B7-9220-DF04F779AB1F}"/>
              </a:ext>
            </a:extLst>
          </p:cNvPr>
          <p:cNvSpPr txBox="1"/>
          <p:nvPr/>
        </p:nvSpPr>
        <p:spPr>
          <a:xfrm>
            <a:off x="4341384" y="4684477"/>
            <a:ext cx="535415" cy="276999"/>
          </a:xfrm>
          <a:prstGeom prst="rect">
            <a:avLst/>
          </a:prstGeom>
          <a:noFill/>
        </p:spPr>
        <p:txBody>
          <a:bodyPr wrap="square" rtlCol="0">
            <a:spAutoFit/>
          </a:bodyPr>
          <a:lstStyle/>
          <a:p>
            <a:r>
              <a:rPr lang="en-US" sz="1200" b="1" dirty="0"/>
              <a:t>2022</a:t>
            </a:r>
          </a:p>
        </p:txBody>
      </p:sp>
      <p:sp>
        <p:nvSpPr>
          <p:cNvPr id="11" name="TextBox 10">
            <a:extLst>
              <a:ext uri="{FF2B5EF4-FFF2-40B4-BE49-F238E27FC236}">
                <a16:creationId xmlns:a16="http://schemas.microsoft.com/office/drawing/2014/main" id="{92E6B5C5-2AA3-9ADA-C4C1-0A8755C74F4A}"/>
              </a:ext>
            </a:extLst>
          </p:cNvPr>
          <p:cNvSpPr txBox="1"/>
          <p:nvPr/>
        </p:nvSpPr>
        <p:spPr>
          <a:xfrm>
            <a:off x="4440116" y="5954947"/>
            <a:ext cx="4572000" cy="646331"/>
          </a:xfrm>
          <a:prstGeom prst="rect">
            <a:avLst/>
          </a:prstGeom>
          <a:noFill/>
        </p:spPr>
        <p:txBody>
          <a:bodyPr wrap="square">
            <a:spAutoFit/>
          </a:bodyPr>
          <a:lstStyle/>
          <a:p>
            <a:r>
              <a:rPr lang="en-US" dirty="0">
                <a:hlinkClick r:id="rId7"/>
              </a:rPr>
              <a:t>G7-Climate-Energy-Environment-Ministerial-Communique_Final.pdf (g7italy.it)</a:t>
            </a:r>
            <a:endParaRPr lang="en-US" dirty="0"/>
          </a:p>
        </p:txBody>
      </p:sp>
      <p:cxnSp>
        <p:nvCxnSpPr>
          <p:cNvPr id="13" name="Straight Arrow Connector 12">
            <a:extLst>
              <a:ext uri="{FF2B5EF4-FFF2-40B4-BE49-F238E27FC236}">
                <a16:creationId xmlns:a16="http://schemas.microsoft.com/office/drawing/2014/main" id="{2F5F5906-D8FB-9E08-70D7-BC3218CC4532}"/>
              </a:ext>
            </a:extLst>
          </p:cNvPr>
          <p:cNvCxnSpPr>
            <a:endCxn id="9" idx="2"/>
          </p:cNvCxnSpPr>
          <p:nvPr/>
        </p:nvCxnSpPr>
        <p:spPr>
          <a:xfrm flipV="1">
            <a:off x="4609091" y="4961476"/>
            <a:ext cx="1" cy="9001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BE791-F853-E54C-9D40-E28BF939A92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64BB6F-BC27-3E48-A52B-22126359D68B}"/>
              </a:ext>
            </a:extLst>
          </p:cNvPr>
          <p:cNvSpPr>
            <a:spLocks noGrp="1"/>
          </p:cNvSpPr>
          <p:nvPr>
            <p:ph type="title"/>
          </p:nvPr>
        </p:nvSpPr>
        <p:spPr>
          <a:xfrm>
            <a:off x="635000" y="76200"/>
            <a:ext cx="8509000" cy="1066800"/>
          </a:xfrm>
        </p:spPr>
        <p:txBody>
          <a:bodyPr>
            <a:noAutofit/>
          </a:bodyPr>
          <a:lstStyle/>
          <a:p>
            <a:pPr marL="0" indent="0" algn="l"/>
            <a:r>
              <a:rPr lang="en-US" sz="2800" dirty="0">
                <a:latin typeface="Impact" panose="020B0806030902050204" pitchFamily="34" charset="0"/>
              </a:rPr>
              <a:t>Equity and distributional effects assessment gap for extensive and complex climate regulation </a:t>
            </a:r>
            <a:endParaRPr lang="ru-RU" sz="2800" dirty="0">
              <a:latin typeface="Impact" panose="020B0806030902050204" pitchFamily="34" charset="0"/>
            </a:endParaRPr>
          </a:p>
        </p:txBody>
      </p:sp>
      <p:pic>
        <p:nvPicPr>
          <p:cNvPr id="5" name="Picture 6">
            <a:extLst>
              <a:ext uri="{FF2B5EF4-FFF2-40B4-BE49-F238E27FC236}">
                <a16:creationId xmlns:a16="http://schemas.microsoft.com/office/drawing/2014/main" id="{7F5B1AA1-EBF5-8297-F00D-9A2C66AAB0A0}"/>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3FA7C14F-C898-08C9-35F8-DDB8D94E1ABE}"/>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10" name="Picture 9">
            <a:extLst>
              <a:ext uri="{FF2B5EF4-FFF2-40B4-BE49-F238E27FC236}">
                <a16:creationId xmlns:a16="http://schemas.microsoft.com/office/drawing/2014/main" id="{EBFA315B-9124-0610-73D5-19E6666D02AD}"/>
              </a:ext>
            </a:extLst>
          </p:cNvPr>
          <p:cNvPicPr>
            <a:picLocks noChangeAspect="1"/>
          </p:cNvPicPr>
          <p:nvPr/>
        </p:nvPicPr>
        <p:blipFill>
          <a:blip r:embed="rId4"/>
          <a:stretch>
            <a:fillRect/>
          </a:stretch>
        </p:blipFill>
        <p:spPr>
          <a:xfrm>
            <a:off x="574675" y="1881849"/>
            <a:ext cx="8305799" cy="3833152"/>
          </a:xfrm>
          <a:prstGeom prst="rect">
            <a:avLst/>
          </a:prstGeom>
        </p:spPr>
      </p:pic>
      <p:sp>
        <p:nvSpPr>
          <p:cNvPr id="4" name="TextBox 3">
            <a:extLst>
              <a:ext uri="{FF2B5EF4-FFF2-40B4-BE49-F238E27FC236}">
                <a16:creationId xmlns:a16="http://schemas.microsoft.com/office/drawing/2014/main" id="{F2FA71D9-20C2-DCBB-CE31-EDE6B5A32DEC}"/>
              </a:ext>
            </a:extLst>
          </p:cNvPr>
          <p:cNvSpPr txBox="1"/>
          <p:nvPr/>
        </p:nvSpPr>
        <p:spPr>
          <a:xfrm>
            <a:off x="736600" y="1176893"/>
            <a:ext cx="8305800" cy="707886"/>
          </a:xfrm>
          <a:prstGeom prst="rect">
            <a:avLst/>
          </a:prstGeom>
          <a:noFill/>
        </p:spPr>
        <p:txBody>
          <a:bodyPr wrap="square">
            <a:spAutoFit/>
          </a:bodyPr>
          <a:lstStyle/>
          <a:p>
            <a:pPr algn="ctr"/>
            <a:r>
              <a:rPr lang="en-US" sz="2000" b="1" dirty="0"/>
              <a:t>Key regulations and </a:t>
            </a:r>
            <a:r>
              <a:rPr lang="en-US" sz="2000" b="1" dirty="0" err="1"/>
              <a:t>programmes</a:t>
            </a:r>
            <a:r>
              <a:rPr lang="en-US" sz="2000" b="1" dirty="0"/>
              <a:t> in the EU within the framework</a:t>
            </a:r>
            <a:br>
              <a:rPr lang="en-US" sz="2000" b="1" dirty="0"/>
            </a:br>
            <a:r>
              <a:rPr lang="en-US" sz="2000" b="1" dirty="0"/>
              <a:t>of “Fit for 55”. Very complex system and no impacts assessment</a:t>
            </a:r>
          </a:p>
        </p:txBody>
      </p:sp>
      <p:sp>
        <p:nvSpPr>
          <p:cNvPr id="8" name="TextBox 7">
            <a:extLst>
              <a:ext uri="{FF2B5EF4-FFF2-40B4-BE49-F238E27FC236}">
                <a16:creationId xmlns:a16="http://schemas.microsoft.com/office/drawing/2014/main" id="{38B6C7FB-57C7-C91A-F68A-4F3DA0ABF13B}"/>
              </a:ext>
            </a:extLst>
          </p:cNvPr>
          <p:cNvSpPr txBox="1"/>
          <p:nvPr/>
        </p:nvSpPr>
        <p:spPr>
          <a:xfrm>
            <a:off x="635000" y="5978807"/>
            <a:ext cx="8645525" cy="461665"/>
          </a:xfrm>
          <a:prstGeom prst="rect">
            <a:avLst/>
          </a:prstGeom>
          <a:noFill/>
        </p:spPr>
        <p:txBody>
          <a:bodyPr wrap="square">
            <a:spAutoFit/>
          </a:bodyPr>
          <a:lstStyle/>
          <a:p>
            <a:r>
              <a:rPr lang="en-US" sz="2400" b="1" i="0" dirty="0">
                <a:solidFill>
                  <a:srgbClr val="333333"/>
                </a:solidFill>
                <a:effectLst/>
                <a:highlight>
                  <a:srgbClr val="FFFFFF"/>
                </a:highlight>
                <a:latin typeface="Arial" panose="020B0604020202020204" pitchFamily="34" charset="0"/>
              </a:rPr>
              <a:t>30 laws are guiding EU to become climate-neutral</a:t>
            </a:r>
            <a:endParaRPr lang="en-US" sz="2400" b="1" dirty="0"/>
          </a:p>
        </p:txBody>
      </p:sp>
    </p:spTree>
    <p:extLst>
      <p:ext uri="{BB962C8B-B14F-4D97-AF65-F5344CB8AC3E}">
        <p14:creationId xmlns:p14="http://schemas.microsoft.com/office/powerpoint/2010/main" val="38712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611560" y="-1"/>
            <a:ext cx="8532440" cy="688731"/>
          </a:xfrm>
          <a:prstGeom prst="rect">
            <a:avLst/>
          </a:prstGeom>
          <a:noFill/>
          <a:ln w="9525">
            <a:noFill/>
            <a:miter lim="800000"/>
            <a:headEnd/>
            <a:tailEnd/>
          </a:ln>
          <a:effectLst/>
        </p:spPr>
        <p:txBody>
          <a:bodyPr anchor="ctr"/>
          <a:lstStyle/>
          <a:p>
            <a:r>
              <a:rPr lang="en-US" sz="2800" dirty="0">
                <a:latin typeface="Impact" pitchFamily="34" charset="0"/>
              </a:rPr>
              <a:t>Missed dimension – equity and just transition</a:t>
            </a:r>
            <a:endParaRPr lang="ru-RU" sz="2800" b="1" dirty="0"/>
          </a:p>
        </p:txBody>
      </p:sp>
      <p:pic>
        <p:nvPicPr>
          <p:cNvPr id="5" name="Picture 4"/>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7" name="Rectangle 6"/>
          <p:cNvSpPr/>
          <p:nvPr/>
        </p:nvSpPr>
        <p:spPr>
          <a:xfrm>
            <a:off x="562952" y="724199"/>
            <a:ext cx="8532440" cy="71074"/>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defRPr/>
            </a:pPr>
            <a:endParaRPr lang="en-US">
              <a:solidFill>
                <a:srgbClr val="FFFFFF"/>
              </a:solidFill>
            </a:endParaRPr>
          </a:p>
        </p:txBody>
      </p:sp>
      <p:sp>
        <p:nvSpPr>
          <p:cNvPr id="3" name="TextBox 2">
            <a:extLst>
              <a:ext uri="{FF2B5EF4-FFF2-40B4-BE49-F238E27FC236}">
                <a16:creationId xmlns:a16="http://schemas.microsoft.com/office/drawing/2014/main" id="{48C70096-2089-D19B-BE57-2F4689EC529E}"/>
              </a:ext>
            </a:extLst>
          </p:cNvPr>
          <p:cNvSpPr txBox="1"/>
          <p:nvPr/>
        </p:nvSpPr>
        <p:spPr>
          <a:xfrm>
            <a:off x="601909" y="795273"/>
            <a:ext cx="8524506" cy="5478423"/>
          </a:xfrm>
          <a:prstGeom prst="rect">
            <a:avLst/>
          </a:prstGeom>
          <a:noFill/>
        </p:spPr>
        <p:txBody>
          <a:bodyPr wrap="square">
            <a:spAutoFit/>
          </a:bodyPr>
          <a:lstStyle/>
          <a:p>
            <a:pPr marL="404813" indent="-404813">
              <a:spcAft>
                <a:spcPts val="600"/>
              </a:spcAft>
              <a:buBlip>
                <a:blip r:embed="rId4"/>
              </a:buBlip>
            </a:pPr>
            <a:r>
              <a:rPr lang="en-US" sz="2000" b="1" dirty="0"/>
              <a:t>Assessments of how climate policies will affect the costs and who will benefit from these policies, how proportionately the burden is shouldered, are important to mobilize support</a:t>
            </a:r>
            <a:endParaRPr lang="en-US" sz="2000" dirty="0"/>
          </a:p>
          <a:p>
            <a:pPr marL="404813" indent="-404813">
              <a:spcAft>
                <a:spcPts val="600"/>
              </a:spcAft>
              <a:buBlip>
                <a:blip r:embed="rId4"/>
              </a:buBlip>
            </a:pPr>
            <a:r>
              <a:rPr lang="en-US" sz="2000" b="1" dirty="0">
                <a:effectLst/>
                <a:ea typeface="Times New Roman" panose="02020603050405020304" pitchFamily="18" charset="0"/>
              </a:rPr>
              <a:t>“Fairness is not about everybody getting an equal share; it is about everyone by right getting an unequal share” (A. Gelman)</a:t>
            </a:r>
            <a:r>
              <a:rPr lang="ru-RU" sz="2000" b="1" dirty="0">
                <a:effectLst/>
                <a:ea typeface="Times New Roman" panose="02020603050405020304" pitchFamily="18" charset="0"/>
              </a:rPr>
              <a:t> </a:t>
            </a:r>
            <a:endParaRPr lang="en-US" sz="2000" b="1" dirty="0">
              <a:effectLst/>
              <a:ea typeface="Times New Roman" panose="02020603050405020304" pitchFamily="18" charset="0"/>
            </a:endParaRPr>
          </a:p>
          <a:p>
            <a:pPr marL="404813" indent="-404813">
              <a:spcAft>
                <a:spcPts val="600"/>
              </a:spcAft>
              <a:buBlip>
                <a:blip r:embed="rId4"/>
              </a:buBlip>
            </a:pPr>
            <a:r>
              <a:rPr lang="en-US" sz="2000" b="1" dirty="0">
                <a:ea typeface="Times New Roman" panose="02020603050405020304" pitchFamily="18" charset="0"/>
              </a:rPr>
              <a:t>R</a:t>
            </a:r>
            <a:r>
              <a:rPr lang="en-US" sz="2000" b="1" dirty="0">
                <a:effectLst/>
                <a:ea typeface="Times New Roman" panose="02020603050405020304" pitchFamily="18" charset="0"/>
              </a:rPr>
              <a:t>obust public engagement and participation are critical. Different concepts of equity can be used: </a:t>
            </a:r>
          </a:p>
          <a:p>
            <a:pPr marL="862013" lvl="1" indent="-404813">
              <a:spcAft>
                <a:spcPts val="600"/>
              </a:spcAft>
              <a:buBlip>
                <a:blip r:embed="rId4"/>
              </a:buBlip>
            </a:pPr>
            <a:r>
              <a:rPr lang="en-US" sz="2000" b="1" dirty="0">
                <a:effectLst/>
                <a:ea typeface="Times New Roman" panose="02020603050405020304" pitchFamily="18" charset="0"/>
              </a:rPr>
              <a:t>distributive (</a:t>
            </a:r>
            <a:r>
              <a:rPr lang="en-US" sz="2000" dirty="0">
                <a:effectLst/>
                <a:ea typeface="Times New Roman" panose="02020603050405020304" pitchFamily="18" charset="0"/>
              </a:rPr>
              <a:t>fair distribution of costs and benefits across groups with different incomes or among regions)</a:t>
            </a:r>
          </a:p>
          <a:p>
            <a:pPr marL="862013" lvl="1" indent="-404813">
              <a:spcAft>
                <a:spcPts val="600"/>
              </a:spcAft>
              <a:buBlip>
                <a:blip r:embed="rId4"/>
              </a:buBlip>
            </a:pPr>
            <a:r>
              <a:rPr lang="en-US" sz="2000" b="1" dirty="0">
                <a:effectLst/>
                <a:ea typeface="Times New Roman" panose="02020603050405020304" pitchFamily="18" charset="0"/>
              </a:rPr>
              <a:t>procedural </a:t>
            </a:r>
            <a:r>
              <a:rPr lang="en-US" sz="2000" dirty="0">
                <a:effectLst/>
                <a:ea typeface="Times New Roman" panose="02020603050405020304" pitchFamily="18" charset="0"/>
              </a:rPr>
              <a:t>(ensuring both the possibility of participation and the account of the views of different groups in decision-making processes)</a:t>
            </a:r>
          </a:p>
          <a:p>
            <a:pPr marL="862013" lvl="1" indent="-404813">
              <a:spcAft>
                <a:spcPts val="600"/>
              </a:spcAft>
              <a:buBlip>
                <a:blip r:embed="rId4"/>
              </a:buBlip>
            </a:pPr>
            <a:r>
              <a:rPr lang="en-US" sz="2000" b="1" dirty="0">
                <a:effectLst/>
                <a:ea typeface="Times New Roman" panose="02020603050405020304" pitchFamily="18" charset="0"/>
              </a:rPr>
              <a:t>recognitional </a:t>
            </a:r>
            <a:r>
              <a:rPr lang="en-US" sz="2000" dirty="0">
                <a:effectLst/>
                <a:ea typeface="Times New Roman" panose="02020603050405020304" pitchFamily="18" charset="0"/>
              </a:rPr>
              <a:t>(fair representation guarantees for under-recognized groups)</a:t>
            </a:r>
            <a:endParaRPr lang="en-US" sz="2000" dirty="0">
              <a:effectLst/>
              <a:ea typeface="Calibri" panose="020F0502020204030204" pitchFamily="34" charset="0"/>
              <a:cs typeface="Times New Roman" panose="02020603050405020304" pitchFamily="18" charset="0"/>
            </a:endParaRPr>
          </a:p>
          <a:p>
            <a:pPr marL="404813" indent="-404813">
              <a:spcAft>
                <a:spcPts val="600"/>
              </a:spcAft>
              <a:buBlip>
                <a:blip r:embed="rId4"/>
              </a:buBlip>
            </a:pPr>
            <a:r>
              <a:rPr lang="en-US" sz="2000" b="1" kern="0" dirty="0">
                <a:effectLst/>
                <a:ea typeface="Calibri" panose="020F0502020204030204" pitchFamily="34" charset="0"/>
                <a:cs typeface="Times New Roman" panose="02020603050405020304" pitchFamily="18" charset="0"/>
              </a:rPr>
              <a:t>Insufficient attention to long-term sustainability issues in the 2030 Agenda, which includes 17 SDGs, and a high level of ambition over a </a:t>
            </a:r>
            <a:r>
              <a:rPr lang="en-US" sz="2000" b="1" kern="0" dirty="0">
                <a:effectLst/>
                <a:latin typeface="Calibri" panose="020F0502020204030204" pitchFamily="34" charset="0"/>
                <a:ea typeface="Calibri" panose="020F0502020204030204" pitchFamily="34" charset="0"/>
                <a:cs typeface="Times New Roman" panose="02020603050405020304" pitchFamily="18" charset="0"/>
              </a:rPr>
              <a:t>short time frame have resulted in only 15% of the 169 SDG-</a:t>
            </a:r>
            <a:r>
              <a:rPr lang="en-US" sz="2000" b="1" kern="0" dirty="0" err="1">
                <a:effectLst/>
                <a:latin typeface="Calibri" panose="020F0502020204030204" pitchFamily="34" charset="0"/>
                <a:ea typeface="Calibri" panose="020F0502020204030204" pitchFamily="34" charset="0"/>
                <a:cs typeface="Times New Roman" panose="02020603050405020304" pitchFamily="18" charset="0"/>
              </a:rPr>
              <a:t>subtargets</a:t>
            </a:r>
            <a:r>
              <a:rPr lang="en-US" sz="2000" b="1" kern="0" dirty="0">
                <a:effectLst/>
                <a:latin typeface="Calibri" panose="020F0502020204030204" pitchFamily="34" charset="0"/>
                <a:ea typeface="Calibri" panose="020F0502020204030204" pitchFamily="34" charset="0"/>
                <a:cs typeface="Times New Roman" panose="02020603050405020304" pitchFamily="18" charset="0"/>
              </a:rPr>
              <a:t> being on track.</a:t>
            </a:r>
            <a:endParaRPr lang="en-US" sz="2000" b="1" dirty="0"/>
          </a:p>
        </p:txBody>
      </p:sp>
      <p:sp>
        <p:nvSpPr>
          <p:cNvPr id="4" name="TextBox 3">
            <a:extLst>
              <a:ext uri="{FF2B5EF4-FFF2-40B4-BE49-F238E27FC236}">
                <a16:creationId xmlns:a16="http://schemas.microsoft.com/office/drawing/2014/main" id="{C0CDA410-C557-E7C9-D856-2656278ED58D}"/>
              </a:ext>
            </a:extLst>
          </p:cNvPr>
          <p:cNvSpPr txBox="1"/>
          <p:nvPr/>
        </p:nvSpPr>
        <p:spPr>
          <a:xfrm>
            <a:off x="838200" y="6488668"/>
            <a:ext cx="7467600" cy="369332"/>
          </a:xfrm>
          <a:prstGeom prst="rect">
            <a:avLst/>
          </a:prstGeom>
          <a:noFill/>
        </p:spPr>
        <p:txBody>
          <a:bodyPr wrap="square">
            <a:spAutoFit/>
          </a:bodyPr>
          <a:lstStyle/>
          <a:p>
            <a:r>
              <a:rPr lang="en-US" dirty="0">
                <a:hlinkClick r:id="rId5"/>
              </a:rPr>
              <a:t>Distribution_effects_eng_1134bab18f.pdf (cenef-xxi.ru)</a:t>
            </a:r>
            <a:endParaRPr lang="en-US" dirty="0"/>
          </a:p>
        </p:txBody>
      </p:sp>
    </p:spTree>
    <p:extLst>
      <p:ext uri="{BB962C8B-B14F-4D97-AF65-F5344CB8AC3E}">
        <p14:creationId xmlns:p14="http://schemas.microsoft.com/office/powerpoint/2010/main" val="3102068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C310F-A37F-94FC-A4AF-068F76C50A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F38EC-5253-8561-7E91-03DEBE6FF9C8}"/>
              </a:ext>
            </a:extLst>
          </p:cNvPr>
          <p:cNvSpPr>
            <a:spLocks noGrp="1"/>
          </p:cNvSpPr>
          <p:nvPr>
            <p:ph type="title"/>
          </p:nvPr>
        </p:nvSpPr>
        <p:spPr>
          <a:xfrm>
            <a:off x="635000" y="26377"/>
            <a:ext cx="8509000" cy="760111"/>
          </a:xfrm>
        </p:spPr>
        <p:txBody>
          <a:bodyPr>
            <a:normAutofit fontScale="90000"/>
          </a:bodyPr>
          <a:lstStyle/>
          <a:p>
            <a:pPr algn="l"/>
            <a:r>
              <a:rPr lang="en-US" sz="2800" dirty="0">
                <a:latin typeface="Impact" pitchFamily="34" charset="0"/>
              </a:rPr>
              <a:t>Perception gap. Farmer protests in the EU and climate policy</a:t>
            </a:r>
          </a:p>
        </p:txBody>
      </p:sp>
      <p:pic>
        <p:nvPicPr>
          <p:cNvPr id="4" name="Picture 6">
            <a:extLst>
              <a:ext uri="{FF2B5EF4-FFF2-40B4-BE49-F238E27FC236}">
                <a16:creationId xmlns:a16="http://schemas.microsoft.com/office/drawing/2014/main" id="{499DB107-C901-2014-32D3-C68723738B47}"/>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5" name="Рисунок 4">
            <a:extLst>
              <a:ext uri="{FF2B5EF4-FFF2-40B4-BE49-F238E27FC236}">
                <a16:creationId xmlns:a16="http://schemas.microsoft.com/office/drawing/2014/main" id="{2C6ED077-7141-83F3-B8D0-7ED2CF25F17A}"/>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7" name="TextBox 6">
            <a:extLst>
              <a:ext uri="{FF2B5EF4-FFF2-40B4-BE49-F238E27FC236}">
                <a16:creationId xmlns:a16="http://schemas.microsoft.com/office/drawing/2014/main" id="{C60F722D-50AC-54FE-82E6-4BF51017CBC0}"/>
              </a:ext>
            </a:extLst>
          </p:cNvPr>
          <p:cNvSpPr txBox="1"/>
          <p:nvPr/>
        </p:nvSpPr>
        <p:spPr>
          <a:xfrm>
            <a:off x="652886" y="786488"/>
            <a:ext cx="7081713" cy="4616648"/>
          </a:xfrm>
          <a:prstGeom prst="rect">
            <a:avLst/>
          </a:prstGeom>
          <a:noFill/>
        </p:spPr>
        <p:txBody>
          <a:bodyPr wrap="square">
            <a:spAutoFit/>
          </a:bodyPr>
          <a:lstStyle/>
          <a:p>
            <a:pPr marL="457200" indent="-457200">
              <a:spcAft>
                <a:spcPts val="600"/>
              </a:spcAft>
              <a:buAutoNum type="arabicPeriod"/>
              <a:tabLst>
                <a:tab pos="457200" algn="l"/>
                <a:tab pos="2462213" algn="l"/>
              </a:tabLst>
            </a:pPr>
            <a:r>
              <a:rPr lang="en-US" sz="2400" b="1" dirty="0"/>
              <a:t>Rising prices for fuel and electricity</a:t>
            </a:r>
          </a:p>
          <a:p>
            <a:pPr marL="457200" indent="-457200">
              <a:spcAft>
                <a:spcPts val="600"/>
              </a:spcAft>
              <a:buAutoNum type="arabicPeriod"/>
              <a:tabLst>
                <a:tab pos="457200" algn="l"/>
                <a:tab pos="2462213" algn="l"/>
              </a:tabLst>
            </a:pPr>
            <a:r>
              <a:rPr lang="en-US" sz="2400" b="1" dirty="0"/>
              <a:t>Growing prices for fertilizers (primarily nitrogen)</a:t>
            </a:r>
          </a:p>
          <a:p>
            <a:pPr marL="457200" indent="-457200">
              <a:spcAft>
                <a:spcPts val="600"/>
              </a:spcAft>
              <a:buAutoNum type="arabicPeriod"/>
              <a:tabLst>
                <a:tab pos="457200" algn="l"/>
                <a:tab pos="2462213" algn="l"/>
              </a:tabLst>
            </a:pPr>
            <a:r>
              <a:rPr lang="en-US" sz="2400" b="1" dirty="0"/>
              <a:t>Restrictions on the use of nitrogen fertilizers</a:t>
            </a:r>
          </a:p>
          <a:p>
            <a:pPr marL="457200" indent="-457200">
              <a:spcAft>
                <a:spcPts val="600"/>
              </a:spcAft>
              <a:buAutoNum type="arabicPeriod"/>
              <a:tabLst>
                <a:tab pos="457200" algn="l"/>
                <a:tab pos="2462213" algn="l"/>
              </a:tabLst>
            </a:pPr>
            <a:r>
              <a:rPr lang="en-US" sz="2400" b="1" dirty="0"/>
              <a:t>Reducing subsidies for activities with high GHG emissions</a:t>
            </a:r>
          </a:p>
          <a:p>
            <a:pPr marL="457200" indent="-457200">
              <a:spcAft>
                <a:spcPts val="600"/>
              </a:spcAft>
              <a:buFontTx/>
              <a:buAutoNum type="arabicPeriod"/>
              <a:tabLst>
                <a:tab pos="457200" algn="l"/>
                <a:tab pos="2462213" algn="l"/>
              </a:tabLst>
            </a:pPr>
            <a:r>
              <a:rPr lang="en-US" sz="2400" b="1" dirty="0"/>
              <a:t>Low food prices among competitors</a:t>
            </a:r>
          </a:p>
          <a:p>
            <a:pPr marL="457200" indent="-457200">
              <a:spcAft>
                <a:spcPts val="600"/>
              </a:spcAft>
              <a:buAutoNum type="arabicPeriod"/>
              <a:tabLst>
                <a:tab pos="457200" algn="l"/>
                <a:tab pos="2462213" algn="l"/>
              </a:tabLst>
            </a:pPr>
            <a:r>
              <a:rPr lang="en-US" sz="2400" b="1" dirty="0"/>
              <a:t>Demanding increased subsidies for protection against extreme weather events, including droughts</a:t>
            </a:r>
          </a:p>
          <a:p>
            <a:pPr marL="457200" indent="-457200">
              <a:spcAft>
                <a:spcPts val="600"/>
              </a:spcAft>
              <a:buAutoNum type="arabicPeriod"/>
              <a:tabLst>
                <a:tab pos="457200" algn="l"/>
                <a:tab pos="2462213" algn="l"/>
              </a:tabLst>
            </a:pPr>
            <a:r>
              <a:rPr lang="en-US" sz="2400" b="1" dirty="0"/>
              <a:t>Demand for increased spending on flood protection</a:t>
            </a:r>
          </a:p>
        </p:txBody>
      </p:sp>
      <p:sp>
        <p:nvSpPr>
          <p:cNvPr id="3" name="Right Brace 2">
            <a:extLst>
              <a:ext uri="{FF2B5EF4-FFF2-40B4-BE49-F238E27FC236}">
                <a16:creationId xmlns:a16="http://schemas.microsoft.com/office/drawing/2014/main" id="{9F923A71-E760-FBB1-BA48-2CA532332CF5}"/>
              </a:ext>
            </a:extLst>
          </p:cNvPr>
          <p:cNvSpPr/>
          <p:nvPr/>
        </p:nvSpPr>
        <p:spPr>
          <a:xfrm>
            <a:off x="7617876" y="914400"/>
            <a:ext cx="197674" cy="760111"/>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E3C5B40-797E-9BBD-E74B-008A17F6A6F0}"/>
              </a:ext>
            </a:extLst>
          </p:cNvPr>
          <p:cNvSpPr txBox="1"/>
          <p:nvPr/>
        </p:nvSpPr>
        <p:spPr>
          <a:xfrm rot="16200000">
            <a:off x="7900344" y="480336"/>
            <a:ext cx="1217311" cy="1323439"/>
          </a:xfrm>
          <a:prstGeom prst="rect">
            <a:avLst/>
          </a:prstGeom>
          <a:noFill/>
        </p:spPr>
        <p:txBody>
          <a:bodyPr wrap="square">
            <a:spAutoFit/>
          </a:bodyPr>
          <a:lstStyle/>
          <a:p>
            <a:r>
              <a:rPr kumimoji="0" lang="en-US" sz="1600" b="1" i="0" u="none" strike="noStrike" kern="1200" cap="none" spc="0" normalizeH="0" baseline="0" noProof="0" dirty="0">
                <a:ln>
                  <a:noFill/>
                </a:ln>
                <a:solidFill>
                  <a:prstClr val="black"/>
                </a:solidFill>
                <a:effectLst/>
                <a:uLnTx/>
                <a:uFillTx/>
                <a:latin typeface="Calibri"/>
                <a:ea typeface="+mn-ea"/>
                <a:cs typeface="+mn-cs"/>
              </a:rPr>
              <a:t>Energy crisis – Russian military operation</a:t>
            </a:r>
            <a:endParaRPr lang="en-US" sz="1600" dirty="0"/>
          </a:p>
        </p:txBody>
      </p:sp>
      <p:sp>
        <p:nvSpPr>
          <p:cNvPr id="9" name="Right Brace 8">
            <a:extLst>
              <a:ext uri="{FF2B5EF4-FFF2-40B4-BE49-F238E27FC236}">
                <a16:creationId xmlns:a16="http://schemas.microsoft.com/office/drawing/2014/main" id="{5794E7B1-490E-662E-B4E9-1C52BD52A15E}"/>
              </a:ext>
            </a:extLst>
          </p:cNvPr>
          <p:cNvSpPr/>
          <p:nvPr/>
        </p:nvSpPr>
        <p:spPr>
          <a:xfrm>
            <a:off x="7602607" y="1954645"/>
            <a:ext cx="197674" cy="760111"/>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90B00BB5-FEE1-CC31-730A-1E9C00041084}"/>
              </a:ext>
            </a:extLst>
          </p:cNvPr>
          <p:cNvSpPr/>
          <p:nvPr/>
        </p:nvSpPr>
        <p:spPr>
          <a:xfrm>
            <a:off x="7678201" y="3479587"/>
            <a:ext cx="98837" cy="1532574"/>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CC0572EB-0F6C-8621-1966-866F35016D9D}"/>
              </a:ext>
            </a:extLst>
          </p:cNvPr>
          <p:cNvSpPr txBox="1"/>
          <p:nvPr/>
        </p:nvSpPr>
        <p:spPr>
          <a:xfrm rot="16200000">
            <a:off x="7686454" y="1973050"/>
            <a:ext cx="1036923" cy="646331"/>
          </a:xfrm>
          <a:prstGeom prst="rect">
            <a:avLst/>
          </a:prstGeom>
          <a:noFill/>
        </p:spPr>
        <p:txBody>
          <a:bodyPr wrap="square">
            <a:spAutoFit/>
          </a:bodyPr>
          <a:lstStyle/>
          <a:p>
            <a:r>
              <a:rPr kumimoji="0" lang="en-US" sz="1800" b="1" i="0" u="none" strike="noStrike" kern="1200" cap="none" spc="0" normalizeH="0" baseline="0" noProof="0" dirty="0">
                <a:ln>
                  <a:noFill/>
                </a:ln>
                <a:solidFill>
                  <a:prstClr val="black"/>
                </a:solidFill>
                <a:effectLst/>
                <a:uLnTx/>
                <a:uFillTx/>
                <a:latin typeface="Calibri"/>
                <a:ea typeface="+mn-ea"/>
                <a:cs typeface="+mn-cs"/>
              </a:rPr>
              <a:t>Climate policies</a:t>
            </a:r>
            <a:endParaRPr lang="en-US" dirty="0"/>
          </a:p>
        </p:txBody>
      </p:sp>
      <p:sp>
        <p:nvSpPr>
          <p:cNvPr id="13" name="TextBox 12">
            <a:extLst>
              <a:ext uri="{FF2B5EF4-FFF2-40B4-BE49-F238E27FC236}">
                <a16:creationId xmlns:a16="http://schemas.microsoft.com/office/drawing/2014/main" id="{C37A0DBE-BDDF-AC29-E74B-A421556D9BFE}"/>
              </a:ext>
            </a:extLst>
          </p:cNvPr>
          <p:cNvSpPr txBox="1"/>
          <p:nvPr/>
        </p:nvSpPr>
        <p:spPr>
          <a:xfrm rot="16200000">
            <a:off x="7574487" y="3634167"/>
            <a:ext cx="1745916" cy="1200329"/>
          </a:xfrm>
          <a:prstGeom prst="rect">
            <a:avLst/>
          </a:prstGeom>
          <a:noFill/>
        </p:spPr>
        <p:txBody>
          <a:bodyPr wrap="square">
            <a:spAutoFit/>
          </a:bodyPr>
          <a:lstStyle/>
          <a:p>
            <a:pPr algn="ctr"/>
            <a:r>
              <a:rPr kumimoji="0" lang="en-US" sz="1800" b="1" i="0" u="none" strike="noStrike" kern="1200" cap="none" spc="0" normalizeH="0" baseline="0" noProof="0" dirty="0">
                <a:ln>
                  <a:noFill/>
                </a:ln>
                <a:solidFill>
                  <a:prstClr val="black"/>
                </a:solidFill>
                <a:effectLst/>
                <a:uLnTx/>
                <a:uFillTx/>
                <a:latin typeface="Calibri"/>
                <a:ea typeface="+mn-ea"/>
                <a:cs typeface="+mn-cs"/>
              </a:rPr>
              <a:t>Request to compensate losses from climate change</a:t>
            </a:r>
            <a:endParaRPr lang="en-US" dirty="0"/>
          </a:p>
        </p:txBody>
      </p:sp>
      <p:sp>
        <p:nvSpPr>
          <p:cNvPr id="15" name="TextBox 14">
            <a:extLst>
              <a:ext uri="{FF2B5EF4-FFF2-40B4-BE49-F238E27FC236}">
                <a16:creationId xmlns:a16="http://schemas.microsoft.com/office/drawing/2014/main" id="{DF7F8ED1-BF45-C669-B9D8-7896739DD7BD}"/>
              </a:ext>
            </a:extLst>
          </p:cNvPr>
          <p:cNvSpPr txBox="1"/>
          <p:nvPr/>
        </p:nvSpPr>
        <p:spPr>
          <a:xfrm>
            <a:off x="649653" y="5324243"/>
            <a:ext cx="8521065" cy="1554272"/>
          </a:xfrm>
          <a:prstGeom prst="rect">
            <a:avLst/>
          </a:prstGeom>
          <a:noFill/>
        </p:spPr>
        <p:txBody>
          <a:bodyPr wrap="square">
            <a:spAutoFit/>
          </a:bodyPr>
          <a:lstStyle/>
          <a:p>
            <a:pPr>
              <a:spcAft>
                <a:spcPts val="600"/>
              </a:spcAft>
              <a:tabLst>
                <a:tab pos="457200" algn="l"/>
                <a:tab pos="2462213" algn="l"/>
              </a:tabLst>
            </a:pPr>
            <a:r>
              <a:rPr lang="en-US" sz="2400" b="1" dirty="0"/>
              <a:t>Many regulatory measures are not related to climate – biodiversity conservation, food safety, etc., but associated with climate policy</a:t>
            </a:r>
          </a:p>
          <a:p>
            <a:pPr>
              <a:spcAft>
                <a:spcPts val="600"/>
              </a:spcAft>
              <a:tabLst>
                <a:tab pos="457200" algn="l"/>
                <a:tab pos="2462213" algn="l"/>
              </a:tabLst>
            </a:pPr>
            <a:r>
              <a:rPr lang="en-US" dirty="0">
                <a:hlinkClick r:id="rId4"/>
              </a:rPr>
              <a:t>Analysis: How do the EU farmer protests relate to climate change?  - Carbon Brief</a:t>
            </a:r>
            <a:endParaRPr lang="ru-RU" b="1" dirty="0">
              <a:ea typeface="SimSun" panose="02010600030101010101" pitchFamily="2" charset="-122"/>
            </a:endParaRPr>
          </a:p>
        </p:txBody>
      </p:sp>
    </p:spTree>
    <p:extLst>
      <p:ext uri="{BB962C8B-B14F-4D97-AF65-F5344CB8AC3E}">
        <p14:creationId xmlns:p14="http://schemas.microsoft.com/office/powerpoint/2010/main" val="267385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BDF75-9C5F-6E41-7F41-B9F7AF4A3D8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A770B1-164B-9771-0844-30F2FDB9C3B1}"/>
              </a:ext>
            </a:extLst>
          </p:cNvPr>
          <p:cNvSpPr>
            <a:spLocks noGrp="1"/>
          </p:cNvSpPr>
          <p:nvPr>
            <p:ph type="title"/>
          </p:nvPr>
        </p:nvSpPr>
        <p:spPr>
          <a:xfrm>
            <a:off x="635000" y="117033"/>
            <a:ext cx="8509000" cy="723736"/>
          </a:xfrm>
        </p:spPr>
        <p:txBody>
          <a:bodyPr>
            <a:noAutofit/>
          </a:bodyPr>
          <a:lstStyle/>
          <a:p>
            <a:pPr marL="0" indent="0" algn="l"/>
            <a:r>
              <a:rPr lang="en-US" sz="2800" dirty="0">
                <a:solidFill>
                  <a:schemeClr val="tx2">
                    <a:lumMod val="50000"/>
                  </a:schemeClr>
                </a:solidFill>
                <a:latin typeface="Impact" panose="020B0806030902050204" pitchFamily="34" charset="0"/>
              </a:rPr>
              <a:t>Holistic approach gap. “The seven matrices method”</a:t>
            </a:r>
            <a:endParaRPr lang="ru-RU" sz="2800" dirty="0">
              <a:solidFill>
                <a:schemeClr val="tx2">
                  <a:lumMod val="50000"/>
                </a:schemeClr>
              </a:solidFill>
              <a:latin typeface="Impact" panose="020B0806030902050204" pitchFamily="34" charset="0"/>
            </a:endParaRPr>
          </a:p>
        </p:txBody>
      </p:sp>
      <p:pic>
        <p:nvPicPr>
          <p:cNvPr id="5" name="Picture 6">
            <a:extLst>
              <a:ext uri="{FF2B5EF4-FFF2-40B4-BE49-F238E27FC236}">
                <a16:creationId xmlns:a16="http://schemas.microsoft.com/office/drawing/2014/main" id="{381B235C-4A96-5DE0-F2D5-EAB07F6102E9}"/>
              </a:ext>
            </a:extLst>
          </p:cNvPr>
          <p:cNvPicPr>
            <a:picLocks noChangeAspect="1" noChangeArrowheads="1"/>
          </p:cNvPicPr>
          <p:nvPr/>
        </p:nvPicPr>
        <p:blipFill>
          <a:blip r:embed="rId3"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E4885F79-13DF-5EAB-D624-5469082DF0DB}"/>
              </a:ext>
            </a:extLst>
          </p:cNvPr>
          <p:cNvPicPr>
            <a:picLocks noChangeAspect="1" noChangeArrowheads="1"/>
          </p:cNvPicPr>
          <p:nvPr/>
        </p:nvPicPr>
        <p:blipFill>
          <a:blip r:embed="rId4"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13" name="Content Placeholder 12">
            <a:extLst>
              <a:ext uri="{FF2B5EF4-FFF2-40B4-BE49-F238E27FC236}">
                <a16:creationId xmlns:a16="http://schemas.microsoft.com/office/drawing/2014/main" id="{F23B75EF-5F2A-C4C9-5C9C-13F7C26DADFE}"/>
              </a:ext>
            </a:extLst>
          </p:cNvPr>
          <p:cNvPicPr>
            <a:picLocks noGrp="1" noChangeAspect="1"/>
          </p:cNvPicPr>
          <p:nvPr>
            <p:ph idx="1"/>
          </p:nvPr>
        </p:nvPicPr>
        <p:blipFill>
          <a:blip r:embed="rId5"/>
          <a:stretch>
            <a:fillRect/>
          </a:stretch>
        </p:blipFill>
        <p:spPr>
          <a:xfrm>
            <a:off x="574675" y="946288"/>
            <a:ext cx="6642589" cy="5554403"/>
          </a:xfrm>
        </p:spPr>
      </p:pic>
      <p:sp>
        <p:nvSpPr>
          <p:cNvPr id="15" name="TextBox 14">
            <a:extLst>
              <a:ext uri="{FF2B5EF4-FFF2-40B4-BE49-F238E27FC236}">
                <a16:creationId xmlns:a16="http://schemas.microsoft.com/office/drawing/2014/main" id="{5329AAD2-9C3C-FA68-55A9-2FF57849EBCA}"/>
              </a:ext>
            </a:extLst>
          </p:cNvPr>
          <p:cNvSpPr txBox="1"/>
          <p:nvPr/>
        </p:nvSpPr>
        <p:spPr>
          <a:xfrm>
            <a:off x="670169" y="6453499"/>
            <a:ext cx="8509000" cy="369332"/>
          </a:xfrm>
          <a:prstGeom prst="rect">
            <a:avLst/>
          </a:prstGeom>
          <a:noFill/>
        </p:spPr>
        <p:txBody>
          <a:bodyPr wrap="square">
            <a:spAutoFit/>
          </a:bodyPr>
          <a:lstStyle/>
          <a:p>
            <a:r>
              <a:rPr lang="en-US" dirty="0">
                <a:hlinkClick r:id="rId6"/>
              </a:rPr>
              <a:t>Distribution_effects_eng_1134bab18f.pdf (cenef-xxi.ru)</a:t>
            </a:r>
            <a:endParaRPr lang="en-US" dirty="0"/>
          </a:p>
        </p:txBody>
      </p:sp>
      <p:sp>
        <p:nvSpPr>
          <p:cNvPr id="17" name="TextBox 16">
            <a:extLst>
              <a:ext uri="{FF2B5EF4-FFF2-40B4-BE49-F238E27FC236}">
                <a16:creationId xmlns:a16="http://schemas.microsoft.com/office/drawing/2014/main" id="{76542E71-6B74-A47C-6C40-7B2507A2E8E9}"/>
              </a:ext>
            </a:extLst>
          </p:cNvPr>
          <p:cNvSpPr txBox="1"/>
          <p:nvPr/>
        </p:nvSpPr>
        <p:spPr>
          <a:xfrm>
            <a:off x="7100338" y="929603"/>
            <a:ext cx="2078831" cy="5632311"/>
          </a:xfrm>
          <a:prstGeom prst="rect">
            <a:avLst/>
          </a:prstGeom>
          <a:noFill/>
        </p:spPr>
        <p:txBody>
          <a:bodyPr wrap="square">
            <a:spAutoFit/>
          </a:bodyPr>
          <a:lstStyle/>
          <a:p>
            <a:r>
              <a:rPr lang="en-US" sz="1800" b="1" i="0" u="none" strike="noStrike" baseline="0" dirty="0">
                <a:solidFill>
                  <a:srgbClr val="000000"/>
                </a:solidFill>
              </a:rPr>
              <a:t>One important problem is the lack of assessment of the potential impact a </a:t>
            </a:r>
            <a:r>
              <a:rPr kumimoji="0" lang="en-US" sz="1800" b="1" i="0" u="none" strike="noStrike" kern="1200" cap="none" spc="0" normalizeH="0" baseline="0" noProof="0" dirty="0">
                <a:ln>
                  <a:noFill/>
                </a:ln>
                <a:solidFill>
                  <a:srgbClr val="000000"/>
                </a:solidFill>
                <a:effectLst/>
                <a:uLnTx/>
                <a:uFillTx/>
                <a:latin typeface="Calibri"/>
                <a:ea typeface="+mn-ea"/>
                <a:cs typeface="+mn-cs"/>
              </a:rPr>
              <a:t>climate policy</a:t>
            </a:r>
            <a:r>
              <a:rPr lang="en-US" sz="1800" b="1" i="0" u="none" strike="noStrike" baseline="0" dirty="0">
                <a:solidFill>
                  <a:srgbClr val="000000"/>
                </a:solidFill>
              </a:rPr>
              <a:t> may have on the economic agents and their ability to consolidate–formally or informally–by using a variety of institutes to promote or, on the contrary, stand up against these policies</a:t>
            </a:r>
            <a:r>
              <a:rPr lang="en-US" sz="1800" b="0" i="0" u="none" strike="noStrike" baseline="0" dirty="0">
                <a:solidFill>
                  <a:srgbClr val="000000"/>
                </a:solidFill>
                <a:latin typeface="Times New Roman" panose="02020603050405020304" pitchFamily="18" charset="0"/>
              </a:rPr>
              <a:t>. </a:t>
            </a:r>
          </a:p>
          <a:p>
            <a:r>
              <a:rPr lang="en-US" b="1" dirty="0">
                <a:solidFill>
                  <a:srgbClr val="000000"/>
                </a:solidFill>
              </a:rPr>
              <a:t>Resistance from the fuel lobby.</a:t>
            </a:r>
            <a:endParaRPr lang="en-US" b="1" dirty="0"/>
          </a:p>
        </p:txBody>
      </p:sp>
      <p:sp>
        <p:nvSpPr>
          <p:cNvPr id="19" name="TextBox 18">
            <a:extLst>
              <a:ext uri="{FF2B5EF4-FFF2-40B4-BE49-F238E27FC236}">
                <a16:creationId xmlns:a16="http://schemas.microsoft.com/office/drawing/2014/main" id="{18DECF38-A0DC-379B-00D6-50F5FEDE0D61}"/>
              </a:ext>
            </a:extLst>
          </p:cNvPr>
          <p:cNvSpPr txBox="1"/>
          <p:nvPr/>
        </p:nvSpPr>
        <p:spPr>
          <a:xfrm>
            <a:off x="2782034" y="2113526"/>
            <a:ext cx="1676400" cy="646331"/>
          </a:xfrm>
          <a:prstGeom prst="rect">
            <a:avLst/>
          </a:prstGeom>
          <a:noFill/>
        </p:spPr>
        <p:txBody>
          <a:bodyPr wrap="square">
            <a:spAutoFit/>
          </a:bodyPr>
          <a:lstStyle/>
          <a:p>
            <a:pPr algn="ctr"/>
            <a:r>
              <a:rPr lang="en-US" sz="1800" b="1" i="0" u="none" strike="noStrike" baseline="0" dirty="0">
                <a:solidFill>
                  <a:srgbClr val="000000"/>
                </a:solidFill>
              </a:rPr>
              <a:t>Distributional effects</a:t>
            </a:r>
            <a:endParaRPr lang="en-US" dirty="0"/>
          </a:p>
        </p:txBody>
      </p:sp>
      <p:sp>
        <p:nvSpPr>
          <p:cNvPr id="20" name="TextBox 19">
            <a:extLst>
              <a:ext uri="{FF2B5EF4-FFF2-40B4-BE49-F238E27FC236}">
                <a16:creationId xmlns:a16="http://schemas.microsoft.com/office/drawing/2014/main" id="{B8DA6412-774A-A4D0-53BA-C455BB65C5C0}"/>
              </a:ext>
            </a:extLst>
          </p:cNvPr>
          <p:cNvSpPr txBox="1"/>
          <p:nvPr/>
        </p:nvSpPr>
        <p:spPr>
          <a:xfrm>
            <a:off x="4745771" y="2179541"/>
            <a:ext cx="1924295" cy="584775"/>
          </a:xfrm>
          <a:prstGeom prst="rect">
            <a:avLst/>
          </a:prstGeom>
          <a:noFill/>
        </p:spPr>
        <p:txBody>
          <a:bodyPr wrap="square">
            <a:spAutoFit/>
          </a:bodyPr>
          <a:lstStyle/>
          <a:p>
            <a:pPr algn="ctr"/>
            <a:r>
              <a:rPr lang="en-US" sz="1600" b="1" dirty="0">
                <a:solidFill>
                  <a:srgbClr val="000000"/>
                </a:solidFill>
              </a:rPr>
              <a:t>Institutions and policies acceptance </a:t>
            </a:r>
            <a:endParaRPr lang="en-US" sz="1600" dirty="0"/>
          </a:p>
        </p:txBody>
      </p:sp>
      <p:sp>
        <p:nvSpPr>
          <p:cNvPr id="21" name="TextBox 20">
            <a:extLst>
              <a:ext uri="{FF2B5EF4-FFF2-40B4-BE49-F238E27FC236}">
                <a16:creationId xmlns:a16="http://schemas.microsoft.com/office/drawing/2014/main" id="{01F76D7B-5455-51D5-4AC2-0A7278141E40}"/>
              </a:ext>
            </a:extLst>
          </p:cNvPr>
          <p:cNvSpPr txBox="1"/>
          <p:nvPr/>
        </p:nvSpPr>
        <p:spPr>
          <a:xfrm>
            <a:off x="2684584" y="5053936"/>
            <a:ext cx="1828800" cy="646331"/>
          </a:xfrm>
          <a:prstGeom prst="rect">
            <a:avLst/>
          </a:prstGeom>
          <a:noFill/>
        </p:spPr>
        <p:txBody>
          <a:bodyPr wrap="square">
            <a:spAutoFit/>
          </a:bodyPr>
          <a:lstStyle/>
          <a:p>
            <a:pPr algn="ctr"/>
            <a:r>
              <a:rPr lang="en-US" sz="1800" b="1" i="0" u="none" strike="noStrike" baseline="0" dirty="0">
                <a:solidFill>
                  <a:srgbClr val="000000"/>
                </a:solidFill>
              </a:rPr>
              <a:t>Positioning in global economy</a:t>
            </a:r>
            <a:endParaRPr lang="en-US" dirty="0"/>
          </a:p>
        </p:txBody>
      </p:sp>
      <p:sp>
        <p:nvSpPr>
          <p:cNvPr id="22" name="TextBox 21">
            <a:extLst>
              <a:ext uri="{FF2B5EF4-FFF2-40B4-BE49-F238E27FC236}">
                <a16:creationId xmlns:a16="http://schemas.microsoft.com/office/drawing/2014/main" id="{E4204E33-A1AD-21DD-6853-B7573E27845B}"/>
              </a:ext>
            </a:extLst>
          </p:cNvPr>
          <p:cNvSpPr txBox="1"/>
          <p:nvPr/>
        </p:nvSpPr>
        <p:spPr>
          <a:xfrm>
            <a:off x="4857505" y="5022732"/>
            <a:ext cx="1695695" cy="646331"/>
          </a:xfrm>
          <a:prstGeom prst="rect">
            <a:avLst/>
          </a:prstGeom>
          <a:noFill/>
        </p:spPr>
        <p:txBody>
          <a:bodyPr wrap="square">
            <a:spAutoFit/>
          </a:bodyPr>
          <a:lstStyle/>
          <a:p>
            <a:pPr algn="ctr"/>
            <a:r>
              <a:rPr lang="en-US" sz="1800" b="1" i="0" u="none" strike="noStrike" baseline="0" dirty="0">
                <a:solidFill>
                  <a:srgbClr val="000000"/>
                </a:solidFill>
              </a:rPr>
              <a:t>Geopolitical effects </a:t>
            </a:r>
            <a:endParaRPr lang="en-US" dirty="0"/>
          </a:p>
        </p:txBody>
      </p:sp>
      <p:sp>
        <p:nvSpPr>
          <p:cNvPr id="23" name="TextBox 22">
            <a:extLst>
              <a:ext uri="{FF2B5EF4-FFF2-40B4-BE49-F238E27FC236}">
                <a16:creationId xmlns:a16="http://schemas.microsoft.com/office/drawing/2014/main" id="{014292DC-7DA3-B362-9D9A-D717DDB33AA1}"/>
              </a:ext>
            </a:extLst>
          </p:cNvPr>
          <p:cNvSpPr txBox="1"/>
          <p:nvPr/>
        </p:nvSpPr>
        <p:spPr>
          <a:xfrm>
            <a:off x="4857505" y="3514018"/>
            <a:ext cx="1600200" cy="646331"/>
          </a:xfrm>
          <a:prstGeom prst="rect">
            <a:avLst/>
          </a:prstGeom>
          <a:noFill/>
        </p:spPr>
        <p:txBody>
          <a:bodyPr wrap="square">
            <a:spAutoFit/>
          </a:bodyPr>
          <a:lstStyle/>
          <a:p>
            <a:pPr algn="ctr"/>
            <a:r>
              <a:rPr lang="en-US" b="1" dirty="0">
                <a:solidFill>
                  <a:srgbClr val="000000"/>
                </a:solidFill>
              </a:rPr>
              <a:t>Policies architecture</a:t>
            </a:r>
            <a:endParaRPr lang="en-US" dirty="0"/>
          </a:p>
        </p:txBody>
      </p:sp>
      <p:sp>
        <p:nvSpPr>
          <p:cNvPr id="24" name="TextBox 23">
            <a:extLst>
              <a:ext uri="{FF2B5EF4-FFF2-40B4-BE49-F238E27FC236}">
                <a16:creationId xmlns:a16="http://schemas.microsoft.com/office/drawing/2014/main" id="{50B9971F-132C-2049-6672-433C9A47735F}"/>
              </a:ext>
            </a:extLst>
          </p:cNvPr>
          <p:cNvSpPr txBox="1"/>
          <p:nvPr/>
        </p:nvSpPr>
        <p:spPr>
          <a:xfrm>
            <a:off x="2812560" y="3652517"/>
            <a:ext cx="1676400" cy="369332"/>
          </a:xfrm>
          <a:prstGeom prst="rect">
            <a:avLst/>
          </a:prstGeom>
          <a:noFill/>
        </p:spPr>
        <p:txBody>
          <a:bodyPr wrap="square">
            <a:spAutoFit/>
          </a:bodyPr>
          <a:lstStyle/>
          <a:p>
            <a:pPr algn="ctr"/>
            <a:r>
              <a:rPr lang="en-US" sz="1800" b="1" i="0" u="none" strike="noStrike" baseline="0" dirty="0">
                <a:solidFill>
                  <a:srgbClr val="000000"/>
                </a:solidFill>
              </a:rPr>
              <a:t>Projections</a:t>
            </a:r>
            <a:endParaRPr lang="en-US" dirty="0"/>
          </a:p>
        </p:txBody>
      </p:sp>
      <p:sp>
        <p:nvSpPr>
          <p:cNvPr id="25" name="TextBox 24">
            <a:extLst>
              <a:ext uri="{FF2B5EF4-FFF2-40B4-BE49-F238E27FC236}">
                <a16:creationId xmlns:a16="http://schemas.microsoft.com/office/drawing/2014/main" id="{E2560B44-A173-B7AC-9F3E-8036F7E0F144}"/>
              </a:ext>
            </a:extLst>
          </p:cNvPr>
          <p:cNvSpPr txBox="1"/>
          <p:nvPr/>
        </p:nvSpPr>
        <p:spPr>
          <a:xfrm>
            <a:off x="943219" y="3652516"/>
            <a:ext cx="1456469" cy="369332"/>
          </a:xfrm>
          <a:prstGeom prst="rect">
            <a:avLst/>
          </a:prstGeom>
          <a:noFill/>
        </p:spPr>
        <p:txBody>
          <a:bodyPr wrap="square">
            <a:spAutoFit/>
          </a:bodyPr>
          <a:lstStyle/>
          <a:p>
            <a:pPr algn="ctr"/>
            <a:r>
              <a:rPr lang="en-US" b="1" dirty="0">
                <a:solidFill>
                  <a:srgbClr val="000000"/>
                </a:solidFill>
              </a:rPr>
              <a:t>Scenarios</a:t>
            </a:r>
            <a:endParaRPr lang="en-US" dirty="0"/>
          </a:p>
        </p:txBody>
      </p:sp>
    </p:spTree>
    <p:extLst>
      <p:ext uri="{BB962C8B-B14F-4D97-AF65-F5344CB8AC3E}">
        <p14:creationId xmlns:p14="http://schemas.microsoft.com/office/powerpoint/2010/main" val="3820608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611560" y="0"/>
            <a:ext cx="8532440" cy="853061"/>
          </a:xfrm>
          <a:prstGeom prst="rect">
            <a:avLst/>
          </a:prstGeom>
          <a:noFill/>
          <a:ln w="9525">
            <a:noFill/>
            <a:miter lim="800000"/>
            <a:headEnd/>
            <a:tailEnd/>
          </a:ln>
          <a:effectLst/>
        </p:spPr>
        <p:txBody>
          <a:bodyPr anchor="ctr"/>
          <a:lstStyle/>
          <a:p>
            <a:r>
              <a:rPr lang="en-US" sz="2800" dirty="0">
                <a:latin typeface="Impact" pitchFamily="34" charset="0"/>
              </a:rPr>
              <a:t>Not just carbon pricing. Three domains of low carbon policies</a:t>
            </a:r>
            <a:endParaRPr lang="ru-RU" sz="2800" b="1" dirty="0"/>
          </a:p>
        </p:txBody>
      </p:sp>
      <p:pic>
        <p:nvPicPr>
          <p:cNvPr id="5" name="Picture 4"/>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7" name="Rectangle 6"/>
          <p:cNvSpPr/>
          <p:nvPr/>
        </p:nvSpPr>
        <p:spPr>
          <a:xfrm>
            <a:off x="599831" y="853061"/>
            <a:ext cx="8532440" cy="71074"/>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defRPr/>
            </a:pPr>
            <a:endParaRPr lang="en-US">
              <a:solidFill>
                <a:srgbClr val="FFFFFF"/>
              </a:solidFill>
            </a:endParaRPr>
          </a:p>
        </p:txBody>
      </p:sp>
      <p:pic>
        <p:nvPicPr>
          <p:cNvPr id="2" name="Picture 1">
            <a:extLst>
              <a:ext uri="{FF2B5EF4-FFF2-40B4-BE49-F238E27FC236}">
                <a16:creationId xmlns:a16="http://schemas.microsoft.com/office/drawing/2014/main" id="{2D33F3AD-1AFB-69CB-5C3E-F739B3D64ABF}"/>
              </a:ext>
            </a:extLst>
          </p:cNvPr>
          <p:cNvPicPr>
            <a:picLocks noChangeAspect="1"/>
          </p:cNvPicPr>
          <p:nvPr/>
        </p:nvPicPr>
        <p:blipFill>
          <a:blip r:embed="rId4"/>
          <a:stretch>
            <a:fillRect/>
          </a:stretch>
        </p:blipFill>
        <p:spPr>
          <a:xfrm>
            <a:off x="339902" y="3724819"/>
            <a:ext cx="6007100" cy="2854575"/>
          </a:xfrm>
          <a:prstGeom prst="rect">
            <a:avLst/>
          </a:prstGeom>
        </p:spPr>
      </p:pic>
      <p:pic>
        <p:nvPicPr>
          <p:cNvPr id="3" name="Picture 2">
            <a:extLst>
              <a:ext uri="{FF2B5EF4-FFF2-40B4-BE49-F238E27FC236}">
                <a16:creationId xmlns:a16="http://schemas.microsoft.com/office/drawing/2014/main" id="{C673DAAF-1E2D-7FD5-BD4F-6C88537C8D62}"/>
              </a:ext>
            </a:extLst>
          </p:cNvPr>
          <p:cNvPicPr>
            <a:picLocks noChangeAspect="1"/>
          </p:cNvPicPr>
          <p:nvPr/>
        </p:nvPicPr>
        <p:blipFill>
          <a:blip r:embed="rId5"/>
          <a:stretch>
            <a:fillRect/>
          </a:stretch>
        </p:blipFill>
        <p:spPr>
          <a:xfrm>
            <a:off x="-178777" y="987059"/>
            <a:ext cx="6477000" cy="2799588"/>
          </a:xfrm>
          <a:prstGeom prst="rect">
            <a:avLst/>
          </a:prstGeom>
        </p:spPr>
      </p:pic>
      <p:sp>
        <p:nvSpPr>
          <p:cNvPr id="8" name="TextBox 7">
            <a:extLst>
              <a:ext uri="{FF2B5EF4-FFF2-40B4-BE49-F238E27FC236}">
                <a16:creationId xmlns:a16="http://schemas.microsoft.com/office/drawing/2014/main" id="{BEFE22BE-8A28-53CB-145C-ABFEC0434316}"/>
              </a:ext>
            </a:extLst>
          </p:cNvPr>
          <p:cNvSpPr txBox="1"/>
          <p:nvPr/>
        </p:nvSpPr>
        <p:spPr>
          <a:xfrm>
            <a:off x="5774436" y="1098975"/>
            <a:ext cx="3217164" cy="5170646"/>
          </a:xfrm>
          <a:prstGeom prst="rect">
            <a:avLst/>
          </a:prstGeom>
          <a:noFill/>
        </p:spPr>
        <p:txBody>
          <a:bodyPr wrap="square">
            <a:spAutoFit/>
          </a:bodyPr>
          <a:lstStyle/>
          <a:p>
            <a:pPr>
              <a:spcAft>
                <a:spcPts val="600"/>
              </a:spcAft>
            </a:pPr>
            <a:r>
              <a:rPr lang="en-US" sz="2000" b="1" dirty="0"/>
              <a:t>There are three basic models of making investment- and management decisions</a:t>
            </a:r>
          </a:p>
          <a:p>
            <a:pPr>
              <a:spcAft>
                <a:spcPts val="600"/>
              </a:spcAft>
            </a:pPr>
            <a:r>
              <a:rPr lang="en-US" sz="2000" b="1" kern="0" dirty="0">
                <a:effectLst/>
                <a:ea typeface="Calibri" panose="020F0502020204030204" pitchFamily="34" charset="0"/>
                <a:cs typeface="Times New Roman" panose="02020603050405020304" pitchFamily="18" charset="0"/>
              </a:rPr>
              <a:t>The need for strategic decisions emerges when the existing technological and management systems run into the “limits of growth” or “limits of change”.</a:t>
            </a:r>
            <a:r>
              <a:rPr lang="en-US" sz="2000" kern="0" dirty="0">
                <a:effectLst/>
                <a:ea typeface="Calibri" panose="020F0502020204030204" pitchFamily="34" charset="0"/>
                <a:cs typeface="Times New Roman" panose="02020603050405020304" pitchFamily="18" charset="0"/>
              </a:rPr>
              <a:t> </a:t>
            </a:r>
            <a:endParaRPr lang="en-US" sz="2000" b="1" dirty="0"/>
          </a:p>
          <a:p>
            <a:r>
              <a:rPr lang="en-US" sz="2000" b="1" dirty="0"/>
              <a:t>A set of low carbon policies should foster the required change in the first two decision-making models and lay a basis to launch the third model. </a:t>
            </a:r>
          </a:p>
        </p:txBody>
      </p:sp>
      <p:sp>
        <p:nvSpPr>
          <p:cNvPr id="10" name="TextBox 9">
            <a:extLst>
              <a:ext uri="{FF2B5EF4-FFF2-40B4-BE49-F238E27FC236}">
                <a16:creationId xmlns:a16="http://schemas.microsoft.com/office/drawing/2014/main" id="{0026BF9C-2CF3-AD4C-59FC-44D5462228D7}"/>
              </a:ext>
            </a:extLst>
          </p:cNvPr>
          <p:cNvSpPr txBox="1"/>
          <p:nvPr/>
        </p:nvSpPr>
        <p:spPr>
          <a:xfrm>
            <a:off x="635000" y="6453333"/>
            <a:ext cx="4646734" cy="369332"/>
          </a:xfrm>
          <a:prstGeom prst="rect">
            <a:avLst/>
          </a:prstGeom>
          <a:noFill/>
        </p:spPr>
        <p:txBody>
          <a:bodyPr wrap="square">
            <a:spAutoFit/>
          </a:bodyPr>
          <a:lstStyle/>
          <a:p>
            <a:r>
              <a:rPr lang="en-US" dirty="0">
                <a:hlinkClick r:id="rId6"/>
              </a:rPr>
              <a:t>roadmaps_c702871b52.pdf (cenef-xxi.ru)</a:t>
            </a:r>
            <a:endParaRPr lang="en-US" dirty="0"/>
          </a:p>
        </p:txBody>
      </p:sp>
      <p:sp>
        <p:nvSpPr>
          <p:cNvPr id="4" name="TextBox 3">
            <a:extLst>
              <a:ext uri="{FF2B5EF4-FFF2-40B4-BE49-F238E27FC236}">
                <a16:creationId xmlns:a16="http://schemas.microsoft.com/office/drawing/2014/main" id="{E3C1D033-BB41-F6F1-1BC2-2E1B833ED721}"/>
              </a:ext>
            </a:extLst>
          </p:cNvPr>
          <p:cNvSpPr txBox="1"/>
          <p:nvPr/>
        </p:nvSpPr>
        <p:spPr>
          <a:xfrm>
            <a:off x="1485051" y="3908282"/>
            <a:ext cx="1399375" cy="338554"/>
          </a:xfrm>
          <a:prstGeom prst="rect">
            <a:avLst/>
          </a:prstGeom>
          <a:noFill/>
        </p:spPr>
        <p:txBody>
          <a:bodyPr wrap="square" rtlCol="0">
            <a:spAutoFit/>
          </a:bodyPr>
          <a:lstStyle/>
          <a:p>
            <a:r>
              <a:rPr lang="en-US" sz="1600" b="1" dirty="0"/>
              <a:t>put in focus</a:t>
            </a:r>
          </a:p>
        </p:txBody>
      </p:sp>
      <p:sp>
        <p:nvSpPr>
          <p:cNvPr id="9" name="TextBox 8">
            <a:extLst>
              <a:ext uri="{FF2B5EF4-FFF2-40B4-BE49-F238E27FC236}">
                <a16:creationId xmlns:a16="http://schemas.microsoft.com/office/drawing/2014/main" id="{5E1274E7-CFAB-FD14-34F5-1D3AABDCFC70}"/>
              </a:ext>
            </a:extLst>
          </p:cNvPr>
          <p:cNvSpPr txBox="1"/>
          <p:nvPr/>
        </p:nvSpPr>
        <p:spPr>
          <a:xfrm>
            <a:off x="3896213" y="3460386"/>
            <a:ext cx="2133600" cy="584775"/>
          </a:xfrm>
          <a:prstGeom prst="rect">
            <a:avLst/>
          </a:prstGeom>
          <a:noFill/>
        </p:spPr>
        <p:txBody>
          <a:bodyPr wrap="square" rtlCol="0">
            <a:spAutoFit/>
          </a:bodyPr>
          <a:lstStyle/>
          <a:p>
            <a:pPr algn="ctr"/>
            <a:r>
              <a:rPr lang="en-US" sz="1600" b="1" dirty="0"/>
              <a:t>move technology frontier</a:t>
            </a:r>
          </a:p>
        </p:txBody>
      </p:sp>
      <p:sp>
        <p:nvSpPr>
          <p:cNvPr id="11" name="TextBox 10">
            <a:extLst>
              <a:ext uri="{FF2B5EF4-FFF2-40B4-BE49-F238E27FC236}">
                <a16:creationId xmlns:a16="http://schemas.microsoft.com/office/drawing/2014/main" id="{DBE89982-C110-F1B1-1B32-ECE1E001FCC9}"/>
              </a:ext>
            </a:extLst>
          </p:cNvPr>
          <p:cNvSpPr txBox="1"/>
          <p:nvPr/>
        </p:nvSpPr>
        <p:spPr>
          <a:xfrm>
            <a:off x="2254250" y="3661895"/>
            <a:ext cx="2133599" cy="338554"/>
          </a:xfrm>
          <a:prstGeom prst="rect">
            <a:avLst/>
          </a:prstGeom>
          <a:noFill/>
        </p:spPr>
        <p:txBody>
          <a:bodyPr wrap="square" rtlCol="0">
            <a:spAutoFit/>
          </a:bodyPr>
          <a:lstStyle/>
          <a:p>
            <a:pPr algn="ctr"/>
            <a:r>
              <a:rPr lang="en-US" sz="1600" b="1" dirty="0"/>
              <a:t>make competitive</a:t>
            </a:r>
          </a:p>
        </p:txBody>
      </p:sp>
    </p:spTree>
    <p:extLst>
      <p:ext uri="{BB962C8B-B14F-4D97-AF65-F5344CB8AC3E}">
        <p14:creationId xmlns:p14="http://schemas.microsoft.com/office/powerpoint/2010/main" val="3005711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
            <a:ext cx="8506766" cy="1089463"/>
          </a:xfrm>
        </p:spPr>
        <p:txBody>
          <a:bodyPr>
            <a:noAutofit/>
          </a:bodyPr>
          <a:lstStyle/>
          <a:p>
            <a:pPr marL="0" indent="0" algn="l"/>
            <a:r>
              <a:rPr lang="en-US" sz="2800" dirty="0">
                <a:latin typeface="Impact" panose="020B0806030902050204" pitchFamily="34" charset="0"/>
              </a:rPr>
              <a:t>Five pillars for successful mitigation policies implementation </a:t>
            </a:r>
            <a:endParaRPr lang="ru-RU" sz="2800" dirty="0">
              <a:latin typeface="Impact" panose="020B0806030902050204" pitchFamily="34" charset="0"/>
            </a:endParaRPr>
          </a:p>
        </p:txBody>
      </p:sp>
      <p:sp>
        <p:nvSpPr>
          <p:cNvPr id="3" name="Объект 2"/>
          <p:cNvSpPr>
            <a:spLocks noGrp="1"/>
          </p:cNvSpPr>
          <p:nvPr>
            <p:ph idx="1"/>
          </p:nvPr>
        </p:nvSpPr>
        <p:spPr>
          <a:xfrm>
            <a:off x="1600200" y="1295400"/>
            <a:ext cx="7516166" cy="5005388"/>
          </a:xfrm>
        </p:spPr>
        <p:txBody>
          <a:bodyPr>
            <a:noAutofit/>
          </a:bodyPr>
          <a:lstStyle/>
          <a:p>
            <a:pPr marL="342900" marR="0" lvl="0" indent="-342900">
              <a:spcBef>
                <a:spcPts val="0"/>
              </a:spcBef>
              <a:spcAft>
                <a:spcPts val="600"/>
              </a:spcAft>
              <a:buFont typeface="Symbol" panose="05050102010706020507" pitchFamily="18" charset="2"/>
              <a:buChar char=""/>
            </a:pPr>
            <a:r>
              <a:rPr lang="en-US" sz="2400" b="1" dirty="0">
                <a:latin typeface="Arial" panose="020B0604020202020204" pitchFamily="34" charset="0"/>
                <a:ea typeface="Calibri" panose="020F0502020204030204" pitchFamily="34" charset="0"/>
                <a:cs typeface="Arial" panose="020B0604020202020204" pitchFamily="34" charset="0"/>
              </a:rPr>
              <a:t>Technologies – </a:t>
            </a:r>
            <a:r>
              <a:rPr lang="en-US" sz="1600" b="1" dirty="0">
                <a:latin typeface="Arial" panose="020B0604020202020204" pitchFamily="34" charset="0"/>
                <a:ea typeface="Calibri" panose="020F0502020204030204" pitchFamily="34" charset="0"/>
                <a:cs typeface="Arial" panose="020B0604020202020204" pitchFamily="34" charset="0"/>
              </a:rPr>
              <a:t>availability of a wide variety of technologies and equipment for GHG mitigation in all sectors</a:t>
            </a:r>
          </a:p>
          <a:p>
            <a:pPr marL="342900" marR="0" lvl="0" indent="-342900">
              <a:spcBef>
                <a:spcPts val="0"/>
              </a:spcBef>
              <a:spcAft>
                <a:spcPts val="600"/>
              </a:spcAft>
              <a:buFont typeface="Symbol" panose="05050102010706020507" pitchFamily="18" charset="2"/>
              <a:buChar char=""/>
            </a:pPr>
            <a:r>
              <a:rPr lang="en-US" sz="2400" b="1" dirty="0">
                <a:latin typeface="Arial" panose="020B0604020202020204" pitchFamily="34" charset="0"/>
                <a:ea typeface="Calibri" panose="020F0502020204030204" pitchFamily="34" charset="0"/>
                <a:cs typeface="Arial" panose="020B0604020202020204" pitchFamily="34" charset="0"/>
              </a:rPr>
              <a:t>Regulations and </a:t>
            </a:r>
            <a:r>
              <a:rPr lang="en-US" sz="2400" b="1" dirty="0" err="1">
                <a:latin typeface="Arial" panose="020B0604020202020204" pitchFamily="34" charset="0"/>
                <a:ea typeface="Calibri" panose="020F0502020204030204" pitchFamily="34" charset="0"/>
                <a:cs typeface="Arial" panose="020B0604020202020204" pitchFamily="34" charset="0"/>
              </a:rPr>
              <a:t>programmes</a:t>
            </a:r>
            <a:r>
              <a:rPr lang="en-US" sz="2400" b="1" dirty="0">
                <a:latin typeface="Arial" panose="020B0604020202020204" pitchFamily="34" charset="0"/>
                <a:ea typeface="Calibri" panose="020F0502020204030204" pitchFamily="34" charset="0"/>
                <a:cs typeface="Arial" panose="020B0604020202020204" pitchFamily="34" charset="0"/>
              </a:rPr>
              <a:t> – </a:t>
            </a:r>
            <a:r>
              <a:rPr lang="en-US" sz="1600" b="1" dirty="0">
                <a:latin typeface="Arial" panose="020B0604020202020204" pitchFamily="34" charset="0"/>
                <a:ea typeface="Calibri" panose="020F0502020204030204" pitchFamily="34" charset="0"/>
                <a:cs typeface="Arial" panose="020B0604020202020204" pitchFamily="34" charset="0"/>
              </a:rPr>
              <a:t>mandatory requirements that allow for policies and coordinated action to achieve the targets as specified in the national strategies and </a:t>
            </a:r>
            <a:r>
              <a:rPr lang="en-US" sz="1600" b="1" dirty="0" err="1">
                <a:latin typeface="Arial" panose="020B0604020202020204" pitchFamily="34" charset="0"/>
                <a:ea typeface="Calibri" panose="020F0502020204030204" pitchFamily="34" charset="0"/>
                <a:cs typeface="Arial" panose="020B0604020202020204" pitchFamily="34" charset="0"/>
              </a:rPr>
              <a:t>programmes</a:t>
            </a:r>
            <a:endParaRPr lang="en-US" sz="16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2400" b="1" dirty="0">
                <a:latin typeface="Arial" panose="020B0604020202020204" pitchFamily="34" charset="0"/>
                <a:ea typeface="Calibri" panose="020F0502020204030204" pitchFamily="34" charset="0"/>
                <a:cs typeface="Arial" panose="020B0604020202020204" pitchFamily="34" charset="0"/>
              </a:rPr>
              <a:t>Incentives and financing – </a:t>
            </a:r>
            <a:r>
              <a:rPr lang="en-US" sz="1600" dirty="0">
                <a:latin typeface="Arial" panose="020B0604020202020204" pitchFamily="34" charset="0"/>
                <a:ea typeface="Calibri" panose="020F0502020204030204" pitchFamily="34" charset="0"/>
                <a:cs typeface="Arial" panose="020B0604020202020204" pitchFamily="34" charset="0"/>
              </a:rPr>
              <a:t>measures aiming to improve the economic attractiveness of low carbon technologies and to provide access to financing which is essential to comply with regulations and attain the targets</a:t>
            </a:r>
          </a:p>
          <a:p>
            <a:pPr marL="342900" marR="0" lvl="0" indent="-342900">
              <a:spcBef>
                <a:spcPts val="0"/>
              </a:spcBef>
              <a:spcAft>
                <a:spcPts val="600"/>
              </a:spcAft>
              <a:buFont typeface="Symbol" panose="05050102010706020507" pitchFamily="18" charset="2"/>
              <a:buChar char=""/>
            </a:pPr>
            <a:r>
              <a:rPr lang="en-US" sz="2400" b="1" dirty="0">
                <a:latin typeface="Arial" panose="020B0604020202020204" pitchFamily="34" charset="0"/>
                <a:ea typeface="Calibri" panose="020F0502020204030204" pitchFamily="34" charset="0"/>
                <a:cs typeface="Arial" panose="020B0604020202020204" pitchFamily="34" charset="0"/>
              </a:rPr>
              <a:t>Institutes – </a:t>
            </a:r>
            <a:r>
              <a:rPr lang="en-US" sz="1600" dirty="0">
                <a:latin typeface="Arial" panose="020B0604020202020204" pitchFamily="34" charset="0"/>
                <a:ea typeface="Calibri" panose="020F0502020204030204" pitchFamily="34" charset="0"/>
                <a:cs typeface="Arial" panose="020B0604020202020204" pitchFamily="34" charset="0"/>
              </a:rPr>
              <a:t>organizations that are authorized to launch and coordinate decarbonization processes and are responsible for the results, and agencies that represent low carbon transition stakeholders</a:t>
            </a:r>
          </a:p>
          <a:p>
            <a:pPr marL="342900" marR="0" lvl="0" indent="-342900">
              <a:spcBef>
                <a:spcPts val="0"/>
              </a:spcBef>
              <a:spcAft>
                <a:spcPts val="600"/>
              </a:spcAft>
              <a:buFont typeface="Symbol" panose="05050102010706020507" pitchFamily="18" charset="2"/>
              <a:buChar char=""/>
            </a:pPr>
            <a:r>
              <a:rPr lang="en-US" sz="2400" b="1" dirty="0">
                <a:latin typeface="Arial" panose="020B0604020202020204" pitchFamily="34" charset="0"/>
                <a:ea typeface="Calibri" panose="020F0502020204030204" pitchFamily="34" charset="0"/>
                <a:cs typeface="Arial" panose="020B0604020202020204" pitchFamily="34" charset="0"/>
              </a:rPr>
              <a:t>Human capital – </a:t>
            </a:r>
            <a:r>
              <a:rPr lang="en-US" sz="1600" dirty="0">
                <a:latin typeface="Arial" panose="020B0604020202020204" pitchFamily="34" charset="0"/>
                <a:ea typeface="Calibri" panose="020F0502020204030204" pitchFamily="34" charset="0"/>
                <a:cs typeface="Arial" panose="020B0604020202020204" pitchFamily="34" charset="0"/>
              </a:rPr>
              <a:t>a sufficient number of experts with adequate training who are engaged in policy development, organization and implementation of low carbon transition; supplying these experts with knowledge, information, and tools for decision-making</a:t>
            </a:r>
            <a:endParaRPr lang="en-US" sz="24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6"/>
          <p:cNvPicPr>
            <a:picLocks noChangeAspect="1" noChangeArrowheads="1"/>
          </p:cNvPicPr>
          <p:nvPr/>
        </p:nvPicPr>
        <p:blipFill>
          <a:blip r:embed="rId2" cstate="print"/>
          <a:srcRect/>
          <a:stretch>
            <a:fillRect/>
          </a:stretch>
        </p:blipFill>
        <p:spPr bwMode="auto">
          <a:xfrm>
            <a:off x="27634"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7" name="Picture 6">
            <a:extLst>
              <a:ext uri="{FF2B5EF4-FFF2-40B4-BE49-F238E27FC236}">
                <a16:creationId xmlns:a16="http://schemas.microsoft.com/office/drawing/2014/main" id="{0A5DC916-C391-7BCF-4614-949C8970CC2B}"/>
              </a:ext>
            </a:extLst>
          </p:cNvPr>
          <p:cNvPicPr>
            <a:picLocks noChangeAspect="1"/>
          </p:cNvPicPr>
          <p:nvPr/>
        </p:nvPicPr>
        <p:blipFill>
          <a:blip r:embed="rId4"/>
          <a:stretch>
            <a:fillRect/>
          </a:stretch>
        </p:blipFill>
        <p:spPr>
          <a:xfrm>
            <a:off x="783007" y="1429406"/>
            <a:ext cx="716079" cy="507766"/>
          </a:xfrm>
          <a:prstGeom prst="rect">
            <a:avLst/>
          </a:prstGeom>
        </p:spPr>
      </p:pic>
      <p:pic>
        <p:nvPicPr>
          <p:cNvPr id="8" name="Picture 7">
            <a:extLst>
              <a:ext uri="{FF2B5EF4-FFF2-40B4-BE49-F238E27FC236}">
                <a16:creationId xmlns:a16="http://schemas.microsoft.com/office/drawing/2014/main" id="{F83E743B-39D5-6A30-C727-6E631051AA0A}"/>
              </a:ext>
            </a:extLst>
          </p:cNvPr>
          <p:cNvPicPr>
            <a:picLocks noChangeAspect="1"/>
          </p:cNvPicPr>
          <p:nvPr/>
        </p:nvPicPr>
        <p:blipFill>
          <a:blip r:embed="rId5"/>
          <a:stretch>
            <a:fillRect/>
          </a:stretch>
        </p:blipFill>
        <p:spPr>
          <a:xfrm>
            <a:off x="758264" y="2277114"/>
            <a:ext cx="742119" cy="507766"/>
          </a:xfrm>
          <a:prstGeom prst="rect">
            <a:avLst/>
          </a:prstGeom>
        </p:spPr>
      </p:pic>
      <p:pic>
        <p:nvPicPr>
          <p:cNvPr id="9" name="Picture 8">
            <a:extLst>
              <a:ext uri="{FF2B5EF4-FFF2-40B4-BE49-F238E27FC236}">
                <a16:creationId xmlns:a16="http://schemas.microsoft.com/office/drawing/2014/main" id="{4EC8558F-0136-A7DB-3C87-0B15AF497AAF}"/>
              </a:ext>
            </a:extLst>
          </p:cNvPr>
          <p:cNvPicPr>
            <a:picLocks noChangeAspect="1"/>
          </p:cNvPicPr>
          <p:nvPr/>
        </p:nvPicPr>
        <p:blipFill>
          <a:blip r:embed="rId6"/>
          <a:stretch>
            <a:fillRect/>
          </a:stretch>
        </p:blipFill>
        <p:spPr>
          <a:xfrm>
            <a:off x="819021" y="3043373"/>
            <a:ext cx="700256" cy="569545"/>
          </a:xfrm>
          <a:prstGeom prst="rect">
            <a:avLst/>
          </a:prstGeom>
        </p:spPr>
      </p:pic>
      <p:pic>
        <p:nvPicPr>
          <p:cNvPr id="10" name="Picture 9">
            <a:extLst>
              <a:ext uri="{FF2B5EF4-FFF2-40B4-BE49-F238E27FC236}">
                <a16:creationId xmlns:a16="http://schemas.microsoft.com/office/drawing/2014/main" id="{D9C69E91-7C99-E01C-CE55-5D023B960BF2}"/>
              </a:ext>
            </a:extLst>
          </p:cNvPr>
          <p:cNvPicPr>
            <a:picLocks noChangeAspect="1"/>
          </p:cNvPicPr>
          <p:nvPr/>
        </p:nvPicPr>
        <p:blipFill>
          <a:blip r:embed="rId7"/>
          <a:stretch>
            <a:fillRect/>
          </a:stretch>
        </p:blipFill>
        <p:spPr>
          <a:xfrm>
            <a:off x="819021" y="4005156"/>
            <a:ext cx="697630" cy="685392"/>
          </a:xfrm>
          <a:prstGeom prst="rect">
            <a:avLst/>
          </a:prstGeom>
        </p:spPr>
      </p:pic>
      <p:pic>
        <p:nvPicPr>
          <p:cNvPr id="11" name="Picture 10">
            <a:extLst>
              <a:ext uri="{FF2B5EF4-FFF2-40B4-BE49-F238E27FC236}">
                <a16:creationId xmlns:a16="http://schemas.microsoft.com/office/drawing/2014/main" id="{88EF95EF-0841-B56F-3660-BC5EBA2E1D12}"/>
              </a:ext>
            </a:extLst>
          </p:cNvPr>
          <p:cNvPicPr>
            <a:picLocks noChangeAspect="1"/>
          </p:cNvPicPr>
          <p:nvPr/>
        </p:nvPicPr>
        <p:blipFill>
          <a:blip r:embed="rId8"/>
          <a:stretch>
            <a:fillRect/>
          </a:stretch>
        </p:blipFill>
        <p:spPr>
          <a:xfrm>
            <a:off x="857593" y="5029200"/>
            <a:ext cx="620486" cy="609600"/>
          </a:xfrm>
          <a:prstGeom prst="rect">
            <a:avLst/>
          </a:prstGeom>
        </p:spPr>
      </p:pic>
      <p:sp>
        <p:nvSpPr>
          <p:cNvPr id="4" name="TextBox 3">
            <a:extLst>
              <a:ext uri="{FF2B5EF4-FFF2-40B4-BE49-F238E27FC236}">
                <a16:creationId xmlns:a16="http://schemas.microsoft.com/office/drawing/2014/main" id="{2896BAAC-90A7-FF52-09AD-672BC246A864}"/>
              </a:ext>
            </a:extLst>
          </p:cNvPr>
          <p:cNvSpPr txBox="1"/>
          <p:nvPr/>
        </p:nvSpPr>
        <p:spPr>
          <a:xfrm>
            <a:off x="635000" y="6453333"/>
            <a:ext cx="4646734" cy="369332"/>
          </a:xfrm>
          <a:prstGeom prst="rect">
            <a:avLst/>
          </a:prstGeom>
          <a:noFill/>
        </p:spPr>
        <p:txBody>
          <a:bodyPr wrap="square">
            <a:spAutoFit/>
          </a:bodyPr>
          <a:lstStyle/>
          <a:p>
            <a:r>
              <a:rPr lang="en-US" dirty="0">
                <a:hlinkClick r:id="rId9"/>
              </a:rPr>
              <a:t>roadmaps_c702871b52.pdf (cenef-xxi.ru)</a:t>
            </a:r>
            <a:endParaRPr lang="en-US" dirty="0"/>
          </a:p>
        </p:txBody>
      </p:sp>
    </p:spTree>
    <p:extLst>
      <p:ext uri="{BB962C8B-B14F-4D97-AF65-F5344CB8AC3E}">
        <p14:creationId xmlns:p14="http://schemas.microsoft.com/office/powerpoint/2010/main" val="537604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611560" y="0"/>
            <a:ext cx="8532440" cy="685800"/>
          </a:xfrm>
          <a:prstGeom prst="rect">
            <a:avLst/>
          </a:prstGeom>
          <a:noFill/>
          <a:ln w="9525">
            <a:noFill/>
            <a:miter lim="800000"/>
            <a:headEnd/>
            <a:tailEnd/>
          </a:ln>
          <a:effectLst/>
        </p:spPr>
        <p:txBody>
          <a:bodyPr anchor="ctr"/>
          <a:lstStyle/>
          <a:p>
            <a:r>
              <a:rPr lang="en-US" sz="2800" dirty="0">
                <a:latin typeface="Impact" pitchFamily="34" charset="0"/>
              </a:rPr>
              <a:t>Technological gaps and drift of energy security focus </a:t>
            </a:r>
            <a:endParaRPr lang="ru-RU" sz="2800" b="1" dirty="0"/>
          </a:p>
        </p:txBody>
      </p:sp>
      <p:pic>
        <p:nvPicPr>
          <p:cNvPr id="5" name="Picture 4"/>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7" name="Rectangle 6"/>
          <p:cNvSpPr/>
          <p:nvPr/>
        </p:nvSpPr>
        <p:spPr>
          <a:xfrm>
            <a:off x="574675" y="685800"/>
            <a:ext cx="8532440" cy="71074"/>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defRPr/>
            </a:pPr>
            <a:endParaRPr lang="en-US">
              <a:solidFill>
                <a:srgbClr val="FFFFFF"/>
              </a:solidFill>
            </a:endParaRPr>
          </a:p>
        </p:txBody>
      </p:sp>
      <p:sp>
        <p:nvSpPr>
          <p:cNvPr id="3" name="TextBox 2">
            <a:extLst>
              <a:ext uri="{FF2B5EF4-FFF2-40B4-BE49-F238E27FC236}">
                <a16:creationId xmlns:a16="http://schemas.microsoft.com/office/drawing/2014/main" id="{CCB22E89-785E-009F-B454-1A8BC8DBE1A6}"/>
              </a:ext>
            </a:extLst>
          </p:cNvPr>
          <p:cNvSpPr txBox="1"/>
          <p:nvPr/>
        </p:nvSpPr>
        <p:spPr>
          <a:xfrm>
            <a:off x="574675" y="774459"/>
            <a:ext cx="8569326" cy="6078587"/>
          </a:xfrm>
          <a:prstGeom prst="rect">
            <a:avLst/>
          </a:prstGeom>
          <a:noFill/>
        </p:spPr>
        <p:txBody>
          <a:bodyPr wrap="square">
            <a:spAutoFit/>
          </a:bodyPr>
          <a:lstStyle/>
          <a:p>
            <a:pPr marL="404813" indent="-404813">
              <a:spcAft>
                <a:spcPts val="600"/>
              </a:spcAft>
              <a:buBlip>
                <a:blip r:embed="rId4"/>
              </a:buBlip>
            </a:pPr>
            <a:r>
              <a:rPr lang="en-US" sz="2400" b="1" dirty="0">
                <a:effectLst/>
                <a:ea typeface="Calibri" panose="020F0502020204030204" pitchFamily="34" charset="0"/>
              </a:rPr>
              <a:t>technology readiness level gap</a:t>
            </a:r>
            <a:r>
              <a:rPr lang="en-US" sz="2400" dirty="0">
                <a:effectLst/>
                <a:ea typeface="Calibri" panose="020F0502020204030204" pitchFamily="34" charset="0"/>
              </a:rPr>
              <a:t> </a:t>
            </a:r>
            <a:r>
              <a:rPr lang="en-US" sz="2000" dirty="0">
                <a:effectLst/>
                <a:ea typeface="Calibri" panose="020F0502020204030204" pitchFamily="34" charset="0"/>
              </a:rPr>
              <a:t>– lack of affordable low-carbon technologies with a high level of technology readiness</a:t>
            </a:r>
          </a:p>
          <a:p>
            <a:pPr marL="404813" indent="-404813">
              <a:spcAft>
                <a:spcPts val="600"/>
              </a:spcAft>
              <a:buBlip>
                <a:blip r:embed="rId4"/>
              </a:buBlip>
            </a:pPr>
            <a:r>
              <a:rPr lang="en-US" sz="2400" b="1" dirty="0">
                <a:effectLst/>
                <a:ea typeface="Calibri" panose="020F0502020204030204" pitchFamily="34" charset="0"/>
              </a:rPr>
              <a:t>supply gap</a:t>
            </a:r>
            <a:r>
              <a:rPr lang="en-US" sz="2400" dirty="0">
                <a:effectLst/>
                <a:ea typeface="Calibri" panose="020F0502020204030204" pitchFamily="34" charset="0"/>
              </a:rPr>
              <a:t> </a:t>
            </a:r>
            <a:r>
              <a:rPr lang="en-US" sz="2000" dirty="0">
                <a:effectLst/>
                <a:ea typeface="Calibri" panose="020F0502020204030204" pitchFamily="34" charset="0"/>
              </a:rPr>
              <a:t>– lack of technologies, installation and operation capacities in the markets at a scale sufficient to move along the traced pathways to carbon neutrality</a:t>
            </a:r>
          </a:p>
          <a:p>
            <a:pPr marL="404813" indent="-404813">
              <a:spcAft>
                <a:spcPts val="600"/>
              </a:spcAft>
              <a:buBlip>
                <a:blip r:embed="rId4"/>
              </a:buBlip>
            </a:pPr>
            <a:r>
              <a:rPr lang="en-US" sz="2400" b="1" dirty="0">
                <a:effectLst/>
                <a:ea typeface="Calibri" panose="020F0502020204030204" pitchFamily="34" charset="0"/>
              </a:rPr>
              <a:t>localization gap</a:t>
            </a:r>
            <a:r>
              <a:rPr lang="en-US" sz="2400" dirty="0">
                <a:effectLst/>
                <a:ea typeface="Calibri" panose="020F0502020204030204" pitchFamily="34" charset="0"/>
              </a:rPr>
              <a:t> </a:t>
            </a:r>
            <a:r>
              <a:rPr lang="en-US" sz="2000" dirty="0">
                <a:effectLst/>
                <a:ea typeface="Calibri" panose="020F0502020204030204" pitchFamily="34" charset="0"/>
              </a:rPr>
              <a:t>– lack of self-sufficiency in equipment and critical materials production to mitigate the risks of potential interruptions in equipment imports, or the risks of monopolistic abuses in these markets by dominant suppliers, similar to what has been seen in fossil fuel markets for decades</a:t>
            </a:r>
          </a:p>
          <a:p>
            <a:pPr marL="404813" indent="-404813">
              <a:spcAft>
                <a:spcPts val="600"/>
              </a:spcAft>
              <a:buBlip>
                <a:blip r:embed="rId4"/>
              </a:buBlip>
            </a:pPr>
            <a:r>
              <a:rPr lang="en-US" sz="2200" b="1" dirty="0">
                <a:ea typeface="Calibri" panose="020F0502020204030204" pitchFamily="34" charset="0"/>
              </a:rPr>
              <a:t>New geopolitical concerns on energy security and competitiveness are drifting away from fossil fuels supply towards low carbon technologies and critical materials supply</a:t>
            </a:r>
          </a:p>
          <a:p>
            <a:pPr marL="404813" indent="-404813">
              <a:spcAft>
                <a:spcPts val="600"/>
              </a:spcAft>
              <a:buBlip>
                <a:blip r:embed="rId4"/>
              </a:buBlip>
            </a:pPr>
            <a:r>
              <a:rPr lang="en-US" sz="2200" b="1" dirty="0">
                <a:ea typeface="Calibri" panose="020F0502020204030204" pitchFamily="34" charset="0"/>
              </a:rPr>
              <a:t>OPEC+ and other fossil fuel suppliers are drifting to the shadow of China dominance in low carbon technologies. </a:t>
            </a:r>
            <a:r>
              <a:rPr lang="en-US" sz="2000" b="1" dirty="0"/>
              <a:t>Critical Minerals Security Program. "New European Competitiveness Deal" - </a:t>
            </a:r>
            <a:endParaRPr lang="en-US" sz="2000" b="1" dirty="0">
              <a:ea typeface="Calibri" panose="020F0502020204030204" pitchFamily="34" charset="0"/>
            </a:endParaRPr>
          </a:p>
          <a:p>
            <a:pPr marL="404813" indent="-404813">
              <a:spcAft>
                <a:spcPts val="600"/>
              </a:spcAft>
              <a:buBlip>
                <a:blip r:embed="rId4"/>
              </a:buBlip>
            </a:pPr>
            <a:r>
              <a:rPr lang="en-US" sz="2200" b="1" dirty="0"/>
              <a:t>Promoting supply chain diversification, transparency and traceability</a:t>
            </a:r>
            <a:endParaRPr lang="en-US" sz="2200" b="1" dirty="0">
              <a:effectLst/>
              <a:ea typeface="Calibri" panose="020F0502020204030204" pitchFamily="34" charset="0"/>
            </a:endParaRPr>
          </a:p>
        </p:txBody>
      </p:sp>
    </p:spTree>
    <p:extLst>
      <p:ext uri="{BB962C8B-B14F-4D97-AF65-F5344CB8AC3E}">
        <p14:creationId xmlns:p14="http://schemas.microsoft.com/office/powerpoint/2010/main" val="251926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C9D0-F176-ACC3-385A-332A4B99B1F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F85ACF-ECAA-A4E7-0E44-AB0C4203235B}"/>
              </a:ext>
            </a:extLst>
          </p:cNvPr>
          <p:cNvSpPr>
            <a:spLocks noGrp="1"/>
          </p:cNvSpPr>
          <p:nvPr>
            <p:ph type="title"/>
          </p:nvPr>
        </p:nvSpPr>
        <p:spPr>
          <a:xfrm>
            <a:off x="659423" y="76200"/>
            <a:ext cx="8509000" cy="1371600"/>
          </a:xfrm>
        </p:spPr>
        <p:txBody>
          <a:bodyPr>
            <a:noAutofit/>
          </a:bodyPr>
          <a:lstStyle/>
          <a:p>
            <a:pPr marL="0" indent="0" algn="l">
              <a:tabLst>
                <a:tab pos="800100" algn="l"/>
              </a:tabLst>
            </a:pPr>
            <a:r>
              <a:rPr lang="en-US" sz="2400" dirty="0">
                <a:latin typeface="Impact" panose="020B0806030902050204" pitchFamily="34" charset="0"/>
              </a:rPr>
              <a:t>Gap with the 1.5</a:t>
            </a:r>
            <a:r>
              <a:rPr lang="en-US" sz="2400" baseline="30000" dirty="0">
                <a:latin typeface="Impact" panose="020B0806030902050204" pitchFamily="34" charset="0"/>
              </a:rPr>
              <a:t>o</a:t>
            </a:r>
            <a:r>
              <a:rPr lang="en-US" sz="2400" dirty="0">
                <a:latin typeface="Impact" panose="020B0806030902050204" pitchFamily="34" charset="0"/>
              </a:rPr>
              <a:t>C target is becoming wider. Manageable? </a:t>
            </a:r>
            <a:br>
              <a:rPr lang="en-US" sz="2400" dirty="0">
                <a:latin typeface="Impact" panose="020B0806030902050204" pitchFamily="34" charset="0"/>
              </a:rPr>
            </a:br>
            <a:r>
              <a:rPr lang="en-US" sz="2400" dirty="0">
                <a:latin typeface="Impact" panose="020B0806030902050204" pitchFamily="34" charset="0"/>
              </a:rPr>
              <a:t>Global GHG emissions have not peaked yet</a:t>
            </a:r>
            <a:r>
              <a:rPr lang="ru-RU" sz="2400" dirty="0">
                <a:latin typeface="Impact" panose="020B0806030902050204" pitchFamily="34" charset="0"/>
              </a:rPr>
              <a:t>:</a:t>
            </a:r>
            <a:r>
              <a:rPr lang="en-US" sz="2400" dirty="0">
                <a:latin typeface="Impact" panose="020B0806030902050204" pitchFamily="34" charset="0"/>
              </a:rPr>
              <a:t> 1970-2022</a:t>
            </a:r>
            <a:endParaRPr lang="ru-RU" sz="2400" dirty="0">
              <a:latin typeface="Impact" panose="020B0806030902050204" pitchFamily="34" charset="0"/>
            </a:endParaRPr>
          </a:p>
        </p:txBody>
      </p:sp>
      <p:pic>
        <p:nvPicPr>
          <p:cNvPr id="5" name="Picture 6">
            <a:extLst>
              <a:ext uri="{FF2B5EF4-FFF2-40B4-BE49-F238E27FC236}">
                <a16:creationId xmlns:a16="http://schemas.microsoft.com/office/drawing/2014/main" id="{AA3AD306-F2FE-1EE1-8146-C1B9351376EB}"/>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14F59853-D9B3-4EAA-8CD1-2ABC195ABD1F}"/>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4" name="Picture 3">
            <a:extLst>
              <a:ext uri="{FF2B5EF4-FFF2-40B4-BE49-F238E27FC236}">
                <a16:creationId xmlns:a16="http://schemas.microsoft.com/office/drawing/2014/main" id="{4851ACCE-FFF5-9A23-87D2-D260360B1D22}"/>
              </a:ext>
            </a:extLst>
          </p:cNvPr>
          <p:cNvPicPr>
            <a:picLocks noChangeAspect="1"/>
          </p:cNvPicPr>
          <p:nvPr/>
        </p:nvPicPr>
        <p:blipFill>
          <a:blip r:embed="rId4"/>
          <a:stretch>
            <a:fillRect/>
          </a:stretch>
        </p:blipFill>
        <p:spPr>
          <a:xfrm>
            <a:off x="659423" y="1632228"/>
            <a:ext cx="8509000" cy="4762500"/>
          </a:xfrm>
          <a:prstGeom prst="rect">
            <a:avLst/>
          </a:prstGeom>
        </p:spPr>
      </p:pic>
      <p:sp>
        <p:nvSpPr>
          <p:cNvPr id="8" name="TextBox 7">
            <a:extLst>
              <a:ext uri="{FF2B5EF4-FFF2-40B4-BE49-F238E27FC236}">
                <a16:creationId xmlns:a16="http://schemas.microsoft.com/office/drawing/2014/main" id="{1D315145-51E0-00B9-E38D-92BAB0467EBF}"/>
              </a:ext>
            </a:extLst>
          </p:cNvPr>
          <p:cNvSpPr txBox="1"/>
          <p:nvPr/>
        </p:nvSpPr>
        <p:spPr>
          <a:xfrm>
            <a:off x="695325" y="6394728"/>
            <a:ext cx="4585188" cy="369332"/>
          </a:xfrm>
          <a:prstGeom prst="rect">
            <a:avLst/>
          </a:prstGeom>
          <a:noFill/>
        </p:spPr>
        <p:txBody>
          <a:bodyPr wrap="square">
            <a:spAutoFit/>
          </a:bodyPr>
          <a:lstStyle/>
          <a:p>
            <a:r>
              <a:rPr lang="en-US" dirty="0"/>
              <a:t>Source: EDGAR database</a:t>
            </a:r>
          </a:p>
        </p:txBody>
      </p:sp>
      <p:sp>
        <p:nvSpPr>
          <p:cNvPr id="10" name="TextBox 9">
            <a:extLst>
              <a:ext uri="{FF2B5EF4-FFF2-40B4-BE49-F238E27FC236}">
                <a16:creationId xmlns:a16="http://schemas.microsoft.com/office/drawing/2014/main" id="{6BA8D8E2-A8C1-BE58-7F80-258CA5CF6683}"/>
              </a:ext>
            </a:extLst>
          </p:cNvPr>
          <p:cNvSpPr txBox="1"/>
          <p:nvPr/>
        </p:nvSpPr>
        <p:spPr>
          <a:xfrm>
            <a:off x="6156081" y="6371282"/>
            <a:ext cx="2073519" cy="369332"/>
          </a:xfrm>
          <a:prstGeom prst="rect">
            <a:avLst/>
          </a:prstGeom>
          <a:noFill/>
        </p:spPr>
        <p:txBody>
          <a:bodyPr wrap="square">
            <a:spAutoFit/>
          </a:bodyPr>
          <a:lstStyle/>
          <a:p>
            <a:r>
              <a:rPr lang="en-US" sz="1800" dirty="0">
                <a:latin typeface="Impact" panose="020B0806030902050204" pitchFamily="34" charset="0"/>
              </a:rPr>
              <a:t>LULUCF excluded </a:t>
            </a:r>
            <a:endParaRPr lang="en-US" dirty="0"/>
          </a:p>
        </p:txBody>
      </p:sp>
    </p:spTree>
    <p:extLst>
      <p:ext uri="{BB962C8B-B14F-4D97-AF65-F5344CB8AC3E}">
        <p14:creationId xmlns:p14="http://schemas.microsoft.com/office/powerpoint/2010/main" val="317145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611560" y="23446"/>
            <a:ext cx="8532440" cy="586154"/>
          </a:xfrm>
          <a:prstGeom prst="rect">
            <a:avLst/>
          </a:prstGeom>
          <a:noFill/>
          <a:ln w="9525">
            <a:noFill/>
            <a:miter lim="800000"/>
            <a:headEnd/>
            <a:tailEnd/>
          </a:ln>
          <a:effectLst/>
        </p:spPr>
        <p:txBody>
          <a:bodyPr anchor="ctr"/>
          <a:lstStyle/>
          <a:p>
            <a:r>
              <a:rPr lang="en-US" sz="3200" dirty="0">
                <a:latin typeface="Impact" pitchFamily="34" charset="0"/>
              </a:rPr>
              <a:t>Energy transition is not easy</a:t>
            </a:r>
            <a:endParaRPr lang="ru-RU" sz="3200" b="1" dirty="0"/>
          </a:p>
        </p:txBody>
      </p:sp>
      <p:pic>
        <p:nvPicPr>
          <p:cNvPr id="5" name="Picture 4"/>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7" name="Rectangle 6"/>
          <p:cNvSpPr/>
          <p:nvPr/>
        </p:nvSpPr>
        <p:spPr>
          <a:xfrm>
            <a:off x="560021" y="609600"/>
            <a:ext cx="8532440" cy="71074"/>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defRPr/>
            </a:pPr>
            <a:endParaRPr lang="en-US">
              <a:solidFill>
                <a:srgbClr val="FFFFFF"/>
              </a:solidFill>
            </a:endParaRPr>
          </a:p>
        </p:txBody>
      </p:sp>
      <p:sp>
        <p:nvSpPr>
          <p:cNvPr id="3" name="TextBox 2">
            <a:extLst>
              <a:ext uri="{FF2B5EF4-FFF2-40B4-BE49-F238E27FC236}">
                <a16:creationId xmlns:a16="http://schemas.microsoft.com/office/drawing/2014/main" id="{48C70096-2089-D19B-BE57-2F4689EC529E}"/>
              </a:ext>
            </a:extLst>
          </p:cNvPr>
          <p:cNvSpPr txBox="1"/>
          <p:nvPr/>
        </p:nvSpPr>
        <p:spPr>
          <a:xfrm>
            <a:off x="611560" y="680674"/>
            <a:ext cx="8380040" cy="5786199"/>
          </a:xfrm>
          <a:prstGeom prst="rect">
            <a:avLst/>
          </a:prstGeom>
          <a:noFill/>
        </p:spPr>
        <p:txBody>
          <a:bodyPr wrap="square">
            <a:spAutoFit/>
          </a:bodyPr>
          <a:lstStyle/>
          <a:p>
            <a:pPr marL="404813" indent="-404813">
              <a:spcAft>
                <a:spcPts val="600"/>
              </a:spcAft>
              <a:buBlip>
                <a:blip r:embed="rId4"/>
              </a:buBlip>
            </a:pPr>
            <a:r>
              <a:rPr lang="en-US" sz="2000" b="1" dirty="0">
                <a:ea typeface="Times New Roman" panose="02020603050405020304" pitchFamily="18" charset="0"/>
              </a:rPr>
              <a:t>P</a:t>
            </a:r>
            <a:r>
              <a:rPr lang="en-US" sz="2000" b="1" dirty="0">
                <a:effectLst/>
                <a:ea typeface="Times New Roman" panose="02020603050405020304" pitchFamily="18" charset="0"/>
              </a:rPr>
              <a:t>hasing-out combustion engine and r</a:t>
            </a:r>
            <a:r>
              <a:rPr lang="en-US" sz="2000" b="1" kern="0" dirty="0">
                <a:ea typeface="Times New Roman" panose="02020603050405020304" pitchFamily="18" charset="0"/>
                <a:cs typeface="Times New Roman" panose="02020603050405020304" pitchFamily="18" charset="0"/>
              </a:rPr>
              <a:t>esidential gas boilers are under fire</a:t>
            </a:r>
          </a:p>
          <a:p>
            <a:pPr marL="404813" indent="-404813">
              <a:spcAft>
                <a:spcPts val="600"/>
              </a:spcAft>
              <a:buBlip>
                <a:blip r:embed="rId4"/>
              </a:buBlip>
            </a:pPr>
            <a:r>
              <a:rPr lang="en-US" sz="2000" b="1" i="0" dirty="0">
                <a:solidFill>
                  <a:srgbClr val="333333"/>
                </a:solidFill>
                <a:effectLst/>
                <a:highlight>
                  <a:srgbClr val="FFFFFF"/>
                </a:highlight>
              </a:rPr>
              <a:t>P</a:t>
            </a:r>
            <a:r>
              <a:rPr lang="en-US" sz="2000" b="1" dirty="0">
                <a:solidFill>
                  <a:srgbClr val="333333"/>
                </a:solidFill>
                <a:highlight>
                  <a:srgbClr val="FFFFFF"/>
                </a:highlight>
              </a:rPr>
              <a:t>eople are</a:t>
            </a:r>
            <a:r>
              <a:rPr lang="en-US" sz="2000" b="1" i="0" dirty="0">
                <a:solidFill>
                  <a:srgbClr val="333333"/>
                </a:solidFill>
                <a:effectLst/>
                <a:highlight>
                  <a:srgbClr val="FFFFFF"/>
                </a:highlight>
              </a:rPr>
              <a:t> dissatisfied with the work of EU institutions and national and local </a:t>
            </a:r>
            <a:r>
              <a:rPr lang="en-US" sz="2000" b="1" dirty="0">
                <a:solidFill>
                  <a:srgbClr val="333333"/>
                </a:solidFill>
                <a:highlight>
                  <a:srgbClr val="FFFFFF"/>
                </a:highlight>
              </a:rPr>
              <a:t>agencies</a:t>
            </a:r>
            <a:r>
              <a:rPr lang="en-US" sz="2000" b="1" i="0" dirty="0">
                <a:solidFill>
                  <a:srgbClr val="333333"/>
                </a:solidFill>
                <a:effectLst/>
                <a:highlight>
                  <a:srgbClr val="FFFFFF"/>
                </a:highlight>
              </a:rPr>
              <a:t>, and more than two thirds believe that the views and ideas of citizens are not taken seriously by political leaders. </a:t>
            </a:r>
            <a:r>
              <a:rPr lang="en-US" sz="2000" dirty="0">
                <a:hlinkClick r:id="rId5"/>
              </a:rPr>
              <a:t>News (eceee.org)</a:t>
            </a:r>
            <a:endParaRPr lang="en-US" sz="2000" dirty="0"/>
          </a:p>
          <a:p>
            <a:pPr marL="404813" indent="-404813">
              <a:spcAft>
                <a:spcPts val="600"/>
              </a:spcAft>
              <a:buBlip>
                <a:blip r:embed="rId4"/>
              </a:buBlip>
            </a:pPr>
            <a:r>
              <a:rPr lang="en-US" sz="2000" b="1" i="0" dirty="0">
                <a:solidFill>
                  <a:srgbClr val="333333"/>
                </a:solidFill>
                <a:effectLst/>
                <a:highlight>
                  <a:srgbClr val="FFFFFF"/>
                </a:highlight>
              </a:rPr>
              <a:t>The powerful cohort of state-controlled corporations and shareholder-owned multinationals are driving the climate crisis and impeding the solutions</a:t>
            </a:r>
          </a:p>
          <a:p>
            <a:pPr marL="404813" indent="-404813">
              <a:spcAft>
                <a:spcPts val="600"/>
              </a:spcAft>
              <a:buBlip>
                <a:blip r:embed="rId4"/>
              </a:buBlip>
            </a:pPr>
            <a:r>
              <a:rPr lang="en-US" sz="2000" b="1" i="0" dirty="0">
                <a:solidFill>
                  <a:srgbClr val="333333"/>
                </a:solidFill>
                <a:effectLst/>
                <a:highlight>
                  <a:srgbClr val="FFFFFF"/>
                </a:highlight>
              </a:rPr>
              <a:t>75 European </a:t>
            </a:r>
            <a:r>
              <a:rPr lang="en-US" sz="2000" b="1" i="0" dirty="0" err="1">
                <a:solidFill>
                  <a:srgbClr val="333333"/>
                </a:solidFill>
                <a:effectLst/>
                <a:highlight>
                  <a:srgbClr val="FFFFFF"/>
                </a:highlight>
              </a:rPr>
              <a:t>organisations</a:t>
            </a:r>
            <a:r>
              <a:rPr lang="en-US" sz="2000" b="1" dirty="0">
                <a:solidFill>
                  <a:srgbClr val="333333"/>
                </a:solidFill>
                <a:highlight>
                  <a:srgbClr val="FFFFFF"/>
                </a:highlight>
              </a:rPr>
              <a:t> call for </a:t>
            </a:r>
            <a:r>
              <a:rPr lang="en-US" sz="2000" b="1" i="0" dirty="0">
                <a:solidFill>
                  <a:srgbClr val="333333"/>
                </a:solidFill>
                <a:effectLst/>
                <a:highlight>
                  <a:srgbClr val="FFFFFF"/>
                </a:highlight>
              </a:rPr>
              <a:t>sufficiency policies to be urgently integrated as a cornerstone in the new EU strategic agenda.</a:t>
            </a:r>
            <a:r>
              <a:rPr lang="en-US" sz="2000" dirty="0">
                <a:hlinkClick r:id="rId6"/>
              </a:rPr>
              <a:t> News (eceee.org)</a:t>
            </a:r>
            <a:endParaRPr lang="en-US" sz="2000" dirty="0">
              <a:solidFill>
                <a:srgbClr val="333333"/>
              </a:solidFill>
              <a:highlight>
                <a:srgbClr val="FFFFFF"/>
              </a:highlight>
            </a:endParaRPr>
          </a:p>
          <a:p>
            <a:pPr marL="404813" indent="-404813">
              <a:spcAft>
                <a:spcPts val="600"/>
              </a:spcAft>
              <a:buBlip>
                <a:blip r:embed="rId4"/>
              </a:buBlip>
            </a:pPr>
            <a:r>
              <a:rPr lang="en-US" sz="2000" b="1" i="0" dirty="0">
                <a:solidFill>
                  <a:srgbClr val="333333"/>
                </a:solidFill>
                <a:effectLst/>
                <a:highlight>
                  <a:srgbClr val="FFFFFF"/>
                </a:highlight>
              </a:rPr>
              <a:t>Reporting requirements are too tough for companies. Businesses call on to “concentrate on the essentials</a:t>
            </a:r>
            <a:r>
              <a:rPr lang="en-US" sz="2000" b="0" i="0" dirty="0">
                <a:solidFill>
                  <a:srgbClr val="333333"/>
                </a:solidFill>
                <a:effectLst/>
                <a:highlight>
                  <a:srgbClr val="FFFFFF"/>
                </a:highlight>
              </a:rPr>
              <a:t>” </a:t>
            </a:r>
            <a:r>
              <a:rPr lang="en-US" sz="2000" dirty="0">
                <a:hlinkClick r:id="rId7"/>
              </a:rPr>
              <a:t>News (eceee.org)</a:t>
            </a:r>
            <a:endParaRPr lang="en-US" sz="2000" b="1" i="0" dirty="0">
              <a:solidFill>
                <a:srgbClr val="405661"/>
              </a:solidFill>
              <a:effectLst/>
              <a:highlight>
                <a:srgbClr val="FFFFFF"/>
              </a:highlight>
            </a:endParaRPr>
          </a:p>
          <a:p>
            <a:pPr marL="404813" indent="-404813">
              <a:spcAft>
                <a:spcPts val="600"/>
              </a:spcAft>
              <a:buBlip>
                <a:blip r:embed="rId4"/>
              </a:buBlip>
            </a:pPr>
            <a:r>
              <a:rPr lang="en-US" sz="2000" b="1" i="0" dirty="0">
                <a:solidFill>
                  <a:srgbClr val="333333"/>
                </a:solidFill>
                <a:effectLst/>
                <a:highlight>
                  <a:srgbClr val="FFFFFF"/>
                </a:highlight>
              </a:rPr>
              <a:t>Environmental groups protest against phasing in new capacities to produce critical</a:t>
            </a:r>
            <a:r>
              <a:rPr lang="en-US" sz="2000" b="1" dirty="0">
                <a:solidFill>
                  <a:srgbClr val="333333"/>
                </a:solidFill>
                <a:highlight>
                  <a:srgbClr val="FFFFFF"/>
                </a:highlight>
              </a:rPr>
              <a:t> materials (</a:t>
            </a:r>
            <a:r>
              <a:rPr lang="en-US" sz="2000" b="1" i="0" dirty="0">
                <a:solidFill>
                  <a:srgbClr val="333333"/>
                </a:solidFill>
                <a:effectLst/>
                <a:highlight>
                  <a:srgbClr val="FFFFFF"/>
                </a:highlight>
              </a:rPr>
              <a:t>opposition to Tesla’s Gigafactory expansion plans)</a:t>
            </a:r>
          </a:p>
          <a:p>
            <a:pPr marL="404813" indent="-404813">
              <a:spcAft>
                <a:spcPts val="600"/>
              </a:spcAft>
              <a:buBlip>
                <a:blip r:embed="rId4"/>
              </a:buBlip>
            </a:pPr>
            <a:r>
              <a:rPr lang="en-US" sz="2000" b="1" i="0" dirty="0">
                <a:effectLst/>
                <a:highlight>
                  <a:srgbClr val="FFFFFF"/>
                </a:highlight>
              </a:rPr>
              <a:t>If Donald Trump is elected, it ‘could put the world’s climate goals at risk’. </a:t>
            </a:r>
            <a:r>
              <a:rPr lang="en-US" sz="2000" b="1" dirty="0">
                <a:solidFill>
                  <a:srgbClr val="333333"/>
                </a:solidFill>
                <a:highlight>
                  <a:srgbClr val="FFFFFF"/>
                </a:highlight>
              </a:rPr>
              <a:t>Pre-election speculations on Green Deal</a:t>
            </a:r>
            <a:r>
              <a:rPr lang="en-US" sz="2000" b="1" i="0" dirty="0">
                <a:solidFill>
                  <a:srgbClr val="333333"/>
                </a:solidFill>
                <a:effectLst/>
                <a:highlight>
                  <a:srgbClr val="FFFFFF"/>
                </a:highlight>
              </a:rPr>
              <a:t> </a:t>
            </a:r>
            <a:endParaRPr lang="en-US" sz="2000" b="0" i="0" dirty="0">
              <a:solidFill>
                <a:srgbClr val="333333"/>
              </a:solidFill>
              <a:effectLst/>
              <a:highlight>
                <a:srgbClr val="FFFFFF"/>
              </a:highlight>
            </a:endParaRPr>
          </a:p>
        </p:txBody>
      </p:sp>
    </p:spTree>
    <p:extLst>
      <p:ext uri="{BB962C8B-B14F-4D97-AF65-F5344CB8AC3E}">
        <p14:creationId xmlns:p14="http://schemas.microsoft.com/office/powerpoint/2010/main" val="4286546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611560" y="-1"/>
            <a:ext cx="8532440" cy="688731"/>
          </a:xfrm>
          <a:prstGeom prst="rect">
            <a:avLst/>
          </a:prstGeom>
          <a:noFill/>
          <a:ln w="9525">
            <a:noFill/>
            <a:miter lim="800000"/>
            <a:headEnd/>
            <a:tailEnd/>
          </a:ln>
          <a:effectLst/>
        </p:spPr>
        <p:txBody>
          <a:bodyPr anchor="ctr"/>
          <a:lstStyle/>
          <a:p>
            <a:r>
              <a:rPr lang="en-US" sz="3200" dirty="0">
                <a:latin typeface="Impact" pitchFamily="34" charset="0"/>
              </a:rPr>
              <a:t>Agenda for COP29. “Financial” COP</a:t>
            </a:r>
            <a:endParaRPr lang="ru-RU" sz="3200" dirty="0"/>
          </a:p>
        </p:txBody>
      </p:sp>
      <p:pic>
        <p:nvPicPr>
          <p:cNvPr id="5" name="Picture 4"/>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7" name="Rectangle 6"/>
          <p:cNvSpPr/>
          <p:nvPr/>
        </p:nvSpPr>
        <p:spPr>
          <a:xfrm>
            <a:off x="562952" y="724199"/>
            <a:ext cx="8532440" cy="71074"/>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defRPr/>
            </a:pPr>
            <a:endParaRPr lang="en-US">
              <a:solidFill>
                <a:srgbClr val="FFFFFF"/>
              </a:solidFill>
            </a:endParaRPr>
          </a:p>
        </p:txBody>
      </p:sp>
      <p:sp>
        <p:nvSpPr>
          <p:cNvPr id="3" name="TextBox 2">
            <a:extLst>
              <a:ext uri="{FF2B5EF4-FFF2-40B4-BE49-F238E27FC236}">
                <a16:creationId xmlns:a16="http://schemas.microsoft.com/office/drawing/2014/main" id="{48C70096-2089-D19B-BE57-2F4689EC529E}"/>
              </a:ext>
            </a:extLst>
          </p:cNvPr>
          <p:cNvSpPr txBox="1"/>
          <p:nvPr/>
        </p:nvSpPr>
        <p:spPr>
          <a:xfrm>
            <a:off x="635000" y="795273"/>
            <a:ext cx="8356600" cy="5778505"/>
          </a:xfrm>
          <a:prstGeom prst="rect">
            <a:avLst/>
          </a:prstGeom>
          <a:noFill/>
        </p:spPr>
        <p:txBody>
          <a:bodyPr wrap="square">
            <a:spAutoFit/>
          </a:bodyPr>
          <a:lstStyle/>
          <a:p>
            <a:pPr marL="404813" indent="-404813">
              <a:spcAft>
                <a:spcPts val="300"/>
              </a:spcAft>
              <a:buBlip>
                <a:blip r:embed="rId4"/>
              </a:buBlip>
            </a:pPr>
            <a:r>
              <a:rPr lang="en-US" sz="2400" b="1" dirty="0">
                <a:effectLst/>
                <a:ea typeface="Times New Roman" panose="02020603050405020304" pitchFamily="18" charset="0"/>
              </a:rPr>
              <a:t>Turn legal acts into practice</a:t>
            </a:r>
          </a:p>
          <a:p>
            <a:pPr marL="404813" indent="-404813">
              <a:spcAft>
                <a:spcPts val="300"/>
              </a:spcAft>
              <a:buBlip>
                <a:blip r:embed="rId4"/>
              </a:buBlip>
            </a:pPr>
            <a:r>
              <a:rPr lang="en-US" sz="2400" b="1" dirty="0">
                <a:effectLst/>
                <a:ea typeface="Times New Roman" panose="02020603050405020304" pitchFamily="18" charset="0"/>
              </a:rPr>
              <a:t>Enhance ambition and enable action. </a:t>
            </a:r>
            <a:r>
              <a:rPr lang="en-US" sz="2400" b="1" dirty="0">
                <a:solidFill>
                  <a:srgbClr val="222222"/>
                </a:solidFill>
                <a:highlight>
                  <a:srgbClr val="FBFBFB"/>
                </a:highlight>
                <a:latin typeface="adobe-garamond-pro"/>
              </a:rPr>
              <a:t>E</a:t>
            </a:r>
            <a:r>
              <a:rPr lang="en-US" sz="2400" b="1" i="0" dirty="0">
                <a:solidFill>
                  <a:srgbClr val="222222"/>
                </a:solidFill>
                <a:effectLst/>
                <a:highlight>
                  <a:srgbClr val="FBFBFB"/>
                </a:highlight>
                <a:latin typeface="adobe-garamond-pro"/>
              </a:rPr>
              <a:t>arly submission of new, high-ambition NDCs</a:t>
            </a:r>
            <a:endParaRPr lang="en-US" sz="2400" b="1" dirty="0">
              <a:effectLst/>
              <a:ea typeface="Times New Roman" panose="02020603050405020304" pitchFamily="18" charset="0"/>
            </a:endParaRPr>
          </a:p>
          <a:p>
            <a:pPr marL="404813" indent="-404813">
              <a:spcAft>
                <a:spcPts val="300"/>
              </a:spcAft>
              <a:buBlip>
                <a:blip r:embed="rId4"/>
              </a:buBlip>
            </a:pPr>
            <a:r>
              <a:rPr lang="en-US" sz="2400" b="1" dirty="0">
                <a:effectLst/>
                <a:ea typeface="Times New Roman" panose="02020603050405020304" pitchFamily="18" charset="0"/>
              </a:rPr>
              <a:t>Inclusive process for inclusive outcomes</a:t>
            </a:r>
          </a:p>
          <a:p>
            <a:pPr marL="404813" indent="-404813">
              <a:spcAft>
                <a:spcPts val="300"/>
              </a:spcAft>
              <a:buBlip>
                <a:blip r:embed="rId4"/>
              </a:buBlip>
            </a:pPr>
            <a:r>
              <a:rPr lang="en-US" sz="2400" b="1" dirty="0">
                <a:effectLst/>
                <a:ea typeface="Times New Roman" panose="02020603050405020304" pitchFamily="18" charset="0"/>
              </a:rPr>
              <a:t>Decisions on </a:t>
            </a:r>
            <a:r>
              <a:rPr lang="en-US" sz="2400" b="1" kern="0" dirty="0">
                <a:ea typeface="Times New Roman" panose="02020603050405020304" pitchFamily="18" charset="0"/>
                <a:cs typeface="Times New Roman" panose="02020603050405020304" pitchFamily="18" charset="0"/>
              </a:rPr>
              <a:t>Article 6 – </a:t>
            </a:r>
          </a:p>
          <a:p>
            <a:pPr marL="862013" lvl="1" indent="-404813">
              <a:spcAft>
                <a:spcPts val="300"/>
              </a:spcAft>
              <a:buBlip>
                <a:blip r:embed="rId4"/>
              </a:buBlip>
            </a:pPr>
            <a:r>
              <a:rPr lang="en-US" sz="2000" b="1" kern="0" dirty="0">
                <a:ea typeface="Times New Roman" panose="02020603050405020304" pitchFamily="18" charset="0"/>
                <a:cs typeface="Times New Roman" panose="02020603050405020304" pitchFamily="18" charset="0"/>
              </a:rPr>
              <a:t>Tools to assess risks of leakage, permanence of removals and safeguards</a:t>
            </a:r>
          </a:p>
          <a:p>
            <a:pPr marL="862013" lvl="1" indent="-404813">
              <a:spcAft>
                <a:spcPts val="300"/>
              </a:spcAft>
              <a:buBlip>
                <a:blip r:embed="rId4"/>
              </a:buBlip>
            </a:pPr>
            <a:r>
              <a:rPr lang="en-US" sz="2000" b="1" kern="0" dirty="0">
                <a:ea typeface="Times New Roman" panose="02020603050405020304" pitchFamily="18" charset="0"/>
                <a:cs typeface="Times New Roman" panose="02020603050405020304" pitchFamily="18" charset="0"/>
              </a:rPr>
              <a:t>A registry for carbon credits from the centralized U.N. crediting mechanism</a:t>
            </a:r>
          </a:p>
          <a:p>
            <a:pPr marL="404813" indent="-404813">
              <a:spcAft>
                <a:spcPts val="300"/>
              </a:spcAft>
              <a:buBlip>
                <a:blip r:embed="rId4"/>
              </a:buBlip>
            </a:pPr>
            <a:r>
              <a:rPr lang="en-US" sz="2400" b="1" dirty="0">
                <a:solidFill>
                  <a:srgbClr val="222222"/>
                </a:solidFill>
                <a:highlight>
                  <a:srgbClr val="FBFBFB"/>
                </a:highlight>
                <a:latin typeface="adobe-garamond-pro"/>
              </a:rPr>
              <a:t>G</a:t>
            </a:r>
            <a:r>
              <a:rPr lang="en-US" sz="2400" b="1" i="0" dirty="0">
                <a:solidFill>
                  <a:srgbClr val="222222"/>
                </a:solidFill>
                <a:effectLst/>
                <a:highlight>
                  <a:srgbClr val="FBFBFB"/>
                </a:highlight>
                <a:latin typeface="adobe-garamond-pro"/>
              </a:rPr>
              <a:t>o beyond the 100 US$ billion - </a:t>
            </a:r>
            <a:r>
              <a:rPr lang="en-US" sz="2400" b="1" dirty="0">
                <a:solidFill>
                  <a:srgbClr val="222222"/>
                </a:solidFill>
                <a:highlight>
                  <a:srgbClr val="FBFBFB"/>
                </a:highlight>
                <a:latin typeface="adobe-garamond-pro"/>
              </a:rPr>
              <a:t>e</a:t>
            </a:r>
            <a:r>
              <a:rPr lang="en-US" sz="2400" b="1" i="0" dirty="0">
                <a:solidFill>
                  <a:srgbClr val="222222"/>
                </a:solidFill>
                <a:effectLst/>
                <a:highlight>
                  <a:srgbClr val="FBFBFB"/>
                </a:highlight>
                <a:latin typeface="adobe-garamond-pro"/>
              </a:rPr>
              <a:t>stablish innovative sources of finance</a:t>
            </a:r>
          </a:p>
          <a:p>
            <a:pPr marL="404813" indent="-404813">
              <a:spcAft>
                <a:spcPts val="300"/>
              </a:spcAft>
              <a:buBlip>
                <a:blip r:embed="rId4"/>
              </a:buBlip>
            </a:pPr>
            <a:r>
              <a:rPr lang="en-US" sz="2400" b="1" i="0" dirty="0">
                <a:solidFill>
                  <a:srgbClr val="222222"/>
                </a:solidFill>
                <a:effectLst/>
                <a:highlight>
                  <a:srgbClr val="FBFBFB"/>
                </a:highlight>
                <a:latin typeface="adobe-garamond-pro"/>
              </a:rPr>
              <a:t>‘Roadmap to Mission 1.5°C’ </a:t>
            </a:r>
            <a:r>
              <a:rPr lang="en-US" sz="2000" i="0" dirty="0">
                <a:solidFill>
                  <a:srgbClr val="222222"/>
                </a:solidFill>
                <a:effectLst/>
                <a:highlight>
                  <a:srgbClr val="FBFBFB"/>
                </a:highlight>
                <a:latin typeface="adobe-garamond-pro"/>
              </a:rPr>
              <a:t>to “significantly enhance international cooperation and the international enabling environment to stimulate ambition in the next round of nationally determined contributions, with a view to enhancing action and implementation over this critical decade and keeping 1.5°C within reach.”</a:t>
            </a:r>
            <a:endParaRPr lang="en-US" sz="2000" kern="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995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611560" y="-1"/>
            <a:ext cx="8532440" cy="688731"/>
          </a:xfrm>
          <a:prstGeom prst="rect">
            <a:avLst/>
          </a:prstGeom>
          <a:noFill/>
          <a:ln w="9525">
            <a:noFill/>
            <a:miter lim="800000"/>
            <a:headEnd/>
            <a:tailEnd/>
          </a:ln>
          <a:effectLst/>
        </p:spPr>
        <p:txBody>
          <a:bodyPr anchor="ctr"/>
          <a:lstStyle/>
          <a:p>
            <a:r>
              <a:rPr lang="en-US" sz="3200" dirty="0">
                <a:latin typeface="Impact" pitchFamily="34" charset="0"/>
              </a:rPr>
              <a:t>Agenda for COP30. “Natural Solutions” COP</a:t>
            </a:r>
            <a:endParaRPr lang="ru-RU" sz="3200" b="1" dirty="0"/>
          </a:p>
        </p:txBody>
      </p:sp>
      <p:pic>
        <p:nvPicPr>
          <p:cNvPr id="5" name="Picture 4"/>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7" name="Rectangle 6"/>
          <p:cNvSpPr/>
          <p:nvPr/>
        </p:nvSpPr>
        <p:spPr>
          <a:xfrm>
            <a:off x="562952" y="724199"/>
            <a:ext cx="8532440" cy="71074"/>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defRPr/>
            </a:pPr>
            <a:endParaRPr lang="en-US">
              <a:solidFill>
                <a:srgbClr val="FFFFFF"/>
              </a:solidFill>
            </a:endParaRPr>
          </a:p>
        </p:txBody>
      </p:sp>
      <p:sp>
        <p:nvSpPr>
          <p:cNvPr id="3" name="TextBox 2">
            <a:extLst>
              <a:ext uri="{FF2B5EF4-FFF2-40B4-BE49-F238E27FC236}">
                <a16:creationId xmlns:a16="http://schemas.microsoft.com/office/drawing/2014/main" id="{48C70096-2089-D19B-BE57-2F4689EC529E}"/>
              </a:ext>
            </a:extLst>
          </p:cNvPr>
          <p:cNvSpPr txBox="1"/>
          <p:nvPr/>
        </p:nvSpPr>
        <p:spPr>
          <a:xfrm>
            <a:off x="562952" y="878196"/>
            <a:ext cx="8532440" cy="4539704"/>
          </a:xfrm>
          <a:prstGeom prst="rect">
            <a:avLst/>
          </a:prstGeom>
          <a:noFill/>
        </p:spPr>
        <p:txBody>
          <a:bodyPr wrap="square">
            <a:spAutoFit/>
          </a:bodyPr>
          <a:lstStyle/>
          <a:p>
            <a:pPr marL="404813" indent="-404813">
              <a:spcAft>
                <a:spcPts val="600"/>
              </a:spcAft>
              <a:buBlip>
                <a:blip r:embed="rId4"/>
              </a:buBlip>
            </a:pPr>
            <a:r>
              <a:rPr lang="en-US" sz="2400" b="1" dirty="0">
                <a:solidFill>
                  <a:srgbClr val="1A1919"/>
                </a:solidFill>
                <a:highlight>
                  <a:srgbClr val="FFFFFF"/>
                </a:highlight>
                <a:latin typeface="adobe-caslon-pro"/>
              </a:rPr>
              <a:t>N</a:t>
            </a:r>
            <a:r>
              <a:rPr lang="en-US" sz="2400" b="1" i="0" dirty="0">
                <a:solidFill>
                  <a:srgbClr val="1A1919"/>
                </a:solidFill>
                <a:effectLst/>
                <a:highlight>
                  <a:srgbClr val="FFFFFF"/>
                </a:highlight>
                <a:latin typeface="adobe-caslon-pro"/>
              </a:rPr>
              <a:t>ew NDCs. </a:t>
            </a:r>
            <a:r>
              <a:rPr lang="en-US" sz="2400" b="1" dirty="0">
                <a:solidFill>
                  <a:srgbClr val="1A1919"/>
                </a:solidFill>
                <a:highlight>
                  <a:srgbClr val="FFFFFF"/>
                </a:highlight>
                <a:latin typeface="adobe-caslon-pro"/>
              </a:rPr>
              <a:t>C</a:t>
            </a:r>
            <a:r>
              <a:rPr lang="en-US" sz="2400" b="1" i="0" dirty="0">
                <a:solidFill>
                  <a:srgbClr val="1A1919"/>
                </a:solidFill>
                <a:effectLst/>
                <a:highlight>
                  <a:srgbClr val="FFFFFF"/>
                </a:highlight>
                <a:latin typeface="adobe-caslon-pro"/>
              </a:rPr>
              <a:t>ountries are expected to update their 2030 targets and present new targets for 2035</a:t>
            </a:r>
          </a:p>
          <a:p>
            <a:pPr marL="404813" indent="-404813">
              <a:spcAft>
                <a:spcPts val="600"/>
              </a:spcAft>
              <a:buBlip>
                <a:blip r:embed="rId4"/>
              </a:buBlip>
            </a:pPr>
            <a:r>
              <a:rPr lang="en-US" sz="2400" b="1" i="0" dirty="0">
                <a:solidFill>
                  <a:srgbClr val="1A1919"/>
                </a:solidFill>
                <a:effectLst/>
                <a:highlight>
                  <a:srgbClr val="FFFFFF"/>
                </a:highlight>
                <a:latin typeface="adobe-caslon-pro"/>
              </a:rPr>
              <a:t>LULUCF in focus</a:t>
            </a:r>
          </a:p>
          <a:p>
            <a:pPr marL="404813" indent="-404813">
              <a:spcAft>
                <a:spcPts val="600"/>
              </a:spcAft>
              <a:buBlip>
                <a:blip r:embed="rId4"/>
              </a:buBlip>
            </a:pPr>
            <a:r>
              <a:rPr lang="en-US" sz="2400" b="1" kern="0" dirty="0">
                <a:ea typeface="Times New Roman" panose="02020603050405020304" pitchFamily="18" charset="0"/>
                <a:cs typeface="Times New Roman" panose="02020603050405020304" pitchFamily="18" charset="0"/>
              </a:rPr>
              <a:t>Promoting financial mechanisms in conservation (non-carbon) themes, with a particular focus on tropical forests</a:t>
            </a:r>
          </a:p>
          <a:p>
            <a:pPr marL="404813" indent="-404813">
              <a:spcAft>
                <a:spcPts val="600"/>
              </a:spcAft>
              <a:buBlip>
                <a:blip r:embed="rId4"/>
              </a:buBlip>
            </a:pPr>
            <a:r>
              <a:rPr lang="en-US" sz="2400" b="1" kern="0" dirty="0">
                <a:ea typeface="Times New Roman" panose="02020603050405020304" pitchFamily="18" charset="0"/>
                <a:cs typeface="Times New Roman" panose="02020603050405020304" pitchFamily="18" charset="0"/>
              </a:rPr>
              <a:t>Financial Architecture Reforms.  Significantly scale up climate change adaptation and mitigation investments in an equitable manner</a:t>
            </a:r>
          </a:p>
          <a:p>
            <a:pPr marL="404813" indent="-404813">
              <a:spcAft>
                <a:spcPts val="600"/>
              </a:spcAft>
              <a:buBlip>
                <a:blip r:embed="rId4"/>
              </a:buBlip>
            </a:pPr>
            <a:r>
              <a:rPr lang="en-US" sz="2400" b="1" kern="0" dirty="0">
                <a:ea typeface="Times New Roman" panose="02020603050405020304" pitchFamily="18" charset="0"/>
                <a:cs typeface="Times New Roman" panose="02020603050405020304" pitchFamily="18" charset="0"/>
              </a:rPr>
              <a:t>Climate justice agenda</a:t>
            </a:r>
          </a:p>
          <a:p>
            <a:pPr marL="404813" indent="-404813">
              <a:spcAft>
                <a:spcPts val="600"/>
              </a:spcAft>
              <a:buBlip>
                <a:blip r:embed="rId4"/>
              </a:buBlip>
            </a:pPr>
            <a:r>
              <a:rPr lang="en-US" sz="2400" b="1" kern="0" dirty="0">
                <a:ea typeface="Times New Roman" panose="02020603050405020304" pitchFamily="18" charset="0"/>
                <a:cs typeface="Times New Roman" panose="02020603050405020304" pitchFamily="18" charset="0"/>
              </a:rPr>
              <a:t>Inclusive mitigation and adaptation policies and Sustainable Development </a:t>
            </a:r>
            <a:endParaRPr lang="en-US" sz="2100" b="1" kern="0" dirty="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3F77CF1-15A6-DFB9-0590-939423265F41}"/>
              </a:ext>
            </a:extLst>
          </p:cNvPr>
          <p:cNvPicPr>
            <a:picLocks noChangeAspect="1"/>
          </p:cNvPicPr>
          <p:nvPr/>
        </p:nvPicPr>
        <p:blipFill>
          <a:blip r:embed="rId5"/>
          <a:stretch>
            <a:fillRect/>
          </a:stretch>
        </p:blipFill>
        <p:spPr>
          <a:xfrm>
            <a:off x="562952" y="5500823"/>
            <a:ext cx="8532440" cy="1314800"/>
          </a:xfrm>
          <a:prstGeom prst="rect">
            <a:avLst/>
          </a:prstGeom>
        </p:spPr>
      </p:pic>
    </p:spTree>
    <p:extLst>
      <p:ext uri="{BB962C8B-B14F-4D97-AF65-F5344CB8AC3E}">
        <p14:creationId xmlns:p14="http://schemas.microsoft.com/office/powerpoint/2010/main" val="2125317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611560" y="23446"/>
            <a:ext cx="8532440" cy="586154"/>
          </a:xfrm>
          <a:prstGeom prst="rect">
            <a:avLst/>
          </a:prstGeom>
          <a:noFill/>
          <a:ln w="9525">
            <a:noFill/>
            <a:miter lim="800000"/>
            <a:headEnd/>
            <a:tailEnd/>
          </a:ln>
          <a:effectLst/>
        </p:spPr>
        <p:txBody>
          <a:bodyPr anchor="ctr"/>
          <a:lstStyle/>
          <a:p>
            <a:r>
              <a:rPr lang="en-US" sz="2100" dirty="0" err="1">
                <a:latin typeface="Impact" pitchFamily="34" charset="0"/>
              </a:rPr>
              <a:t>CENEf</a:t>
            </a:r>
            <a:r>
              <a:rPr lang="en-US" sz="2100" dirty="0">
                <a:latin typeface="Impact" pitchFamily="34" charset="0"/>
              </a:rPr>
              <a:t> in 2013 prepared energy efficiency program, </a:t>
            </a:r>
            <a:r>
              <a:rPr lang="en-US" sz="2100" dirty="0" err="1">
                <a:latin typeface="Impact" pitchFamily="34" charset="0"/>
              </a:rPr>
              <a:t>fo</a:t>
            </a:r>
            <a:r>
              <a:rPr lang="en-US" sz="2100" dirty="0">
                <a:latin typeface="Impact" pitchFamily="34" charset="0"/>
              </a:rPr>
              <a:t> building in Uzbekistan </a:t>
            </a:r>
            <a:endParaRPr lang="ru-RU" sz="2100" b="1" dirty="0"/>
          </a:p>
        </p:txBody>
      </p:sp>
      <p:pic>
        <p:nvPicPr>
          <p:cNvPr id="5" name="Picture 4"/>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7" name="Rectangle 6"/>
          <p:cNvSpPr/>
          <p:nvPr/>
        </p:nvSpPr>
        <p:spPr>
          <a:xfrm>
            <a:off x="560021" y="609600"/>
            <a:ext cx="8532440" cy="71074"/>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defRPr/>
            </a:pPr>
            <a:endParaRPr lang="en-US">
              <a:solidFill>
                <a:srgbClr val="FFFFFF"/>
              </a:solidFill>
            </a:endParaRPr>
          </a:p>
        </p:txBody>
      </p:sp>
      <p:pic>
        <p:nvPicPr>
          <p:cNvPr id="4" name="Picture 3">
            <a:extLst>
              <a:ext uri="{FF2B5EF4-FFF2-40B4-BE49-F238E27FC236}">
                <a16:creationId xmlns:a16="http://schemas.microsoft.com/office/drawing/2014/main" id="{98C6F46F-C937-152B-339B-EBB41C735164}"/>
              </a:ext>
            </a:extLst>
          </p:cNvPr>
          <p:cNvPicPr>
            <a:picLocks noChangeAspect="1"/>
          </p:cNvPicPr>
          <p:nvPr/>
        </p:nvPicPr>
        <p:blipFill>
          <a:blip r:embed="rId4"/>
          <a:stretch>
            <a:fillRect/>
          </a:stretch>
        </p:blipFill>
        <p:spPr>
          <a:xfrm>
            <a:off x="635000" y="692397"/>
            <a:ext cx="4395077" cy="5806578"/>
          </a:xfrm>
          <a:prstGeom prst="rect">
            <a:avLst/>
          </a:prstGeom>
        </p:spPr>
      </p:pic>
      <p:pic>
        <p:nvPicPr>
          <p:cNvPr id="10" name="Picture 9">
            <a:extLst>
              <a:ext uri="{FF2B5EF4-FFF2-40B4-BE49-F238E27FC236}">
                <a16:creationId xmlns:a16="http://schemas.microsoft.com/office/drawing/2014/main" id="{40017731-38F2-65B6-A1EA-BD88AE385EE7}"/>
              </a:ext>
            </a:extLst>
          </p:cNvPr>
          <p:cNvPicPr>
            <a:picLocks noChangeAspect="1"/>
          </p:cNvPicPr>
          <p:nvPr/>
        </p:nvPicPr>
        <p:blipFill>
          <a:blip r:embed="rId5"/>
          <a:stretch>
            <a:fillRect/>
          </a:stretch>
        </p:blipFill>
        <p:spPr>
          <a:xfrm>
            <a:off x="4572001" y="4533351"/>
            <a:ext cx="4572000" cy="2362313"/>
          </a:xfrm>
          <a:prstGeom prst="rect">
            <a:avLst/>
          </a:prstGeom>
        </p:spPr>
      </p:pic>
      <p:sp>
        <p:nvSpPr>
          <p:cNvPr id="12" name="TextBox 11">
            <a:extLst>
              <a:ext uri="{FF2B5EF4-FFF2-40B4-BE49-F238E27FC236}">
                <a16:creationId xmlns:a16="http://schemas.microsoft.com/office/drawing/2014/main" id="{98CE8B75-6CCD-4FAA-FC18-A0306A7CD3CE}"/>
              </a:ext>
            </a:extLst>
          </p:cNvPr>
          <p:cNvSpPr txBox="1"/>
          <p:nvPr/>
        </p:nvSpPr>
        <p:spPr>
          <a:xfrm>
            <a:off x="4218522" y="3967807"/>
            <a:ext cx="4873939" cy="584775"/>
          </a:xfrm>
          <a:prstGeom prst="rect">
            <a:avLst/>
          </a:prstGeom>
          <a:noFill/>
        </p:spPr>
        <p:txBody>
          <a:bodyPr wrap="square">
            <a:spAutoFit/>
          </a:bodyPr>
          <a:lstStyle/>
          <a:p>
            <a:pPr algn="ctr"/>
            <a:r>
              <a:rPr lang="en-US" sz="1600" b="1" dirty="0"/>
              <a:t>Contribution of individual integrated measures to the evolution of GHG emissions in the residential sector</a:t>
            </a:r>
          </a:p>
        </p:txBody>
      </p:sp>
      <p:pic>
        <p:nvPicPr>
          <p:cNvPr id="13" name="Picture 12">
            <a:extLst>
              <a:ext uri="{FF2B5EF4-FFF2-40B4-BE49-F238E27FC236}">
                <a16:creationId xmlns:a16="http://schemas.microsoft.com/office/drawing/2014/main" id="{6DDC8EE9-6293-A1F8-51E2-13154778D8A4}"/>
              </a:ext>
            </a:extLst>
          </p:cNvPr>
          <p:cNvPicPr>
            <a:picLocks noChangeAspect="1"/>
          </p:cNvPicPr>
          <p:nvPr/>
        </p:nvPicPr>
        <p:blipFill>
          <a:blip r:embed="rId6"/>
          <a:stretch>
            <a:fillRect/>
          </a:stretch>
        </p:blipFill>
        <p:spPr>
          <a:xfrm>
            <a:off x="4991539" y="2021414"/>
            <a:ext cx="3732923" cy="1996523"/>
          </a:xfrm>
          <a:prstGeom prst="rect">
            <a:avLst/>
          </a:prstGeom>
        </p:spPr>
      </p:pic>
      <p:sp>
        <p:nvSpPr>
          <p:cNvPr id="15" name="TextBox 14">
            <a:extLst>
              <a:ext uri="{FF2B5EF4-FFF2-40B4-BE49-F238E27FC236}">
                <a16:creationId xmlns:a16="http://schemas.microsoft.com/office/drawing/2014/main" id="{2CC0FA1F-68D1-3268-9435-70BEAEB2D70A}"/>
              </a:ext>
            </a:extLst>
          </p:cNvPr>
          <p:cNvSpPr txBox="1"/>
          <p:nvPr/>
        </p:nvSpPr>
        <p:spPr>
          <a:xfrm>
            <a:off x="4886572" y="928714"/>
            <a:ext cx="4242774" cy="1077218"/>
          </a:xfrm>
          <a:prstGeom prst="rect">
            <a:avLst/>
          </a:prstGeom>
          <a:noFill/>
        </p:spPr>
        <p:txBody>
          <a:bodyPr wrap="square">
            <a:spAutoFit/>
          </a:bodyPr>
          <a:lstStyle/>
          <a:p>
            <a:r>
              <a:rPr lang="en-US" sz="1600" b="1" dirty="0"/>
              <a:t>Impacts of individual integrated energy efficiency and renewable energy development measures on the dynamics of residential natural gas consumption in the “Soft way” scenario</a:t>
            </a:r>
          </a:p>
        </p:txBody>
      </p:sp>
    </p:spTree>
    <p:extLst>
      <p:ext uri="{BB962C8B-B14F-4D97-AF65-F5344CB8AC3E}">
        <p14:creationId xmlns:p14="http://schemas.microsoft.com/office/powerpoint/2010/main" val="2357339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1" y="0"/>
            <a:ext cx="502840" cy="6858000"/>
          </a:xfrm>
          <a:prstGeom prst="rect">
            <a:avLst/>
          </a:prstGeom>
          <a:noFill/>
          <a:ln w="9525">
            <a:noFill/>
            <a:miter lim="800000"/>
            <a:headEnd/>
            <a:tailEnd/>
          </a:ln>
        </p:spPr>
      </p:pic>
      <p:pic>
        <p:nvPicPr>
          <p:cNvPr id="5" name="Рисунок 4"/>
          <p:cNvPicPr>
            <a:picLocks noChangeAspect="1" noChangeArrowheads="1"/>
          </p:cNvPicPr>
          <p:nvPr/>
        </p:nvPicPr>
        <p:blipFill>
          <a:blip r:embed="rId3" cstate="print"/>
          <a:srcRect/>
          <a:stretch>
            <a:fillRect/>
          </a:stretch>
        </p:blipFill>
        <p:spPr bwMode="auto">
          <a:xfrm flipV="1">
            <a:off x="-37673" y="6383700"/>
            <a:ext cx="540513" cy="474300"/>
          </a:xfrm>
          <a:prstGeom prst="rect">
            <a:avLst/>
          </a:prstGeom>
          <a:solidFill>
            <a:srgbClr val="FFFF00">
              <a:alpha val="50195"/>
            </a:srgbClr>
          </a:solidFill>
          <a:ln w="9525">
            <a:noFill/>
            <a:miter lim="800000"/>
            <a:headEnd/>
            <a:tailEnd/>
          </a:ln>
        </p:spPr>
      </p:pic>
      <p:sp>
        <p:nvSpPr>
          <p:cNvPr id="8" name="Rectangle 7"/>
          <p:cNvSpPr/>
          <p:nvPr/>
        </p:nvSpPr>
        <p:spPr>
          <a:xfrm>
            <a:off x="762000" y="2197939"/>
            <a:ext cx="8229600" cy="4185761"/>
          </a:xfrm>
          <a:prstGeom prst="rect">
            <a:avLst/>
          </a:prstGeom>
        </p:spPr>
        <p:txBody>
          <a:bodyPr wrap="square">
            <a:spAutoFit/>
          </a:bodyPr>
          <a:lstStyle/>
          <a:p>
            <a:pPr>
              <a:spcAft>
                <a:spcPts val="600"/>
              </a:spcAft>
            </a:pPr>
            <a:r>
              <a:rPr lang="ru-RU" sz="2400" dirty="0">
                <a:latin typeface="Impact" pitchFamily="34" charset="0"/>
              </a:rPr>
              <a:t>«</a:t>
            </a:r>
            <a:r>
              <a:rPr lang="ru-RU" sz="2400" b="1" dirty="0"/>
              <a:t>Будущее не написано. Оно скрыто в выборе, который вы делаете. Наше будущее определять нам. Всегда</a:t>
            </a:r>
            <a:r>
              <a:rPr lang="en-US" sz="2400" b="1" dirty="0"/>
              <a:t>». </a:t>
            </a:r>
            <a:endParaRPr lang="ru-RU" sz="2400" b="1" dirty="0"/>
          </a:p>
          <a:p>
            <a:pPr>
              <a:spcAft>
                <a:spcPts val="600"/>
              </a:spcAft>
            </a:pPr>
            <a:r>
              <a:rPr lang="ru-RU" sz="2400" b="1" dirty="0"/>
              <a:t>«</a:t>
            </a:r>
            <a:r>
              <a:rPr lang="en-US" sz="2400" b="1" dirty="0"/>
              <a:t>The future is not written. It lies in the choices you make. </a:t>
            </a:r>
            <a:r>
              <a:rPr lang="ru-RU" sz="2400" b="1" dirty="0" err="1"/>
              <a:t>Our</a:t>
            </a:r>
            <a:r>
              <a:rPr lang="ru-RU" sz="2400" b="1" dirty="0"/>
              <a:t> </a:t>
            </a:r>
            <a:r>
              <a:rPr lang="ru-RU" sz="2400" b="1" dirty="0" err="1"/>
              <a:t>future</a:t>
            </a:r>
            <a:r>
              <a:rPr lang="ru-RU" sz="2400" b="1" dirty="0"/>
              <a:t> </a:t>
            </a:r>
            <a:r>
              <a:rPr lang="ru-RU" sz="2400" b="1" dirty="0" err="1"/>
              <a:t>is</a:t>
            </a:r>
            <a:r>
              <a:rPr lang="ru-RU" sz="2400" b="1" dirty="0"/>
              <a:t> </a:t>
            </a:r>
            <a:r>
              <a:rPr lang="ru-RU" sz="2400" b="1" dirty="0" err="1"/>
              <a:t>ours</a:t>
            </a:r>
            <a:r>
              <a:rPr lang="ru-RU" sz="2400" b="1" dirty="0"/>
              <a:t> </a:t>
            </a:r>
            <a:r>
              <a:rPr lang="ru-RU" sz="2400" b="1" dirty="0" err="1"/>
              <a:t>to</a:t>
            </a:r>
            <a:r>
              <a:rPr lang="ru-RU" sz="2400" b="1" dirty="0"/>
              <a:t> </a:t>
            </a:r>
            <a:r>
              <a:rPr lang="ru-RU" sz="2400" b="1" dirty="0" err="1"/>
              <a:t>decide</a:t>
            </a:r>
            <a:r>
              <a:rPr lang="ru-RU" sz="2400" b="1" dirty="0"/>
              <a:t>. Always». </a:t>
            </a:r>
            <a:endParaRPr lang="en-US" sz="2400" b="1" dirty="0"/>
          </a:p>
          <a:p>
            <a:pPr indent="449263">
              <a:spcAft>
                <a:spcPts val="600"/>
              </a:spcAft>
            </a:pPr>
            <a:r>
              <a:rPr lang="ru-RU" sz="2000" b="1" i="1" dirty="0"/>
              <a:t>Матт </a:t>
            </a:r>
            <a:r>
              <a:rPr lang="ru-RU" sz="2000" b="1" i="1" dirty="0" err="1"/>
              <a:t>Миклуш</a:t>
            </a:r>
            <a:r>
              <a:rPr lang="ru-RU" sz="2000" b="1" i="1" dirty="0"/>
              <a:t> «</a:t>
            </a:r>
            <a:r>
              <a:rPr lang="en-US" sz="2000" b="1" i="1" dirty="0"/>
              <a:t>Jack Black and Imagine Nations</a:t>
            </a:r>
            <a:r>
              <a:rPr lang="ru-RU" sz="2000" b="1" i="1" dirty="0"/>
              <a:t>»</a:t>
            </a:r>
          </a:p>
          <a:p>
            <a:pPr>
              <a:spcAft>
                <a:spcPts val="600"/>
              </a:spcAft>
            </a:pPr>
            <a:r>
              <a:rPr lang="ru-RU" sz="2400" b="1" dirty="0"/>
              <a:t>Нельзя увидеть будущее, повернувшись к нему спиной! </a:t>
            </a:r>
          </a:p>
          <a:p>
            <a:pPr>
              <a:spcAft>
                <a:spcPts val="600"/>
              </a:spcAft>
            </a:pPr>
            <a:r>
              <a:rPr lang="en-US" sz="2400" b="1" i="1" dirty="0"/>
              <a:t>You can't see the future if you turn your back to it!</a:t>
            </a:r>
            <a:r>
              <a:rPr lang="en-US" sz="2000" b="1" i="1" dirty="0"/>
              <a:t> Author</a:t>
            </a:r>
            <a:endParaRPr lang="ru-RU" sz="2000" b="1" dirty="0"/>
          </a:p>
          <a:p>
            <a:pPr>
              <a:spcAft>
                <a:spcPts val="600"/>
              </a:spcAft>
            </a:pPr>
            <a:r>
              <a:rPr lang="ru-RU" sz="2400" b="1" dirty="0"/>
              <a:t>Нельзя  отдавать будущее в руки тех, кто живет прошлым.  </a:t>
            </a:r>
            <a:endParaRPr lang="en-US" sz="2400" b="1" i="1" dirty="0"/>
          </a:p>
          <a:p>
            <a:pPr>
              <a:spcAft>
                <a:spcPts val="600"/>
              </a:spcAft>
            </a:pPr>
            <a:r>
              <a:rPr lang="en-US" sz="2400" b="1" i="1" dirty="0"/>
              <a:t>The future cannot be given into the hands of those who live in the past. </a:t>
            </a:r>
            <a:r>
              <a:rPr lang="en-US" sz="2000" b="1" i="1" dirty="0"/>
              <a:t>Author </a:t>
            </a:r>
          </a:p>
        </p:txBody>
      </p:sp>
      <p:sp>
        <p:nvSpPr>
          <p:cNvPr id="10" name="Title 9">
            <a:extLst>
              <a:ext uri="{FF2B5EF4-FFF2-40B4-BE49-F238E27FC236}">
                <a16:creationId xmlns:a16="http://schemas.microsoft.com/office/drawing/2014/main" id="{AF0B6AE2-EBF8-1E33-5A4F-7B339369EA86}"/>
              </a:ext>
            </a:extLst>
          </p:cNvPr>
          <p:cNvSpPr>
            <a:spLocks noGrp="1"/>
          </p:cNvSpPr>
          <p:nvPr>
            <p:ph type="title"/>
          </p:nvPr>
        </p:nvSpPr>
        <p:spPr>
          <a:xfrm>
            <a:off x="538009" y="152400"/>
            <a:ext cx="8605991" cy="1630362"/>
          </a:xfrm>
        </p:spPr>
        <p:txBody>
          <a:bodyPr>
            <a:normAutofit/>
          </a:bodyPr>
          <a:lstStyle/>
          <a:p>
            <a:pPr marL="404813" indent="52388" algn="l">
              <a:spcAft>
                <a:spcPts val="1200"/>
              </a:spcAft>
            </a:pPr>
            <a:r>
              <a:rPr lang="ru-RU" sz="3100" dirty="0">
                <a:latin typeface="Impact" panose="020B0806030902050204" pitchFamily="34" charset="0"/>
              </a:rPr>
              <a:t>«Будущее еще нигде не написано» </a:t>
            </a:r>
            <a:br>
              <a:rPr lang="en-US" sz="3100" dirty="0">
                <a:latin typeface="Impact" panose="020B0806030902050204" pitchFamily="34" charset="0"/>
              </a:rPr>
            </a:br>
            <a:r>
              <a:rPr lang="ru-RU" sz="3100" dirty="0">
                <a:latin typeface="Impact" panose="020B0806030902050204" pitchFamily="34" charset="0"/>
              </a:rPr>
              <a:t>«</a:t>
            </a:r>
            <a:r>
              <a:rPr lang="en-US" sz="3100" dirty="0">
                <a:latin typeface="Impact" panose="020B0806030902050204" pitchFamily="34" charset="0"/>
              </a:rPr>
              <a:t>The </a:t>
            </a:r>
            <a:r>
              <a:rPr lang="ru-RU" sz="3100" dirty="0" err="1">
                <a:latin typeface="Impact" panose="020B0806030902050204" pitchFamily="34" charset="0"/>
              </a:rPr>
              <a:t>future</a:t>
            </a:r>
            <a:r>
              <a:rPr lang="ru-RU" sz="3100" dirty="0">
                <a:latin typeface="Impact" panose="020B0806030902050204" pitchFamily="34" charset="0"/>
              </a:rPr>
              <a:t> </a:t>
            </a:r>
            <a:r>
              <a:rPr lang="en-US" sz="3100" dirty="0">
                <a:latin typeface="Impact" panose="020B0806030902050204" pitchFamily="34" charset="0"/>
              </a:rPr>
              <a:t>isn’t </a:t>
            </a:r>
            <a:r>
              <a:rPr lang="ru-RU" sz="3100" dirty="0" err="1">
                <a:latin typeface="Impact" panose="020B0806030902050204" pitchFamily="34" charset="0"/>
              </a:rPr>
              <a:t>written</a:t>
            </a:r>
            <a:r>
              <a:rPr lang="ru-RU" sz="3100" dirty="0">
                <a:latin typeface="Impact" panose="020B0806030902050204" pitchFamily="34" charset="0"/>
              </a:rPr>
              <a:t> </a:t>
            </a:r>
            <a:r>
              <a:rPr lang="ru-RU" sz="3100" dirty="0" err="1">
                <a:latin typeface="Impact" panose="020B0806030902050204" pitchFamily="34" charset="0"/>
              </a:rPr>
              <a:t>yet</a:t>
            </a:r>
            <a:r>
              <a:rPr lang="ru-RU" sz="3100" dirty="0">
                <a:latin typeface="Impact" panose="020B0806030902050204" pitchFamily="34" charset="0"/>
              </a:rPr>
              <a:t>»</a:t>
            </a:r>
            <a:r>
              <a:rPr lang="en-US" sz="3100" dirty="0">
                <a:latin typeface="Impact" panose="020B0806030902050204" pitchFamily="34" charset="0"/>
              </a:rPr>
              <a:t>. </a:t>
            </a:r>
            <a:br>
              <a:rPr lang="en-US" sz="2700" b="1" dirty="0"/>
            </a:br>
            <a:r>
              <a:rPr lang="en-US" sz="2700" b="1" dirty="0"/>
              <a:t>Movie </a:t>
            </a:r>
            <a:r>
              <a:rPr lang="ru-RU" sz="2700" b="1" i="1" dirty="0"/>
              <a:t>«</a:t>
            </a:r>
            <a:r>
              <a:rPr lang="en-US" sz="2700" b="1" i="1" dirty="0"/>
              <a:t>Back to the Future</a:t>
            </a:r>
            <a:r>
              <a:rPr lang="ru-RU" sz="2700" b="1" i="1" dirty="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Рисунок 4"/>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0"/>
            <a:ext cx="666751" cy="587638"/>
          </a:xfrm>
          <a:prstGeom prst="rect">
            <a:avLst/>
          </a:prstGeom>
          <a:solidFill>
            <a:srgbClr val="FFFF00">
              <a:alpha val="50195"/>
            </a:srgbClr>
          </a:solidFill>
          <a:ln w="9525">
            <a:noFill/>
            <a:miter lim="800000"/>
            <a:headEnd/>
            <a:tailEnd/>
          </a:ln>
        </p:spPr>
      </p:pic>
      <p:sp>
        <p:nvSpPr>
          <p:cNvPr id="2060" name="Rectangle 18"/>
          <p:cNvSpPr>
            <a:spLocks noChangeArrowheads="1"/>
          </p:cNvSpPr>
          <p:nvPr/>
        </p:nvSpPr>
        <p:spPr bwMode="auto">
          <a:xfrm>
            <a:off x="3962400" y="2244623"/>
            <a:ext cx="4800600" cy="2308324"/>
          </a:xfrm>
          <a:prstGeom prst="rect">
            <a:avLst/>
          </a:prstGeom>
          <a:noFill/>
          <a:ln w="9525">
            <a:noFill/>
            <a:miter lim="800000"/>
            <a:headEnd/>
            <a:tailEnd/>
          </a:ln>
        </p:spPr>
        <p:txBody>
          <a:bodyPr wrap="square">
            <a:spAutoFit/>
          </a:bodyPr>
          <a:lstStyle/>
          <a:p>
            <a:r>
              <a:rPr lang="ru-RU" sz="4800" dirty="0">
                <a:solidFill>
                  <a:schemeClr val="tx2">
                    <a:lumMod val="75000"/>
                  </a:schemeClr>
                </a:solidFill>
                <a:latin typeface="Impact" panose="020B0806030902050204" pitchFamily="34" charset="0"/>
              </a:rPr>
              <a:t>Спасибо за внимание и понимание</a:t>
            </a:r>
            <a:r>
              <a:rPr lang="en-US" sz="4800">
                <a:solidFill>
                  <a:schemeClr val="tx2">
                    <a:lumMod val="75000"/>
                  </a:schemeClr>
                </a:solidFill>
                <a:latin typeface="Impact" panose="020B0806030902050204" pitchFamily="34" charset="0"/>
              </a:rPr>
              <a:t>!</a:t>
            </a:r>
            <a:endParaRPr lang="ru-RU" sz="4800" dirty="0">
              <a:solidFill>
                <a:schemeClr val="tx2">
                  <a:lumMod val="75000"/>
                </a:schemeClr>
              </a:solidFill>
              <a:latin typeface="Impact" panose="020B0806030902050204" pitchFamily="34" charset="0"/>
            </a:endParaRPr>
          </a:p>
        </p:txBody>
      </p:sp>
      <p:sp>
        <p:nvSpPr>
          <p:cNvPr id="10" name="Rectangle 9"/>
          <p:cNvSpPr/>
          <p:nvPr/>
        </p:nvSpPr>
        <p:spPr>
          <a:xfrm>
            <a:off x="779767" y="386851"/>
            <a:ext cx="1828800" cy="369332"/>
          </a:xfrm>
          <a:prstGeom prst="rect">
            <a:avLst/>
          </a:prstGeom>
        </p:spPr>
        <p:txBody>
          <a:bodyPr wrap="square">
            <a:spAutoFit/>
          </a:bodyPr>
          <a:lstStyle/>
          <a:p>
            <a:r>
              <a:rPr lang="ru-RU" dirty="0">
                <a:solidFill>
                  <a:schemeClr val="tx2">
                    <a:lumMod val="75000"/>
                  </a:schemeClr>
                </a:solidFill>
                <a:latin typeface="Impact" pitchFamily="34" charset="0"/>
              </a:rPr>
              <a:t>ЦЭНЭФ – </a:t>
            </a:r>
            <a:r>
              <a:rPr lang="en-US" dirty="0">
                <a:solidFill>
                  <a:schemeClr val="tx2">
                    <a:lumMod val="75000"/>
                  </a:schemeClr>
                </a:solidFill>
                <a:latin typeface="Impact" pitchFamily="34" charset="0"/>
              </a:rPr>
              <a:t>XXI</a:t>
            </a:r>
            <a:r>
              <a:rPr lang="ru-RU" dirty="0">
                <a:solidFill>
                  <a:schemeClr val="tx2">
                    <a:lumMod val="75000"/>
                  </a:schemeClr>
                </a:solidFill>
                <a:latin typeface="Impact" pitchFamily="34" charset="0"/>
              </a:rPr>
              <a:t> век </a:t>
            </a:r>
            <a:endParaRPr lang="en-US" dirty="0">
              <a:solidFill>
                <a:schemeClr val="tx2">
                  <a:lumMod val="75000"/>
                </a:schemeClr>
              </a:solidFill>
            </a:endParaRPr>
          </a:p>
        </p:txBody>
      </p:sp>
      <p:cxnSp>
        <p:nvCxnSpPr>
          <p:cNvPr id="14" name="Straight Connector 12">
            <a:extLst>
              <a:ext uri="{FF2B5EF4-FFF2-40B4-BE49-F238E27FC236}">
                <a16:creationId xmlns:a16="http://schemas.microsoft.com/office/drawing/2014/main" id="{821AE6D7-EE86-4A5F-8CE6-BF2712A7CB60}"/>
              </a:ext>
            </a:extLst>
          </p:cNvPr>
          <p:cNvCxnSpPr>
            <a:cxnSpLocks/>
          </p:cNvCxnSpPr>
          <p:nvPr/>
        </p:nvCxnSpPr>
        <p:spPr>
          <a:xfrm>
            <a:off x="287337" y="990600"/>
            <a:ext cx="8850923" cy="0"/>
          </a:xfrm>
          <a:prstGeom prst="line">
            <a:avLst/>
          </a:prstGeom>
          <a:ln w="508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50031" y="1384518"/>
            <a:ext cx="2779928" cy="461665"/>
          </a:xfrm>
          <a:prstGeom prst="rect">
            <a:avLst/>
          </a:prstGeom>
        </p:spPr>
        <p:txBody>
          <a:bodyPr wrap="none">
            <a:spAutoFit/>
          </a:bodyPr>
          <a:lstStyle/>
          <a:p>
            <a:pPr algn="r"/>
            <a:r>
              <a:rPr lang="ru-RU" sz="2400" b="1" dirty="0">
                <a:solidFill>
                  <a:schemeClr val="tx2">
                    <a:lumMod val="75000"/>
                  </a:schemeClr>
                </a:solidFill>
                <a:latin typeface="Arial Black" pitchFamily="34" charset="0"/>
              </a:rPr>
              <a:t>И.А. Башмаков</a:t>
            </a:r>
          </a:p>
        </p:txBody>
      </p:sp>
      <p:sp>
        <p:nvSpPr>
          <p:cNvPr id="8204" name="Rectangle 12"/>
          <p:cNvSpPr>
            <a:spLocks noChangeArrowheads="1"/>
          </p:cNvSpPr>
          <p:nvPr/>
        </p:nvSpPr>
        <p:spPr bwMode="auto">
          <a:xfrm>
            <a:off x="2813660" y="208077"/>
            <a:ext cx="6324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Impact" pitchFamily="34" charset="0"/>
                <a:ea typeface="Calibri" pitchFamily="34" charset="0"/>
                <a:cs typeface="Times New Roman" pitchFamily="18" charset="0"/>
              </a:rPr>
              <a:t>Email: </a:t>
            </a:r>
            <a:r>
              <a:rPr kumimoji="0" lang="en-US" i="0" u="none" strike="noStrike" cap="none" normalizeH="0" baseline="0" dirty="0">
                <a:ln>
                  <a:noFill/>
                </a:ln>
                <a:solidFill>
                  <a:schemeClr val="tx1"/>
                </a:solidFill>
                <a:effectLst/>
                <a:latin typeface="Impact" pitchFamily="34" charset="0"/>
                <a:ea typeface="Calibri" pitchFamily="34" charset="0"/>
                <a:cs typeface="Times New Roman" pitchFamily="18" charset="0"/>
                <a:hlinkClick r:id="rId4"/>
              </a:rPr>
              <a:t>cenef@co.ru</a:t>
            </a:r>
            <a:r>
              <a:rPr kumimoji="0" lang="en-US" i="0" u="none" strike="noStrike" cap="none" normalizeH="0" baseline="0" dirty="0">
                <a:ln>
                  <a:noFill/>
                </a:ln>
                <a:solidFill>
                  <a:schemeClr val="tx1"/>
                </a:solidFill>
                <a:effectLst/>
                <a:latin typeface="Impact" pitchFamily="34" charset="0"/>
                <a:ea typeface="Calibri" pitchFamily="34" charset="0"/>
                <a:cs typeface="Times New Roman" pitchFamily="18" charset="0"/>
              </a:rPr>
              <a:t>; website: </a:t>
            </a:r>
            <a:r>
              <a:rPr kumimoji="0" lang="en-US" i="0" u="none" strike="noStrike" cap="none" normalizeH="0" baseline="0" dirty="0">
                <a:ln>
                  <a:noFill/>
                </a:ln>
                <a:solidFill>
                  <a:schemeClr val="tx1"/>
                </a:solidFill>
                <a:effectLst/>
                <a:latin typeface="Impact" pitchFamily="34" charset="0"/>
                <a:ea typeface="Calibri" pitchFamily="34" charset="0"/>
                <a:cs typeface="Times New Roman" pitchFamily="18" charset="0"/>
                <a:hlinkClick r:id="rId5"/>
              </a:rPr>
              <a:t>https://cenef-xxi.ru</a:t>
            </a:r>
            <a:endParaRPr kumimoji="0" lang="en-US" i="0" u="none" strike="noStrike" cap="none" normalizeH="0" baseline="0" dirty="0">
              <a:ln>
                <a:noFill/>
              </a:ln>
              <a:solidFill>
                <a:schemeClr val="tx1"/>
              </a:solidFill>
              <a:effectLst/>
              <a:latin typeface="Impact"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a:ln>
                  <a:noFill/>
                </a:ln>
                <a:solidFill>
                  <a:schemeClr val="tx1"/>
                </a:solidFill>
                <a:effectLst/>
                <a:latin typeface="Impact" pitchFamily="34" charset="0"/>
                <a:cs typeface="Times New Roman" pitchFamily="18" charset="0"/>
              </a:rPr>
              <a:t>Т</a:t>
            </a:r>
            <a:r>
              <a:rPr lang="ru-RU" dirty="0">
                <a:latin typeface="Impact" pitchFamily="34" charset="0"/>
                <a:cs typeface="Times New Roman" pitchFamily="18" charset="0"/>
              </a:rPr>
              <a:t>елеграмм-канал </a:t>
            </a:r>
            <a:r>
              <a:rPr kumimoji="0" lang="en-US" i="0" u="none" strike="noStrike" cap="none" normalizeH="0" baseline="0" dirty="0">
                <a:ln>
                  <a:noFill/>
                </a:ln>
                <a:solidFill>
                  <a:schemeClr val="tx1"/>
                </a:solidFill>
                <a:effectLst/>
                <a:latin typeface="Impact" pitchFamily="34" charset="0"/>
                <a:cs typeface="Times New Roman" pitchFamily="18" charset="0"/>
              </a:rPr>
              <a:t>cha</a:t>
            </a:r>
            <a:r>
              <a:rPr lang="en-US" dirty="0">
                <a:latin typeface="Impact" pitchFamily="34" charset="0"/>
                <a:cs typeface="Times New Roman" pitchFamily="18" charset="0"/>
              </a:rPr>
              <a:t>nnel  </a:t>
            </a:r>
            <a:r>
              <a:rPr lang="en-US" u="sng" dirty="0">
                <a:solidFill>
                  <a:srgbClr val="0000FF"/>
                </a:solidFill>
                <a:effectLst/>
                <a:latin typeface="Calibri" panose="020F0502020204030204" pitchFamily="34" charset="0"/>
                <a:ea typeface="Calibri" panose="020F0502020204030204" pitchFamily="34" charset="0"/>
                <a:hlinkClick r:id="rId6"/>
              </a:rPr>
              <a:t> </a:t>
            </a:r>
            <a:r>
              <a:rPr lang="en-US" u="sng" dirty="0">
                <a:solidFill>
                  <a:srgbClr val="0000FF"/>
                </a:solidFill>
                <a:effectLst/>
                <a:latin typeface="Impact" panose="020B0806030902050204" pitchFamily="34" charset="0"/>
                <a:ea typeface="Calibri" panose="020F0502020204030204" pitchFamily="34" charset="0"/>
                <a:hlinkClick r:id="rId6"/>
              </a:rPr>
              <a:t>https://t.me/LowCarbonRussia</a:t>
            </a:r>
            <a:endParaRPr kumimoji="0" lang="en-US" i="0" u="none" strike="noStrike" cap="none" normalizeH="0" baseline="0" dirty="0">
              <a:ln>
                <a:noFill/>
              </a:ln>
              <a:solidFill>
                <a:schemeClr val="tx1"/>
              </a:solidFill>
              <a:effectLst/>
              <a:latin typeface="Impact" pitchFamily="34" charset="0"/>
              <a:cs typeface="Arial" pitchFamily="34" charset="0"/>
            </a:endParaRPr>
          </a:p>
        </p:txBody>
      </p:sp>
      <p:pic>
        <p:nvPicPr>
          <p:cNvPr id="6" name="Picture 5">
            <a:extLst>
              <a:ext uri="{FF2B5EF4-FFF2-40B4-BE49-F238E27FC236}">
                <a16:creationId xmlns:a16="http://schemas.microsoft.com/office/drawing/2014/main" id="{B9F6BF83-6D86-E9C1-E0E7-773D499A8EB3}"/>
              </a:ext>
            </a:extLst>
          </p:cNvPr>
          <p:cNvPicPr>
            <a:picLocks noChangeAspect="1"/>
          </p:cNvPicPr>
          <p:nvPr/>
        </p:nvPicPr>
        <p:blipFill>
          <a:blip r:embed="rId7"/>
          <a:stretch>
            <a:fillRect/>
          </a:stretch>
        </p:blipFill>
        <p:spPr>
          <a:xfrm>
            <a:off x="828746" y="2174804"/>
            <a:ext cx="2762458" cy="2548353"/>
          </a:xfrm>
          <a:prstGeom prst="rect">
            <a:avLst/>
          </a:prstGeom>
        </p:spPr>
      </p:pic>
      <p:pic>
        <p:nvPicPr>
          <p:cNvPr id="2" name="Picture 6">
            <a:extLst>
              <a:ext uri="{FF2B5EF4-FFF2-40B4-BE49-F238E27FC236}">
                <a16:creationId xmlns:a16="http://schemas.microsoft.com/office/drawing/2014/main" id="{BC5DEF85-F854-9251-45AA-3F80D0A77839}"/>
              </a:ext>
            </a:extLst>
          </p:cNvPr>
          <p:cNvPicPr>
            <a:picLocks noChangeAspect="1" noChangeArrowheads="1"/>
          </p:cNvPicPr>
          <p:nvPr/>
        </p:nvPicPr>
        <p:blipFill>
          <a:blip r:embed="rId8" cstate="print"/>
          <a:srcRect/>
          <a:stretch>
            <a:fillRect/>
          </a:stretch>
        </p:blipFill>
        <p:spPr bwMode="auto">
          <a:xfrm>
            <a:off x="0" y="0"/>
            <a:ext cx="574675" cy="6858000"/>
          </a:xfrm>
          <a:prstGeom prst="rect">
            <a:avLst/>
          </a:prstGeom>
          <a:noFill/>
          <a:ln w="9525">
            <a:noFill/>
            <a:miter lim="800000"/>
            <a:headEnd/>
            <a:tailEnd/>
          </a:ln>
        </p:spPr>
      </p:pic>
      <p:pic>
        <p:nvPicPr>
          <p:cNvPr id="4" name="Рисунок 4">
            <a:extLst>
              <a:ext uri="{FF2B5EF4-FFF2-40B4-BE49-F238E27FC236}">
                <a16:creationId xmlns:a16="http://schemas.microsoft.com/office/drawing/2014/main" id="{F898F492-5736-0552-FC04-1A99BBE08B1E}"/>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7" name="TextBox 6">
            <a:extLst>
              <a:ext uri="{FF2B5EF4-FFF2-40B4-BE49-F238E27FC236}">
                <a16:creationId xmlns:a16="http://schemas.microsoft.com/office/drawing/2014/main" id="{24BE1C1C-A42D-B82C-6362-9228EF3D00FC}"/>
              </a:ext>
            </a:extLst>
          </p:cNvPr>
          <p:cNvSpPr txBox="1"/>
          <p:nvPr/>
        </p:nvSpPr>
        <p:spPr>
          <a:xfrm>
            <a:off x="574675" y="5380398"/>
            <a:ext cx="7959725" cy="1281569"/>
          </a:xfrm>
          <a:prstGeom prst="rect">
            <a:avLst/>
          </a:prstGeom>
          <a:noFill/>
        </p:spPr>
        <p:txBody>
          <a:bodyPr wrap="square">
            <a:spAutoFit/>
          </a:bodyPr>
          <a:lstStyle/>
          <a:p>
            <a:pPr algn="r">
              <a:lnSpc>
                <a:spcPct val="80000"/>
              </a:lnSpc>
            </a:pPr>
            <a:r>
              <a:rPr lang="ru-RU" altLang="ru-RU" sz="2400" dirty="0">
                <a:solidFill>
                  <a:schemeClr val="tx2">
                    <a:lumMod val="75000"/>
                  </a:schemeClr>
                </a:solidFill>
                <a:latin typeface="Impact" pitchFamily="34" charset="0"/>
              </a:rPr>
              <a:t>Центр энергоэффективности – </a:t>
            </a:r>
            <a:r>
              <a:rPr lang="en-US" altLang="ru-RU" sz="2400" dirty="0">
                <a:solidFill>
                  <a:schemeClr val="tx2">
                    <a:lumMod val="75000"/>
                  </a:schemeClr>
                </a:solidFill>
                <a:latin typeface="Impact" pitchFamily="34" charset="0"/>
              </a:rPr>
              <a:t>XXI </a:t>
            </a:r>
            <a:r>
              <a:rPr lang="ru-RU" altLang="ru-RU" sz="2400" dirty="0">
                <a:solidFill>
                  <a:schemeClr val="tx2">
                    <a:lumMod val="75000"/>
                  </a:schemeClr>
                </a:solidFill>
                <a:latin typeface="Impact" pitchFamily="34" charset="0"/>
              </a:rPr>
              <a:t>век (ЦЭНЭФ-</a:t>
            </a:r>
            <a:r>
              <a:rPr lang="en-US" altLang="ru-RU" sz="2400" dirty="0">
                <a:solidFill>
                  <a:schemeClr val="tx2">
                    <a:lumMod val="75000"/>
                  </a:schemeClr>
                </a:solidFill>
                <a:latin typeface="Impact" pitchFamily="34" charset="0"/>
              </a:rPr>
              <a:t>XXI</a:t>
            </a:r>
            <a:r>
              <a:rPr lang="ru-RU" altLang="ru-RU" sz="2400" dirty="0">
                <a:solidFill>
                  <a:schemeClr val="tx2">
                    <a:lumMod val="75000"/>
                  </a:schemeClr>
                </a:solidFill>
                <a:latin typeface="Impact" pitchFamily="34" charset="0"/>
              </a:rPr>
              <a:t>) </a:t>
            </a:r>
            <a:br>
              <a:rPr lang="ru-RU" altLang="ru-RU" sz="2400" dirty="0">
                <a:solidFill>
                  <a:schemeClr val="tx2">
                    <a:lumMod val="75000"/>
                  </a:schemeClr>
                </a:solidFill>
                <a:latin typeface="Impact" pitchFamily="34" charset="0"/>
              </a:rPr>
            </a:br>
            <a:br>
              <a:rPr lang="ru-RU" altLang="ru-RU" sz="2400" dirty="0">
                <a:solidFill>
                  <a:schemeClr val="tx2">
                    <a:lumMod val="75000"/>
                  </a:schemeClr>
                </a:solidFill>
                <a:latin typeface="Impact" pitchFamily="34" charset="0"/>
              </a:rPr>
            </a:br>
            <a:r>
              <a:rPr lang="ru-RU" altLang="ru-RU" sz="2400" dirty="0">
                <a:solidFill>
                  <a:schemeClr val="tx2">
                    <a:lumMod val="75000"/>
                  </a:schemeClr>
                </a:solidFill>
                <a:latin typeface="Impact" pitchFamily="34" charset="0"/>
              </a:rPr>
              <a:t> Мы тратим свою энергию, чтобы экономить вашу!</a:t>
            </a:r>
            <a:br>
              <a:rPr lang="en-US" altLang="ru-RU" sz="2400" dirty="0">
                <a:solidFill>
                  <a:schemeClr val="tx2">
                    <a:lumMod val="75000"/>
                  </a:schemeClr>
                </a:solidFill>
                <a:latin typeface="Impact" pitchFamily="34" charset="0"/>
              </a:rPr>
            </a:br>
            <a:endParaRPr lang="ru-RU" altLang="ru-RU" sz="2400" b="1" dirty="0">
              <a:solidFill>
                <a:schemeClr val="tx2">
                  <a:lumMod val="75000"/>
                </a:schemeClr>
              </a:solidFill>
            </a:endParaRPr>
          </a:p>
        </p:txBody>
      </p:sp>
    </p:spTree>
    <p:extLst>
      <p:ext uri="{BB962C8B-B14F-4D97-AF65-F5344CB8AC3E}">
        <p14:creationId xmlns:p14="http://schemas.microsoft.com/office/powerpoint/2010/main" val="174178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C9D0-F176-ACC3-385A-332A4B99B1F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F85ACF-ECAA-A4E7-0E44-AB0C4203235B}"/>
              </a:ext>
            </a:extLst>
          </p:cNvPr>
          <p:cNvSpPr>
            <a:spLocks noGrp="1"/>
          </p:cNvSpPr>
          <p:nvPr>
            <p:ph type="title"/>
          </p:nvPr>
        </p:nvSpPr>
        <p:spPr>
          <a:xfrm>
            <a:off x="659423" y="76200"/>
            <a:ext cx="8509000" cy="1066800"/>
          </a:xfrm>
        </p:spPr>
        <p:txBody>
          <a:bodyPr>
            <a:noAutofit/>
          </a:bodyPr>
          <a:lstStyle/>
          <a:p>
            <a:pPr marL="0" indent="0" algn="l"/>
            <a:r>
              <a:rPr lang="en-US" sz="2800" dirty="0">
                <a:latin typeface="Impact" panose="020B0806030902050204" pitchFamily="34" charset="0"/>
              </a:rPr>
              <a:t>In some sectors, GHG emissions have not increased over several years</a:t>
            </a:r>
            <a:r>
              <a:rPr lang="ru-RU" sz="2800" dirty="0">
                <a:latin typeface="Impact" panose="020B0806030902050204" pitchFamily="34" charset="0"/>
              </a:rPr>
              <a:t>:</a:t>
            </a:r>
            <a:r>
              <a:rPr lang="en-US" sz="2800" dirty="0">
                <a:latin typeface="Impact" panose="020B0806030902050204" pitchFamily="34" charset="0"/>
              </a:rPr>
              <a:t> 1970-2022</a:t>
            </a:r>
            <a:endParaRPr lang="ru-RU" sz="2800" dirty="0">
              <a:latin typeface="Impact" panose="020B0806030902050204" pitchFamily="34" charset="0"/>
            </a:endParaRPr>
          </a:p>
        </p:txBody>
      </p:sp>
      <p:pic>
        <p:nvPicPr>
          <p:cNvPr id="5" name="Picture 6">
            <a:extLst>
              <a:ext uri="{FF2B5EF4-FFF2-40B4-BE49-F238E27FC236}">
                <a16:creationId xmlns:a16="http://schemas.microsoft.com/office/drawing/2014/main" id="{AA3AD306-F2FE-1EE1-8146-C1B9351376EB}"/>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14F59853-D9B3-4EAA-8CD1-2ABC195ABD1F}"/>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3" name="Picture 2">
            <a:extLst>
              <a:ext uri="{FF2B5EF4-FFF2-40B4-BE49-F238E27FC236}">
                <a16:creationId xmlns:a16="http://schemas.microsoft.com/office/drawing/2014/main" id="{0E62E2CA-4CC3-1FF7-A471-9FF28F4CF4AE}"/>
              </a:ext>
            </a:extLst>
          </p:cNvPr>
          <p:cNvPicPr>
            <a:picLocks noChangeAspect="1"/>
          </p:cNvPicPr>
          <p:nvPr/>
        </p:nvPicPr>
        <p:blipFill>
          <a:blip r:embed="rId4"/>
          <a:stretch>
            <a:fillRect/>
          </a:stretch>
        </p:blipFill>
        <p:spPr>
          <a:xfrm>
            <a:off x="577606" y="1300154"/>
            <a:ext cx="5389561" cy="4514195"/>
          </a:xfrm>
          <a:prstGeom prst="rect">
            <a:avLst/>
          </a:prstGeom>
        </p:spPr>
      </p:pic>
      <p:sp>
        <p:nvSpPr>
          <p:cNvPr id="8" name="TextBox 7">
            <a:extLst>
              <a:ext uri="{FF2B5EF4-FFF2-40B4-BE49-F238E27FC236}">
                <a16:creationId xmlns:a16="http://schemas.microsoft.com/office/drawing/2014/main" id="{655CB257-AAF1-32B0-656F-0C8CDF904BD8}"/>
              </a:ext>
            </a:extLst>
          </p:cNvPr>
          <p:cNvSpPr txBox="1"/>
          <p:nvPr/>
        </p:nvSpPr>
        <p:spPr>
          <a:xfrm>
            <a:off x="6096001" y="1143000"/>
            <a:ext cx="2971800" cy="4093428"/>
          </a:xfrm>
          <a:prstGeom prst="rect">
            <a:avLst/>
          </a:prstGeom>
          <a:noFill/>
        </p:spPr>
        <p:txBody>
          <a:bodyPr wrap="square">
            <a:spAutoFit/>
          </a:bodyPr>
          <a:lstStyle/>
          <a:p>
            <a:r>
              <a:rPr lang="en-US" sz="2200" b="1" dirty="0"/>
              <a:t>In 2022, GHG emissions did not exceed:</a:t>
            </a:r>
          </a:p>
          <a:p>
            <a:pPr marL="342900" indent="-342900">
              <a:buFont typeface="Arial" panose="020B0604020202020204" pitchFamily="34" charset="0"/>
              <a:buChar char="•"/>
            </a:pPr>
            <a:r>
              <a:rPr lang="en-US" sz="2000" b="1" dirty="0"/>
              <a:t>2019 level in transport</a:t>
            </a:r>
          </a:p>
          <a:p>
            <a:pPr marL="342900" indent="-342900">
              <a:buFont typeface="Arial" panose="020B0604020202020204" pitchFamily="34" charset="0"/>
              <a:buChar char="•"/>
            </a:pPr>
            <a:r>
              <a:rPr lang="en-US" sz="2000" b="1" dirty="0"/>
              <a:t>2019 level in fuel production</a:t>
            </a:r>
          </a:p>
          <a:p>
            <a:pPr marL="342900" indent="-342900">
              <a:spcAft>
                <a:spcPts val="1200"/>
              </a:spcAft>
              <a:buFont typeface="Arial" panose="020B0604020202020204" pitchFamily="34" charset="0"/>
              <a:buChar char="•"/>
            </a:pPr>
            <a:r>
              <a:rPr lang="en-US" sz="2000" b="1" dirty="0"/>
              <a:t>1986 level in buildings</a:t>
            </a:r>
          </a:p>
          <a:p>
            <a:r>
              <a:rPr lang="en-US" sz="2200" b="1" dirty="0"/>
              <a:t>In 2015-2022, GHG emissions growth was 1% or less per year in:</a:t>
            </a:r>
          </a:p>
          <a:p>
            <a:pPr marL="342900" indent="-342900">
              <a:buFont typeface="Arial" panose="020B0604020202020204" pitchFamily="34" charset="0"/>
              <a:buChar char="•"/>
            </a:pPr>
            <a:r>
              <a:rPr lang="en-US" sz="2000" b="1" dirty="0"/>
              <a:t>agriculture</a:t>
            </a:r>
          </a:p>
          <a:p>
            <a:pPr marL="342900" indent="-342900">
              <a:buFont typeface="Arial" panose="020B0604020202020204" pitchFamily="34" charset="0"/>
              <a:buChar char="•"/>
            </a:pPr>
            <a:r>
              <a:rPr lang="en-US" sz="2000" b="1" dirty="0"/>
              <a:t>fuel energy use in industry</a:t>
            </a:r>
            <a:endParaRPr lang="en-US" sz="2000" dirty="0"/>
          </a:p>
        </p:txBody>
      </p:sp>
      <p:sp>
        <p:nvSpPr>
          <p:cNvPr id="7" name="TextBox 6">
            <a:extLst>
              <a:ext uri="{FF2B5EF4-FFF2-40B4-BE49-F238E27FC236}">
                <a16:creationId xmlns:a16="http://schemas.microsoft.com/office/drawing/2014/main" id="{E86A37B6-8355-5CAB-2B17-DE0F37EE5ACB}"/>
              </a:ext>
            </a:extLst>
          </p:cNvPr>
          <p:cNvSpPr txBox="1"/>
          <p:nvPr/>
        </p:nvSpPr>
        <p:spPr>
          <a:xfrm>
            <a:off x="659423" y="6300788"/>
            <a:ext cx="4585188" cy="369332"/>
          </a:xfrm>
          <a:prstGeom prst="rect">
            <a:avLst/>
          </a:prstGeom>
          <a:noFill/>
        </p:spPr>
        <p:txBody>
          <a:bodyPr wrap="square">
            <a:spAutoFit/>
          </a:bodyPr>
          <a:lstStyle/>
          <a:p>
            <a:r>
              <a:rPr lang="en-US" dirty="0"/>
              <a:t>Source: EDGAR database</a:t>
            </a:r>
          </a:p>
        </p:txBody>
      </p:sp>
    </p:spTree>
    <p:extLst>
      <p:ext uri="{BB962C8B-B14F-4D97-AF65-F5344CB8AC3E}">
        <p14:creationId xmlns:p14="http://schemas.microsoft.com/office/powerpoint/2010/main" val="19270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0"/>
            <a:ext cx="8509000" cy="838200"/>
          </a:xfrm>
        </p:spPr>
        <p:txBody>
          <a:bodyPr>
            <a:normAutofit/>
          </a:bodyPr>
          <a:lstStyle/>
          <a:p>
            <a:pPr algn="l"/>
            <a:r>
              <a:rPr lang="en-US" sz="2800" dirty="0">
                <a:latin typeface="Impact" pitchFamily="34" charset="0"/>
              </a:rPr>
              <a:t>Carbon neutrality commitment</a:t>
            </a:r>
            <a:r>
              <a:rPr lang="ru-RU" sz="2800" dirty="0">
                <a:latin typeface="Impact" pitchFamily="34" charset="0"/>
              </a:rPr>
              <a:t>. 168 </a:t>
            </a:r>
            <a:r>
              <a:rPr lang="en-US" sz="2800" dirty="0">
                <a:latin typeface="Impact" pitchFamily="34" charset="0"/>
              </a:rPr>
              <a:t>countries </a:t>
            </a:r>
          </a:p>
        </p:txBody>
      </p:sp>
      <p:pic>
        <p:nvPicPr>
          <p:cNvPr id="4" name="Picture 6"/>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5" name="Рисунок 4"/>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pic>
        <p:nvPicPr>
          <p:cNvPr id="10" name="Picture 9">
            <a:extLst>
              <a:ext uri="{FF2B5EF4-FFF2-40B4-BE49-F238E27FC236}">
                <a16:creationId xmlns:a16="http://schemas.microsoft.com/office/drawing/2014/main" id="{D83490D9-6F81-52A6-9C09-947EFECBBA4D}"/>
              </a:ext>
            </a:extLst>
          </p:cNvPr>
          <p:cNvPicPr>
            <a:picLocks noChangeAspect="1"/>
          </p:cNvPicPr>
          <p:nvPr/>
        </p:nvPicPr>
        <p:blipFill>
          <a:blip r:embed="rId4"/>
          <a:stretch>
            <a:fillRect/>
          </a:stretch>
        </p:blipFill>
        <p:spPr>
          <a:xfrm>
            <a:off x="574675" y="609600"/>
            <a:ext cx="8416925" cy="685800"/>
          </a:xfrm>
          <a:prstGeom prst="rect">
            <a:avLst/>
          </a:prstGeom>
        </p:spPr>
      </p:pic>
      <p:pic>
        <p:nvPicPr>
          <p:cNvPr id="12" name="Picture 11">
            <a:extLst>
              <a:ext uri="{FF2B5EF4-FFF2-40B4-BE49-F238E27FC236}">
                <a16:creationId xmlns:a16="http://schemas.microsoft.com/office/drawing/2014/main" id="{A72CABDB-853F-414D-502E-23983B8D3F83}"/>
              </a:ext>
            </a:extLst>
          </p:cNvPr>
          <p:cNvPicPr>
            <a:picLocks noChangeAspect="1"/>
          </p:cNvPicPr>
          <p:nvPr/>
        </p:nvPicPr>
        <p:blipFill>
          <a:blip r:embed="rId5"/>
          <a:stretch>
            <a:fillRect/>
          </a:stretch>
        </p:blipFill>
        <p:spPr>
          <a:xfrm>
            <a:off x="762001" y="1410066"/>
            <a:ext cx="2057399" cy="5447934"/>
          </a:xfrm>
          <a:prstGeom prst="rect">
            <a:avLst/>
          </a:prstGeom>
        </p:spPr>
      </p:pic>
      <p:pic>
        <p:nvPicPr>
          <p:cNvPr id="14" name="Picture 13">
            <a:extLst>
              <a:ext uri="{FF2B5EF4-FFF2-40B4-BE49-F238E27FC236}">
                <a16:creationId xmlns:a16="http://schemas.microsoft.com/office/drawing/2014/main" id="{CA493B02-4F16-53C9-398A-113E6795FA93}"/>
              </a:ext>
            </a:extLst>
          </p:cNvPr>
          <p:cNvPicPr>
            <a:picLocks noChangeAspect="1"/>
          </p:cNvPicPr>
          <p:nvPr/>
        </p:nvPicPr>
        <p:blipFill>
          <a:blip r:embed="rId6"/>
          <a:stretch>
            <a:fillRect/>
          </a:stretch>
        </p:blipFill>
        <p:spPr>
          <a:xfrm>
            <a:off x="2854569" y="1410066"/>
            <a:ext cx="2327031" cy="5447934"/>
          </a:xfrm>
          <a:prstGeom prst="rect">
            <a:avLst/>
          </a:prstGeom>
        </p:spPr>
      </p:pic>
      <p:pic>
        <p:nvPicPr>
          <p:cNvPr id="16" name="Picture 15">
            <a:extLst>
              <a:ext uri="{FF2B5EF4-FFF2-40B4-BE49-F238E27FC236}">
                <a16:creationId xmlns:a16="http://schemas.microsoft.com/office/drawing/2014/main" id="{98EFB955-69F4-35D4-0E54-E6454B6037A4}"/>
              </a:ext>
            </a:extLst>
          </p:cNvPr>
          <p:cNvPicPr>
            <a:picLocks noChangeAspect="1"/>
          </p:cNvPicPr>
          <p:nvPr/>
        </p:nvPicPr>
        <p:blipFill>
          <a:blip r:embed="rId7"/>
          <a:stretch>
            <a:fillRect/>
          </a:stretch>
        </p:blipFill>
        <p:spPr>
          <a:xfrm>
            <a:off x="5216769" y="1410067"/>
            <a:ext cx="1717431" cy="1942734"/>
          </a:xfrm>
          <a:prstGeom prst="rect">
            <a:avLst/>
          </a:prstGeom>
        </p:spPr>
      </p:pic>
      <p:pic>
        <p:nvPicPr>
          <p:cNvPr id="18" name="Picture 17">
            <a:extLst>
              <a:ext uri="{FF2B5EF4-FFF2-40B4-BE49-F238E27FC236}">
                <a16:creationId xmlns:a16="http://schemas.microsoft.com/office/drawing/2014/main" id="{99A637F4-B3A7-6C07-C0F1-E21173DFF66E}"/>
              </a:ext>
            </a:extLst>
          </p:cNvPr>
          <p:cNvPicPr>
            <a:picLocks noChangeAspect="1"/>
          </p:cNvPicPr>
          <p:nvPr/>
        </p:nvPicPr>
        <p:blipFill>
          <a:blip r:embed="rId8"/>
          <a:stretch>
            <a:fillRect/>
          </a:stretch>
        </p:blipFill>
        <p:spPr>
          <a:xfrm>
            <a:off x="6934200" y="1410066"/>
            <a:ext cx="2107337" cy="5447934"/>
          </a:xfrm>
          <a:prstGeom prst="rect">
            <a:avLst/>
          </a:prstGeom>
        </p:spPr>
      </p:pic>
    </p:spTree>
    <p:extLst>
      <p:ext uri="{BB962C8B-B14F-4D97-AF65-F5344CB8AC3E}">
        <p14:creationId xmlns:p14="http://schemas.microsoft.com/office/powerpoint/2010/main" val="295033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2BE11-922C-E5DA-5876-BDA6368FD6CF}"/>
            </a:ext>
          </a:extLst>
        </p:cNvPr>
        <p:cNvGrpSpPr/>
        <p:nvPr/>
      </p:nvGrpSpPr>
      <p:grpSpPr>
        <a:xfrm>
          <a:off x="0" y="0"/>
          <a:ext cx="0" cy="0"/>
          <a:chOff x="0" y="0"/>
          <a:chExt cx="0" cy="0"/>
        </a:xfrm>
      </p:grpSpPr>
      <p:sp>
        <p:nvSpPr>
          <p:cNvPr id="3074" name="Rectangle 3">
            <a:extLst>
              <a:ext uri="{FF2B5EF4-FFF2-40B4-BE49-F238E27FC236}">
                <a16:creationId xmlns:a16="http://schemas.microsoft.com/office/drawing/2014/main" id="{8DACAD4D-700C-0AC7-7571-50B6FDCD15E1}"/>
              </a:ext>
            </a:extLst>
          </p:cNvPr>
          <p:cNvSpPr>
            <a:spLocks noGrp="1" noChangeArrowheads="1"/>
          </p:cNvSpPr>
          <p:nvPr>
            <p:ph type="title"/>
          </p:nvPr>
        </p:nvSpPr>
        <p:spPr>
          <a:xfrm>
            <a:off x="446088" y="0"/>
            <a:ext cx="8697912" cy="1002606"/>
          </a:xfrm>
          <a:solidFill>
            <a:srgbClr val="FFFFFF"/>
          </a:solidFill>
        </p:spPr>
        <p:txBody>
          <a:bodyPr>
            <a:noAutofit/>
          </a:bodyPr>
          <a:lstStyle/>
          <a:p>
            <a:pPr algn="l"/>
            <a:r>
              <a:rPr lang="en-US" sz="2800" dirty="0">
                <a:latin typeface="Impact" panose="020B0806030902050204" pitchFamily="34" charset="0"/>
              </a:rPr>
              <a:t>COP28. The Global </a:t>
            </a:r>
            <a:r>
              <a:rPr lang="en-US" sz="2800" dirty="0" err="1">
                <a:latin typeface="Impact" panose="020B0806030902050204" pitchFamily="34" charset="0"/>
              </a:rPr>
              <a:t>Stocktake</a:t>
            </a:r>
            <a:r>
              <a:rPr lang="en-US" sz="2800" dirty="0">
                <a:latin typeface="Impact" panose="020B0806030902050204" pitchFamily="34" charset="0"/>
              </a:rPr>
              <a:t> - the 1.5°C warming limit is at risk</a:t>
            </a:r>
            <a:endParaRPr lang="ru-RU" sz="2800" dirty="0">
              <a:solidFill>
                <a:schemeClr val="tx2">
                  <a:lumMod val="75000"/>
                </a:schemeClr>
              </a:solidFill>
              <a:latin typeface="Impact" pitchFamily="34" charset="0"/>
            </a:endParaRPr>
          </a:p>
        </p:txBody>
      </p:sp>
      <p:pic>
        <p:nvPicPr>
          <p:cNvPr id="3075" name="Picture 4">
            <a:extLst>
              <a:ext uri="{FF2B5EF4-FFF2-40B4-BE49-F238E27FC236}">
                <a16:creationId xmlns:a16="http://schemas.microsoft.com/office/drawing/2014/main" id="{1FEF3108-2119-C6B6-6D74-4E92C746A8C6}"/>
              </a:ext>
            </a:extLst>
          </p:cNvPr>
          <p:cNvPicPr>
            <a:picLocks noChangeAspect="1" noChangeArrowheads="1"/>
          </p:cNvPicPr>
          <p:nvPr/>
        </p:nvPicPr>
        <p:blipFill>
          <a:blip r:embed="rId2" cstate="print"/>
          <a:srcRect/>
          <a:stretch>
            <a:fillRect/>
          </a:stretch>
        </p:blipFill>
        <p:spPr bwMode="auto">
          <a:xfrm>
            <a:off x="15875" y="0"/>
            <a:ext cx="430213" cy="6858000"/>
          </a:xfrm>
          <a:prstGeom prst="rect">
            <a:avLst/>
          </a:prstGeom>
          <a:noFill/>
          <a:ln w="9525">
            <a:noFill/>
            <a:miter lim="800000"/>
            <a:headEnd/>
            <a:tailEnd/>
          </a:ln>
        </p:spPr>
      </p:pic>
      <p:pic>
        <p:nvPicPr>
          <p:cNvPr id="3076" name="Рисунок 4">
            <a:extLst>
              <a:ext uri="{FF2B5EF4-FFF2-40B4-BE49-F238E27FC236}">
                <a16:creationId xmlns:a16="http://schemas.microsoft.com/office/drawing/2014/main" id="{CD0EAE48-155E-8070-BED8-D89E99E31250}"/>
              </a:ext>
            </a:extLst>
          </p:cNvPr>
          <p:cNvPicPr>
            <a:picLocks noGrp="1" noChangeAspect="1" noChangeArrowheads="1"/>
          </p:cNvPicPr>
          <p:nvPr>
            <p:ph type="body" idx="4294967295"/>
          </p:nvPr>
        </p:nvPicPr>
        <p:blipFill>
          <a:blip r:embed="rId3" cstate="print"/>
          <a:srcRect/>
          <a:stretch>
            <a:fillRect/>
          </a:stretch>
        </p:blipFill>
        <p:spPr>
          <a:xfrm flipV="1">
            <a:off x="-7938" y="6464300"/>
            <a:ext cx="476251" cy="417513"/>
          </a:xfrm>
          <a:prstGeom prst="rect">
            <a:avLst/>
          </a:prstGeom>
          <a:solidFill>
            <a:srgbClr val="FFFF00">
              <a:alpha val="50195"/>
            </a:srgbClr>
          </a:solidFill>
        </p:spPr>
      </p:pic>
      <p:sp>
        <p:nvSpPr>
          <p:cNvPr id="3077" name="Rectangle 6">
            <a:extLst>
              <a:ext uri="{FF2B5EF4-FFF2-40B4-BE49-F238E27FC236}">
                <a16:creationId xmlns:a16="http://schemas.microsoft.com/office/drawing/2014/main" id="{423178D6-CCFB-2977-5541-BDE39B33EC3F}"/>
              </a:ext>
            </a:extLst>
          </p:cNvPr>
          <p:cNvSpPr>
            <a:spLocks noChangeArrowheads="1"/>
          </p:cNvSpPr>
          <p:nvPr/>
        </p:nvSpPr>
        <p:spPr bwMode="auto">
          <a:xfrm>
            <a:off x="1143000" y="1824038"/>
            <a:ext cx="184150" cy="369887"/>
          </a:xfrm>
          <a:prstGeom prst="rect">
            <a:avLst/>
          </a:prstGeom>
          <a:noFill/>
          <a:ln w="12700" cap="sq">
            <a:noFill/>
            <a:miter lim="800000"/>
            <a:headEnd type="none" w="sm" len="sm"/>
            <a:tailEnd type="none" w="sm" len="sm"/>
          </a:ln>
        </p:spPr>
        <p:txBody>
          <a:bodyPr wrap="none" anchor="ctr">
            <a:spAutoFit/>
          </a:bodyPr>
          <a:lstStyle/>
          <a:p>
            <a:endParaRPr lang="en-US"/>
          </a:p>
        </p:txBody>
      </p:sp>
      <p:sp>
        <p:nvSpPr>
          <p:cNvPr id="3078" name="Rectangle 7">
            <a:extLst>
              <a:ext uri="{FF2B5EF4-FFF2-40B4-BE49-F238E27FC236}">
                <a16:creationId xmlns:a16="http://schemas.microsoft.com/office/drawing/2014/main" id="{1A10AA83-25ED-C25B-36FF-8BA6AC6ED9F8}"/>
              </a:ext>
            </a:extLst>
          </p:cNvPr>
          <p:cNvSpPr>
            <a:spLocks noChangeArrowheads="1"/>
          </p:cNvSpPr>
          <p:nvPr/>
        </p:nvSpPr>
        <p:spPr bwMode="auto">
          <a:xfrm>
            <a:off x="1143000" y="1824038"/>
            <a:ext cx="184150" cy="369887"/>
          </a:xfrm>
          <a:prstGeom prst="rect">
            <a:avLst/>
          </a:prstGeom>
          <a:noFill/>
          <a:ln w="12700" cap="sq">
            <a:noFill/>
            <a:miter lim="800000"/>
            <a:headEnd type="none" w="sm" len="sm"/>
            <a:tailEnd type="none" w="sm" len="sm"/>
          </a:ln>
        </p:spPr>
        <p:txBody>
          <a:bodyPr wrap="none" anchor="ctr">
            <a:spAutoFit/>
          </a:bodyPr>
          <a:lstStyle/>
          <a:p>
            <a:endParaRPr lang="en-US"/>
          </a:p>
        </p:txBody>
      </p:sp>
      <p:sp>
        <p:nvSpPr>
          <p:cNvPr id="12" name="Rectangle 11">
            <a:extLst>
              <a:ext uri="{FF2B5EF4-FFF2-40B4-BE49-F238E27FC236}">
                <a16:creationId xmlns:a16="http://schemas.microsoft.com/office/drawing/2014/main" id="{DA8CC7DC-949C-70D9-04BA-84AD043B7152}"/>
              </a:ext>
            </a:extLst>
          </p:cNvPr>
          <p:cNvSpPr/>
          <p:nvPr/>
        </p:nvSpPr>
        <p:spPr>
          <a:xfrm>
            <a:off x="521434" y="1194633"/>
            <a:ext cx="8331907" cy="5478423"/>
          </a:xfrm>
          <a:prstGeom prst="rect">
            <a:avLst/>
          </a:prstGeom>
        </p:spPr>
        <p:txBody>
          <a:bodyPr wrap="square">
            <a:spAutoFit/>
          </a:bodyPr>
          <a:lstStyle/>
          <a:p>
            <a:pPr marL="404813" indent="-404813">
              <a:spcAft>
                <a:spcPts val="600"/>
              </a:spcAft>
              <a:buBlip>
                <a:blip r:embed="rId4"/>
              </a:buBlip>
            </a:pPr>
            <a:r>
              <a:rPr lang="en-US" sz="2000" b="1" dirty="0">
                <a:solidFill>
                  <a:srgbClr val="000000"/>
                </a:solidFill>
                <a:highlight>
                  <a:srgbClr val="FFFFFF"/>
                </a:highlight>
              </a:rPr>
              <a:t>P</a:t>
            </a:r>
            <a:r>
              <a:rPr lang="en-US" sz="2000" b="1" i="0" dirty="0">
                <a:solidFill>
                  <a:srgbClr val="000000"/>
                </a:solidFill>
                <a:effectLst/>
                <a:highlight>
                  <a:srgbClr val="FFFFFF"/>
                </a:highlight>
              </a:rPr>
              <a:t>rogress was too slow across all areas of climate action in:</a:t>
            </a:r>
          </a:p>
          <a:p>
            <a:pPr marL="862013" lvl="1" indent="-404813">
              <a:spcAft>
                <a:spcPts val="600"/>
              </a:spcAft>
              <a:buBlip>
                <a:blip r:embed="rId4"/>
              </a:buBlip>
            </a:pPr>
            <a:r>
              <a:rPr lang="en-US" sz="2000" b="1" i="0" dirty="0">
                <a:solidFill>
                  <a:srgbClr val="000000"/>
                </a:solidFill>
                <a:effectLst/>
                <a:highlight>
                  <a:srgbClr val="FFFFFF"/>
                </a:highlight>
              </a:rPr>
              <a:t>reducing greenhouse gas emissions</a:t>
            </a:r>
          </a:p>
          <a:p>
            <a:pPr marL="862013" lvl="1" indent="-404813">
              <a:spcAft>
                <a:spcPts val="600"/>
              </a:spcAft>
              <a:buBlip>
                <a:blip r:embed="rId4"/>
              </a:buBlip>
            </a:pPr>
            <a:r>
              <a:rPr lang="en-US" sz="2000" b="1" i="0" dirty="0">
                <a:solidFill>
                  <a:srgbClr val="000000"/>
                </a:solidFill>
                <a:effectLst/>
                <a:highlight>
                  <a:srgbClr val="FFFFFF"/>
                </a:highlight>
              </a:rPr>
              <a:t>strengthening resilience to a changing climate </a:t>
            </a:r>
          </a:p>
          <a:p>
            <a:pPr marL="862013" lvl="1" indent="-404813">
              <a:spcAft>
                <a:spcPts val="600"/>
              </a:spcAft>
              <a:buBlip>
                <a:blip r:embed="rId4"/>
              </a:buBlip>
            </a:pPr>
            <a:r>
              <a:rPr lang="en-US" sz="2000" b="1" i="0" dirty="0">
                <a:solidFill>
                  <a:srgbClr val="000000"/>
                </a:solidFill>
                <a:effectLst/>
                <a:highlight>
                  <a:srgbClr val="FFFFFF"/>
                </a:highlight>
              </a:rPr>
              <a:t>getting the financial and technological support to vulnerable nations</a:t>
            </a:r>
          </a:p>
          <a:p>
            <a:pPr marL="404813" indent="-404813">
              <a:spcAft>
                <a:spcPts val="600"/>
              </a:spcAft>
              <a:buBlip>
                <a:blip r:embed="rId4"/>
              </a:buBlip>
            </a:pPr>
            <a:r>
              <a:rPr lang="en-US" sz="2000" b="1" dirty="0">
                <a:solidFill>
                  <a:srgbClr val="000000"/>
                </a:solidFill>
                <a:highlight>
                  <a:srgbClr val="FFFFFF"/>
                </a:highlight>
              </a:rPr>
              <a:t>Next NDCs round. </a:t>
            </a:r>
            <a:r>
              <a:rPr lang="en-US" sz="2000" b="1" dirty="0">
                <a:ea typeface="Calibri" panose="020F0502020204030204" pitchFamily="34" charset="0"/>
                <a:cs typeface="Times New Roman" panose="02020603050405020304" pitchFamily="18" charset="0"/>
              </a:rPr>
              <a:t>C</a:t>
            </a:r>
            <a:r>
              <a:rPr lang="en-US" sz="2000" b="1" dirty="0">
                <a:effectLst/>
                <a:ea typeface="Calibri" panose="020F0502020204030204" pitchFamily="34" charset="0"/>
                <a:cs typeface="Times New Roman" panose="02020603050405020304" pitchFamily="18" charset="0"/>
              </a:rPr>
              <a:t>ountries are expected to: </a:t>
            </a:r>
          </a:p>
          <a:p>
            <a:pPr marL="862013" lvl="1" indent="-404813">
              <a:spcAft>
                <a:spcPts val="600"/>
              </a:spcAft>
              <a:buBlip>
                <a:blip r:embed="rId4"/>
              </a:buBlip>
            </a:pPr>
            <a:r>
              <a:rPr lang="en-US" sz="2000" b="1" dirty="0">
                <a:effectLst/>
                <a:ea typeface="Calibri" panose="020F0502020204030204" pitchFamily="34" charset="0"/>
                <a:cs typeface="Times New Roman" panose="02020603050405020304" pitchFamily="18" charset="0"/>
              </a:rPr>
              <a:t>prepare their next round of NDCs in 2024-2025</a:t>
            </a:r>
          </a:p>
          <a:p>
            <a:pPr marL="862013" lvl="1" indent="-404813">
              <a:spcAft>
                <a:spcPts val="600"/>
              </a:spcAft>
              <a:buBlip>
                <a:blip r:embed="rId4"/>
              </a:buBlip>
            </a:pPr>
            <a:r>
              <a:rPr lang="en-US" sz="2000" b="1" dirty="0">
                <a:effectLst/>
                <a:ea typeface="Calibri" panose="020F0502020204030204" pitchFamily="34" charset="0"/>
                <a:cs typeface="Times New Roman" panose="02020603050405020304" pitchFamily="18" charset="0"/>
              </a:rPr>
              <a:t>update their 2030 targets and present new, more ambitious targets for 2035 well ahead of COP30 in 2025. </a:t>
            </a:r>
          </a:p>
          <a:p>
            <a:pPr marL="404813" indent="-404813">
              <a:spcAft>
                <a:spcPts val="600"/>
              </a:spcAft>
              <a:buBlip>
                <a:blip r:embed="rId4"/>
              </a:buBlip>
            </a:pPr>
            <a:r>
              <a:rPr lang="en-US" sz="2000" b="1" dirty="0">
                <a:effectLst/>
                <a:ea typeface="Calibri" panose="020F0502020204030204" pitchFamily="34" charset="0"/>
                <a:cs typeface="Times New Roman" panose="02020603050405020304" pitchFamily="18" charset="0"/>
              </a:rPr>
              <a:t>COP28 calls for the UN to host a series of global and regional workshops and capacity-building sessions to help them</a:t>
            </a:r>
          </a:p>
          <a:p>
            <a:pPr marL="404813" indent="-404813">
              <a:spcAft>
                <a:spcPts val="600"/>
              </a:spcAft>
              <a:buBlip>
                <a:blip r:embed="rId4"/>
              </a:buBlip>
            </a:pPr>
            <a:r>
              <a:rPr lang="en-US" sz="2000" b="1" dirty="0">
                <a:effectLst/>
                <a:ea typeface="Calibri" panose="020F0502020204030204" pitchFamily="34" charset="0"/>
                <a:cs typeface="Times New Roman" panose="02020603050405020304" pitchFamily="18" charset="0"/>
              </a:rPr>
              <a:t>In 2025, the UN Secretary-General will: </a:t>
            </a:r>
          </a:p>
          <a:p>
            <a:pPr marL="862013" lvl="1" indent="-404813">
              <a:spcAft>
                <a:spcPts val="600"/>
              </a:spcAft>
              <a:buBlip>
                <a:blip r:embed="rId4"/>
              </a:buBlip>
            </a:pPr>
            <a:r>
              <a:rPr lang="en-US" sz="2000" b="1" dirty="0">
                <a:effectLst/>
                <a:ea typeface="Calibri" panose="020F0502020204030204" pitchFamily="34" charset="0"/>
                <a:cs typeface="Times New Roman" panose="02020603050405020304" pitchFamily="18" charset="0"/>
              </a:rPr>
              <a:t>hold a special event for countries to submit their new commitments</a:t>
            </a:r>
          </a:p>
          <a:p>
            <a:pPr marL="862013" lvl="1" indent="-404813">
              <a:spcAft>
                <a:spcPts val="600"/>
              </a:spcAft>
              <a:buBlip>
                <a:blip r:embed="rId4"/>
              </a:buBlip>
            </a:pPr>
            <a:r>
              <a:rPr lang="en-US" sz="2000" b="1" dirty="0">
                <a:effectLst/>
                <a:ea typeface="Calibri" panose="020F0502020204030204" pitchFamily="34" charset="0"/>
                <a:cs typeface="Times New Roman" panose="02020603050405020304" pitchFamily="18" charset="0"/>
              </a:rPr>
              <a:t>call on governments to speed up the transition away from fossil fuels to renewables such as wind and solar power in their next round of climate commitments</a:t>
            </a:r>
            <a:endParaRPr lang="en-US" sz="2000" b="1" i="0" dirty="0">
              <a:solidFill>
                <a:srgbClr val="000000"/>
              </a:solidFill>
              <a:effectLst/>
              <a:highlight>
                <a:srgbClr val="FFFFFF"/>
              </a:highlight>
            </a:endParaRPr>
          </a:p>
        </p:txBody>
      </p:sp>
      <p:sp>
        <p:nvSpPr>
          <p:cNvPr id="8" name="Rectangle 7">
            <a:extLst>
              <a:ext uri="{FF2B5EF4-FFF2-40B4-BE49-F238E27FC236}">
                <a16:creationId xmlns:a16="http://schemas.microsoft.com/office/drawing/2014/main" id="{584B7BD1-36BE-CB46-5D33-24D8E99C9C31}"/>
              </a:ext>
            </a:extLst>
          </p:cNvPr>
          <p:cNvSpPr/>
          <p:nvPr/>
        </p:nvSpPr>
        <p:spPr>
          <a:xfrm>
            <a:off x="451669" y="1002606"/>
            <a:ext cx="8676456" cy="72008"/>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18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C9D0-F176-ACC3-385A-332A4B99B1F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F85ACF-ECAA-A4E7-0E44-AB0C4203235B}"/>
              </a:ext>
            </a:extLst>
          </p:cNvPr>
          <p:cNvSpPr>
            <a:spLocks noGrp="1"/>
          </p:cNvSpPr>
          <p:nvPr>
            <p:ph type="title"/>
          </p:nvPr>
        </p:nvSpPr>
        <p:spPr>
          <a:xfrm>
            <a:off x="659423" y="76200"/>
            <a:ext cx="8509000" cy="838200"/>
          </a:xfrm>
        </p:spPr>
        <p:txBody>
          <a:bodyPr>
            <a:noAutofit/>
          </a:bodyPr>
          <a:lstStyle/>
          <a:p>
            <a:pPr marL="0" indent="0" algn="l"/>
            <a:r>
              <a:rPr lang="en-US" sz="3200" dirty="0">
                <a:latin typeface="Impact" panose="020B0806030902050204" pitchFamily="34" charset="0"/>
              </a:rPr>
              <a:t>Emissions gaps for 2030 for 1.5</a:t>
            </a:r>
            <a:r>
              <a:rPr lang="en-US" sz="3200" baseline="30000" dirty="0">
                <a:latin typeface="Impact" panose="020B0806030902050204" pitchFamily="34" charset="0"/>
              </a:rPr>
              <a:t>o</a:t>
            </a:r>
            <a:r>
              <a:rPr lang="en-US" sz="3200" dirty="0">
                <a:latin typeface="Impact" panose="020B0806030902050204" pitchFamily="34" charset="0"/>
              </a:rPr>
              <a:t>C pathway</a:t>
            </a:r>
            <a:endParaRPr lang="ru-RU" sz="3200" dirty="0">
              <a:latin typeface="Impact" panose="020B0806030902050204" pitchFamily="34" charset="0"/>
            </a:endParaRPr>
          </a:p>
        </p:txBody>
      </p:sp>
      <p:pic>
        <p:nvPicPr>
          <p:cNvPr id="5" name="Picture 6">
            <a:extLst>
              <a:ext uri="{FF2B5EF4-FFF2-40B4-BE49-F238E27FC236}">
                <a16:creationId xmlns:a16="http://schemas.microsoft.com/office/drawing/2014/main" id="{AA3AD306-F2FE-1EE1-8146-C1B9351376EB}"/>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14F59853-D9B3-4EAA-8CD1-2ABC195ABD1F}"/>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8" name="TextBox 7">
            <a:extLst>
              <a:ext uri="{FF2B5EF4-FFF2-40B4-BE49-F238E27FC236}">
                <a16:creationId xmlns:a16="http://schemas.microsoft.com/office/drawing/2014/main" id="{655CB257-AAF1-32B0-656F-0C8CDF904BD8}"/>
              </a:ext>
            </a:extLst>
          </p:cNvPr>
          <p:cNvSpPr txBox="1"/>
          <p:nvPr/>
        </p:nvSpPr>
        <p:spPr>
          <a:xfrm>
            <a:off x="5647591" y="1371600"/>
            <a:ext cx="3191609" cy="4708981"/>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000" b="1" kern="0" dirty="0">
                <a:effectLst/>
                <a:ea typeface="Calibri" panose="020F0502020204030204" pitchFamily="34" charset="0"/>
              </a:rPr>
              <a:t>Chances to stay within the 1.5</a:t>
            </a:r>
            <a:r>
              <a:rPr lang="en-US" sz="2000" b="1" kern="0" baseline="30000" dirty="0">
                <a:effectLst/>
                <a:ea typeface="Calibri" panose="020F0502020204030204" pitchFamily="34" charset="0"/>
              </a:rPr>
              <a:t>o</a:t>
            </a:r>
            <a:r>
              <a:rPr lang="en-US" sz="2000" b="1" kern="0" dirty="0">
                <a:effectLst/>
                <a:ea typeface="Calibri" panose="020F0502020204030204" pitchFamily="34" charset="0"/>
              </a:rPr>
              <a:t>C warming threshold are fading away </a:t>
            </a:r>
            <a:endParaRPr lang="ru-RU" sz="2000" b="1" dirty="0"/>
          </a:p>
          <a:p>
            <a:pPr marL="342900" indent="-342900">
              <a:spcAft>
                <a:spcPts val="600"/>
              </a:spcAft>
              <a:buFont typeface="Arial" panose="020B0604020202020204" pitchFamily="34" charset="0"/>
              <a:buChar char="•"/>
            </a:pPr>
            <a:r>
              <a:rPr lang="en-US" sz="2000" b="1" dirty="0"/>
              <a:t>Target gap – 19-22 GtCO</a:t>
            </a:r>
            <a:r>
              <a:rPr lang="en-US" sz="2000" b="1" baseline="-25000" dirty="0"/>
              <a:t>2</a:t>
            </a:r>
            <a:r>
              <a:rPr lang="en-US" sz="2000" b="1" dirty="0"/>
              <a:t>eq</a:t>
            </a:r>
          </a:p>
          <a:p>
            <a:pPr marL="342900" indent="-342900">
              <a:spcAft>
                <a:spcPts val="600"/>
              </a:spcAft>
              <a:buFont typeface="Arial" panose="020B0604020202020204" pitchFamily="34" charset="0"/>
              <a:buChar char="•"/>
            </a:pPr>
            <a:r>
              <a:rPr lang="en-US" sz="2000" b="1" dirty="0"/>
              <a:t>Implementation gap –</a:t>
            </a:r>
            <a:r>
              <a:rPr lang="ru-RU" sz="2000" b="1" dirty="0"/>
              <a:t> </a:t>
            </a:r>
            <a:r>
              <a:rPr lang="en-US" sz="2000" b="1" dirty="0"/>
              <a:t>24-27 GtCO</a:t>
            </a:r>
            <a:r>
              <a:rPr lang="en-US" sz="2000" b="1" baseline="-25000" dirty="0"/>
              <a:t>2</a:t>
            </a:r>
            <a:r>
              <a:rPr lang="en-US" sz="2000" b="1" dirty="0"/>
              <a:t>eq</a:t>
            </a:r>
          </a:p>
          <a:p>
            <a:pPr marL="342900" indent="-342900">
              <a:spcAft>
                <a:spcPts val="600"/>
              </a:spcAft>
              <a:buFont typeface="Arial" panose="020B0604020202020204" pitchFamily="34" charset="0"/>
              <a:buChar char="•"/>
            </a:pPr>
            <a:r>
              <a:rPr lang="en-US" sz="2000" b="1" dirty="0"/>
              <a:t>COP</a:t>
            </a:r>
            <a:r>
              <a:rPr lang="ru-RU" sz="2000" b="1" dirty="0"/>
              <a:t>28</a:t>
            </a:r>
            <a:r>
              <a:rPr lang="en-US" sz="2000" b="1" dirty="0"/>
              <a:t> pledges narrowed the gap by some</a:t>
            </a:r>
            <a:br>
              <a:rPr lang="en-US" sz="2000" b="1" dirty="0"/>
            </a:br>
            <a:r>
              <a:rPr lang="en-US" sz="2000" b="1" dirty="0"/>
              <a:t>5 GtCO</a:t>
            </a:r>
            <a:r>
              <a:rPr lang="en-US" sz="2000" b="1" baseline="-25000" dirty="0"/>
              <a:t>2</a:t>
            </a:r>
            <a:r>
              <a:rPr lang="en-US" sz="2000" b="1" dirty="0"/>
              <a:t>eq</a:t>
            </a:r>
          </a:p>
          <a:p>
            <a:pPr marL="342900" indent="-342900">
              <a:spcAft>
                <a:spcPts val="600"/>
              </a:spcAft>
              <a:buFont typeface="Arial" panose="020B0604020202020204" pitchFamily="34" charset="0"/>
              <a:buChar char="•"/>
            </a:pPr>
            <a:r>
              <a:rPr lang="en-US" sz="2000" b="1" dirty="0"/>
              <a:t>If joined by all parties, it may be reduced by additional 6 GtCO</a:t>
            </a:r>
            <a:r>
              <a:rPr lang="en-US" sz="2000" b="1" baseline="-25000" dirty="0"/>
              <a:t>2</a:t>
            </a:r>
            <a:r>
              <a:rPr lang="en-US" sz="2000" b="1" dirty="0"/>
              <a:t>eq</a:t>
            </a:r>
          </a:p>
        </p:txBody>
      </p:sp>
      <p:pic>
        <p:nvPicPr>
          <p:cNvPr id="4" name="Picture 3">
            <a:extLst>
              <a:ext uri="{FF2B5EF4-FFF2-40B4-BE49-F238E27FC236}">
                <a16:creationId xmlns:a16="http://schemas.microsoft.com/office/drawing/2014/main" id="{FFFC0DA3-E337-5F12-A08C-0EB5F50B8D96}"/>
              </a:ext>
            </a:extLst>
          </p:cNvPr>
          <p:cNvPicPr>
            <a:picLocks noChangeAspect="1"/>
          </p:cNvPicPr>
          <p:nvPr/>
        </p:nvPicPr>
        <p:blipFill>
          <a:blip r:embed="rId4"/>
          <a:stretch>
            <a:fillRect/>
          </a:stretch>
        </p:blipFill>
        <p:spPr>
          <a:xfrm>
            <a:off x="712177" y="1045551"/>
            <a:ext cx="5055577" cy="4978992"/>
          </a:xfrm>
          <a:prstGeom prst="rect">
            <a:avLst/>
          </a:prstGeom>
        </p:spPr>
      </p:pic>
      <p:sp>
        <p:nvSpPr>
          <p:cNvPr id="9" name="TextBox 8">
            <a:extLst>
              <a:ext uri="{FF2B5EF4-FFF2-40B4-BE49-F238E27FC236}">
                <a16:creationId xmlns:a16="http://schemas.microsoft.com/office/drawing/2014/main" id="{22202C90-9947-9593-18C7-9CD62D543886}"/>
              </a:ext>
            </a:extLst>
          </p:cNvPr>
          <p:cNvSpPr txBox="1"/>
          <p:nvPr/>
        </p:nvSpPr>
        <p:spPr>
          <a:xfrm>
            <a:off x="659423" y="6102940"/>
            <a:ext cx="8484577" cy="671915"/>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Source: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COP28 initiatives will only reduce emissions if followed through - Dec 2023 (climateactiontracker.org)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EFEAAC75-4E29-57FE-5B54-C4E3583940F3}"/>
              </a:ext>
            </a:extLst>
          </p:cNvPr>
          <p:cNvPicPr>
            <a:picLocks noChangeAspect="1"/>
          </p:cNvPicPr>
          <p:nvPr/>
        </p:nvPicPr>
        <p:blipFill>
          <a:blip r:embed="rId6"/>
          <a:stretch>
            <a:fillRect/>
          </a:stretch>
        </p:blipFill>
        <p:spPr>
          <a:xfrm>
            <a:off x="1295400" y="4038600"/>
            <a:ext cx="1489661" cy="1369956"/>
          </a:xfrm>
          <a:prstGeom prst="rect">
            <a:avLst/>
          </a:prstGeom>
        </p:spPr>
      </p:pic>
    </p:spTree>
    <p:extLst>
      <p:ext uri="{BB962C8B-B14F-4D97-AF65-F5344CB8AC3E}">
        <p14:creationId xmlns:p14="http://schemas.microsoft.com/office/powerpoint/2010/main" val="101424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2BE11-922C-E5DA-5876-BDA6368FD6CF}"/>
            </a:ext>
          </a:extLst>
        </p:cNvPr>
        <p:cNvGrpSpPr/>
        <p:nvPr/>
      </p:nvGrpSpPr>
      <p:grpSpPr>
        <a:xfrm>
          <a:off x="0" y="0"/>
          <a:ext cx="0" cy="0"/>
          <a:chOff x="0" y="0"/>
          <a:chExt cx="0" cy="0"/>
        </a:xfrm>
      </p:grpSpPr>
      <p:sp>
        <p:nvSpPr>
          <p:cNvPr id="3074" name="Rectangle 3">
            <a:extLst>
              <a:ext uri="{FF2B5EF4-FFF2-40B4-BE49-F238E27FC236}">
                <a16:creationId xmlns:a16="http://schemas.microsoft.com/office/drawing/2014/main" id="{8DACAD4D-700C-0AC7-7571-50B6FDCD15E1}"/>
              </a:ext>
            </a:extLst>
          </p:cNvPr>
          <p:cNvSpPr>
            <a:spLocks noGrp="1" noChangeArrowheads="1"/>
          </p:cNvSpPr>
          <p:nvPr>
            <p:ph type="title"/>
          </p:nvPr>
        </p:nvSpPr>
        <p:spPr>
          <a:xfrm>
            <a:off x="539552" y="0"/>
            <a:ext cx="8604448" cy="990600"/>
          </a:xfrm>
          <a:solidFill>
            <a:srgbClr val="FFFFFF"/>
          </a:solidFill>
        </p:spPr>
        <p:txBody>
          <a:bodyPr>
            <a:noAutofit/>
          </a:bodyPr>
          <a:lstStyle/>
          <a:p>
            <a:pPr algn="l"/>
            <a:r>
              <a:rPr lang="en-US" sz="3200" dirty="0">
                <a:solidFill>
                  <a:schemeClr val="tx2">
                    <a:lumMod val="50000"/>
                  </a:schemeClr>
                </a:solidFill>
                <a:latin typeface="Impact" pitchFamily="34" charset="0"/>
              </a:rPr>
              <a:t>Five IEA pillars to bridge the 1.5 °C gap by 2030</a:t>
            </a:r>
            <a:endParaRPr lang="ru-RU" sz="3200" dirty="0">
              <a:solidFill>
                <a:schemeClr val="tx2">
                  <a:lumMod val="50000"/>
                </a:schemeClr>
              </a:solidFill>
              <a:latin typeface="Impact" pitchFamily="34" charset="0"/>
            </a:endParaRPr>
          </a:p>
        </p:txBody>
      </p:sp>
      <p:pic>
        <p:nvPicPr>
          <p:cNvPr id="3075" name="Picture 4">
            <a:extLst>
              <a:ext uri="{FF2B5EF4-FFF2-40B4-BE49-F238E27FC236}">
                <a16:creationId xmlns:a16="http://schemas.microsoft.com/office/drawing/2014/main" id="{1FEF3108-2119-C6B6-6D74-4E92C746A8C6}"/>
              </a:ext>
            </a:extLst>
          </p:cNvPr>
          <p:cNvPicPr>
            <a:picLocks noChangeAspect="1" noChangeArrowheads="1"/>
          </p:cNvPicPr>
          <p:nvPr/>
        </p:nvPicPr>
        <p:blipFill>
          <a:blip r:embed="rId2" cstate="print"/>
          <a:srcRect/>
          <a:stretch>
            <a:fillRect/>
          </a:stretch>
        </p:blipFill>
        <p:spPr bwMode="auto">
          <a:xfrm>
            <a:off x="15875" y="0"/>
            <a:ext cx="430213" cy="6858000"/>
          </a:xfrm>
          <a:prstGeom prst="rect">
            <a:avLst/>
          </a:prstGeom>
          <a:noFill/>
          <a:ln w="9525">
            <a:noFill/>
            <a:miter lim="800000"/>
            <a:headEnd/>
            <a:tailEnd/>
          </a:ln>
        </p:spPr>
      </p:pic>
      <p:pic>
        <p:nvPicPr>
          <p:cNvPr id="3076" name="Рисунок 4">
            <a:extLst>
              <a:ext uri="{FF2B5EF4-FFF2-40B4-BE49-F238E27FC236}">
                <a16:creationId xmlns:a16="http://schemas.microsoft.com/office/drawing/2014/main" id="{CD0EAE48-155E-8070-BED8-D89E99E31250}"/>
              </a:ext>
            </a:extLst>
          </p:cNvPr>
          <p:cNvPicPr>
            <a:picLocks noGrp="1" noChangeAspect="1" noChangeArrowheads="1"/>
          </p:cNvPicPr>
          <p:nvPr>
            <p:ph type="body" idx="4294967295"/>
          </p:nvPr>
        </p:nvPicPr>
        <p:blipFill>
          <a:blip r:embed="rId3" cstate="print"/>
          <a:srcRect/>
          <a:stretch>
            <a:fillRect/>
          </a:stretch>
        </p:blipFill>
        <p:spPr>
          <a:xfrm flipV="1">
            <a:off x="-7938" y="6464300"/>
            <a:ext cx="476251" cy="417513"/>
          </a:xfrm>
          <a:prstGeom prst="rect">
            <a:avLst/>
          </a:prstGeom>
          <a:solidFill>
            <a:srgbClr val="FFFF00">
              <a:alpha val="50195"/>
            </a:srgbClr>
          </a:solidFill>
        </p:spPr>
      </p:pic>
      <p:sp>
        <p:nvSpPr>
          <p:cNvPr id="3077" name="Rectangle 6">
            <a:extLst>
              <a:ext uri="{FF2B5EF4-FFF2-40B4-BE49-F238E27FC236}">
                <a16:creationId xmlns:a16="http://schemas.microsoft.com/office/drawing/2014/main" id="{423178D6-CCFB-2977-5541-BDE39B33EC3F}"/>
              </a:ext>
            </a:extLst>
          </p:cNvPr>
          <p:cNvSpPr>
            <a:spLocks noChangeArrowheads="1"/>
          </p:cNvSpPr>
          <p:nvPr/>
        </p:nvSpPr>
        <p:spPr bwMode="auto">
          <a:xfrm>
            <a:off x="1143000" y="1824038"/>
            <a:ext cx="184150" cy="369887"/>
          </a:xfrm>
          <a:prstGeom prst="rect">
            <a:avLst/>
          </a:prstGeom>
          <a:noFill/>
          <a:ln w="12700" cap="sq">
            <a:noFill/>
            <a:miter lim="800000"/>
            <a:headEnd type="none" w="sm" len="sm"/>
            <a:tailEnd type="none" w="sm" len="sm"/>
          </a:ln>
        </p:spPr>
        <p:txBody>
          <a:bodyPr wrap="none" anchor="ctr">
            <a:spAutoFit/>
          </a:bodyPr>
          <a:lstStyle/>
          <a:p>
            <a:endParaRPr lang="en-US"/>
          </a:p>
        </p:txBody>
      </p:sp>
      <p:sp>
        <p:nvSpPr>
          <p:cNvPr id="3078" name="Rectangle 7">
            <a:extLst>
              <a:ext uri="{FF2B5EF4-FFF2-40B4-BE49-F238E27FC236}">
                <a16:creationId xmlns:a16="http://schemas.microsoft.com/office/drawing/2014/main" id="{1A10AA83-25ED-C25B-36FF-8BA6AC6ED9F8}"/>
              </a:ext>
            </a:extLst>
          </p:cNvPr>
          <p:cNvSpPr>
            <a:spLocks noChangeArrowheads="1"/>
          </p:cNvSpPr>
          <p:nvPr/>
        </p:nvSpPr>
        <p:spPr bwMode="auto">
          <a:xfrm>
            <a:off x="1143000" y="1824038"/>
            <a:ext cx="184150" cy="369887"/>
          </a:xfrm>
          <a:prstGeom prst="rect">
            <a:avLst/>
          </a:prstGeom>
          <a:noFill/>
          <a:ln w="12700" cap="sq">
            <a:noFill/>
            <a:miter lim="800000"/>
            <a:headEnd type="none" w="sm" len="sm"/>
            <a:tailEnd type="none" w="sm" len="sm"/>
          </a:ln>
        </p:spPr>
        <p:txBody>
          <a:bodyPr wrap="none" anchor="ctr">
            <a:spAutoFit/>
          </a:bodyPr>
          <a:lstStyle/>
          <a:p>
            <a:endParaRPr lang="en-US"/>
          </a:p>
        </p:txBody>
      </p:sp>
      <p:sp>
        <p:nvSpPr>
          <p:cNvPr id="12" name="Rectangle 11">
            <a:extLst>
              <a:ext uri="{FF2B5EF4-FFF2-40B4-BE49-F238E27FC236}">
                <a16:creationId xmlns:a16="http://schemas.microsoft.com/office/drawing/2014/main" id="{DA8CC7DC-949C-70D9-04BA-84AD043B7152}"/>
              </a:ext>
            </a:extLst>
          </p:cNvPr>
          <p:cNvSpPr/>
          <p:nvPr/>
        </p:nvSpPr>
        <p:spPr>
          <a:xfrm>
            <a:off x="653812" y="1520257"/>
            <a:ext cx="8516565" cy="4524315"/>
          </a:xfrm>
          <a:prstGeom prst="rect">
            <a:avLst/>
          </a:prstGeom>
        </p:spPr>
        <p:txBody>
          <a:bodyPr wrap="square">
            <a:spAutoFit/>
          </a:bodyPr>
          <a:lstStyle/>
          <a:p>
            <a:pPr marL="514350" indent="-514350">
              <a:buFont typeface="+mj-lt"/>
              <a:buAutoNum type="arabicPeriod"/>
            </a:pPr>
            <a:r>
              <a:rPr lang="en-US" sz="2800" b="1" i="0" dirty="0">
                <a:solidFill>
                  <a:srgbClr val="000000"/>
                </a:solidFill>
                <a:effectLst/>
                <a:highlight>
                  <a:srgbClr val="FFFFFF"/>
                </a:highlight>
              </a:rPr>
              <a:t>Triple</a:t>
            </a:r>
            <a:r>
              <a:rPr lang="en-US" sz="2400" b="1" i="0" dirty="0">
                <a:solidFill>
                  <a:srgbClr val="000000"/>
                </a:solidFill>
                <a:effectLst/>
                <a:highlight>
                  <a:srgbClr val="FFFFFF"/>
                </a:highlight>
              </a:rPr>
              <a:t> global renewable power capacity</a:t>
            </a:r>
          </a:p>
          <a:p>
            <a:pPr marL="514350" indent="-514350">
              <a:buFont typeface="+mj-lt"/>
              <a:buAutoNum type="arabicPeriod"/>
            </a:pPr>
            <a:r>
              <a:rPr lang="en-US" sz="2800" b="1" i="0" dirty="0">
                <a:solidFill>
                  <a:srgbClr val="000000"/>
                </a:solidFill>
                <a:effectLst/>
                <a:highlight>
                  <a:srgbClr val="FFFFFF"/>
                </a:highlight>
              </a:rPr>
              <a:t>Double </a:t>
            </a:r>
            <a:r>
              <a:rPr lang="en-US" sz="2400" b="1" i="0" dirty="0">
                <a:solidFill>
                  <a:srgbClr val="000000"/>
                </a:solidFill>
                <a:effectLst/>
                <a:highlight>
                  <a:srgbClr val="FFFFFF"/>
                </a:highlight>
              </a:rPr>
              <a:t>the rate of energy efficiency improvements</a:t>
            </a:r>
          </a:p>
          <a:p>
            <a:pPr marL="457200" indent="-457200">
              <a:buFont typeface="+mj-lt"/>
              <a:buAutoNum type="arabicPeriod"/>
            </a:pPr>
            <a:r>
              <a:rPr lang="en-US" sz="2400" b="1" i="0" dirty="0">
                <a:solidFill>
                  <a:srgbClr val="000000"/>
                </a:solidFill>
                <a:effectLst/>
                <a:highlight>
                  <a:srgbClr val="FFFFFF"/>
                </a:highlight>
              </a:rPr>
              <a:t>Commitments by the fossil fuel industry, and oil and gas companies in particular, to align activities with the Paris Agreement, starting by cutting methane emissions from operations by </a:t>
            </a:r>
            <a:r>
              <a:rPr lang="en-US" sz="2800" b="1" i="0" dirty="0">
                <a:solidFill>
                  <a:srgbClr val="000000"/>
                </a:solidFill>
                <a:effectLst/>
                <a:highlight>
                  <a:srgbClr val="FFFFFF"/>
                </a:highlight>
              </a:rPr>
              <a:t>75%</a:t>
            </a:r>
          </a:p>
          <a:p>
            <a:pPr marL="457200" indent="-457200">
              <a:buFont typeface="+mj-lt"/>
              <a:buAutoNum type="arabicPeriod"/>
            </a:pPr>
            <a:r>
              <a:rPr lang="en-US" sz="2400" b="1" i="0" dirty="0">
                <a:solidFill>
                  <a:srgbClr val="000000"/>
                </a:solidFill>
                <a:effectLst/>
                <a:highlight>
                  <a:srgbClr val="FFFFFF"/>
                </a:highlight>
              </a:rPr>
              <a:t>Establish large-scale financing mechanisms to </a:t>
            </a:r>
            <a:r>
              <a:rPr lang="en-US" sz="2800" b="1" i="0" dirty="0">
                <a:solidFill>
                  <a:srgbClr val="000000"/>
                </a:solidFill>
                <a:effectLst/>
                <a:highlight>
                  <a:srgbClr val="FFFFFF"/>
                </a:highlight>
              </a:rPr>
              <a:t>triple</a:t>
            </a:r>
            <a:r>
              <a:rPr lang="en-US" sz="2400" b="1" i="0" dirty="0">
                <a:solidFill>
                  <a:srgbClr val="000000"/>
                </a:solidFill>
                <a:effectLst/>
                <a:highlight>
                  <a:srgbClr val="FFFFFF"/>
                </a:highlight>
              </a:rPr>
              <a:t> clean energy investment in emerging and developing economies</a:t>
            </a:r>
          </a:p>
          <a:p>
            <a:pPr marL="457200" indent="-457200">
              <a:buFont typeface="+mj-lt"/>
              <a:buAutoNum type="arabicPeriod"/>
            </a:pPr>
            <a:r>
              <a:rPr lang="en-US" sz="2400" b="1" i="0" dirty="0">
                <a:solidFill>
                  <a:srgbClr val="000000"/>
                </a:solidFill>
                <a:effectLst/>
                <a:highlight>
                  <a:srgbClr val="FFFFFF"/>
                </a:highlight>
              </a:rPr>
              <a:t>Commit to measures that ensure an orderly decline in the use of fossil fuels, including </a:t>
            </a:r>
            <a:r>
              <a:rPr lang="en-US" sz="2800" b="1" i="0" dirty="0">
                <a:solidFill>
                  <a:srgbClr val="000000"/>
                </a:solidFill>
                <a:effectLst/>
                <a:highlight>
                  <a:srgbClr val="FFFFFF"/>
                </a:highlight>
              </a:rPr>
              <a:t>an end to new approvals of unabated coal-fired power plants</a:t>
            </a:r>
            <a:endParaRPr lang="ru-RU" sz="2800" b="1" dirty="0"/>
          </a:p>
        </p:txBody>
      </p:sp>
      <p:sp>
        <p:nvSpPr>
          <p:cNvPr id="8" name="Rectangle 7">
            <a:extLst>
              <a:ext uri="{FF2B5EF4-FFF2-40B4-BE49-F238E27FC236}">
                <a16:creationId xmlns:a16="http://schemas.microsoft.com/office/drawing/2014/main" id="{584B7BD1-36BE-CB46-5D33-24D8E99C9C31}"/>
              </a:ext>
            </a:extLst>
          </p:cNvPr>
          <p:cNvSpPr/>
          <p:nvPr/>
        </p:nvSpPr>
        <p:spPr>
          <a:xfrm>
            <a:off x="446088" y="990600"/>
            <a:ext cx="8676456" cy="72008"/>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45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2BE11-922C-E5DA-5876-BDA6368FD6CF}"/>
            </a:ext>
          </a:extLst>
        </p:cNvPr>
        <p:cNvGrpSpPr/>
        <p:nvPr/>
      </p:nvGrpSpPr>
      <p:grpSpPr>
        <a:xfrm>
          <a:off x="0" y="0"/>
          <a:ext cx="0" cy="0"/>
          <a:chOff x="0" y="0"/>
          <a:chExt cx="0" cy="0"/>
        </a:xfrm>
      </p:grpSpPr>
      <p:sp>
        <p:nvSpPr>
          <p:cNvPr id="3074" name="Rectangle 3">
            <a:extLst>
              <a:ext uri="{FF2B5EF4-FFF2-40B4-BE49-F238E27FC236}">
                <a16:creationId xmlns:a16="http://schemas.microsoft.com/office/drawing/2014/main" id="{8DACAD4D-700C-0AC7-7571-50B6FDCD15E1}"/>
              </a:ext>
            </a:extLst>
          </p:cNvPr>
          <p:cNvSpPr>
            <a:spLocks noGrp="1" noChangeArrowheads="1"/>
          </p:cNvSpPr>
          <p:nvPr>
            <p:ph type="title"/>
          </p:nvPr>
        </p:nvSpPr>
        <p:spPr>
          <a:xfrm>
            <a:off x="539552" y="0"/>
            <a:ext cx="8604448" cy="609600"/>
          </a:xfrm>
          <a:solidFill>
            <a:srgbClr val="FFFFFF"/>
          </a:solidFill>
        </p:spPr>
        <p:txBody>
          <a:bodyPr>
            <a:noAutofit/>
          </a:bodyPr>
          <a:lstStyle/>
          <a:p>
            <a:pPr algn="l"/>
            <a:r>
              <a:rPr lang="en-US" sz="3200" dirty="0">
                <a:solidFill>
                  <a:schemeClr val="tx2">
                    <a:lumMod val="50000"/>
                  </a:schemeClr>
                </a:solidFill>
                <a:latin typeface="Impact" pitchFamily="34" charset="0"/>
              </a:rPr>
              <a:t>COP28 energy related pledges</a:t>
            </a:r>
            <a:endParaRPr lang="ru-RU" sz="3200" dirty="0">
              <a:solidFill>
                <a:schemeClr val="tx2">
                  <a:lumMod val="50000"/>
                </a:schemeClr>
              </a:solidFill>
              <a:latin typeface="Impact" pitchFamily="34" charset="0"/>
            </a:endParaRPr>
          </a:p>
        </p:txBody>
      </p:sp>
      <p:pic>
        <p:nvPicPr>
          <p:cNvPr id="3075" name="Picture 4">
            <a:extLst>
              <a:ext uri="{FF2B5EF4-FFF2-40B4-BE49-F238E27FC236}">
                <a16:creationId xmlns:a16="http://schemas.microsoft.com/office/drawing/2014/main" id="{1FEF3108-2119-C6B6-6D74-4E92C746A8C6}"/>
              </a:ext>
            </a:extLst>
          </p:cNvPr>
          <p:cNvPicPr>
            <a:picLocks noChangeAspect="1" noChangeArrowheads="1"/>
          </p:cNvPicPr>
          <p:nvPr/>
        </p:nvPicPr>
        <p:blipFill>
          <a:blip r:embed="rId2" cstate="print"/>
          <a:srcRect/>
          <a:stretch>
            <a:fillRect/>
          </a:stretch>
        </p:blipFill>
        <p:spPr bwMode="auto">
          <a:xfrm>
            <a:off x="15875" y="0"/>
            <a:ext cx="430213" cy="6858000"/>
          </a:xfrm>
          <a:prstGeom prst="rect">
            <a:avLst/>
          </a:prstGeom>
          <a:noFill/>
          <a:ln w="9525">
            <a:noFill/>
            <a:miter lim="800000"/>
            <a:headEnd/>
            <a:tailEnd/>
          </a:ln>
        </p:spPr>
      </p:pic>
      <p:pic>
        <p:nvPicPr>
          <p:cNvPr id="3076" name="Рисунок 4">
            <a:extLst>
              <a:ext uri="{FF2B5EF4-FFF2-40B4-BE49-F238E27FC236}">
                <a16:creationId xmlns:a16="http://schemas.microsoft.com/office/drawing/2014/main" id="{CD0EAE48-155E-8070-BED8-D89E99E31250}"/>
              </a:ext>
            </a:extLst>
          </p:cNvPr>
          <p:cNvPicPr>
            <a:picLocks noGrp="1" noChangeAspect="1" noChangeArrowheads="1"/>
          </p:cNvPicPr>
          <p:nvPr>
            <p:ph type="body" idx="4294967295"/>
          </p:nvPr>
        </p:nvPicPr>
        <p:blipFill>
          <a:blip r:embed="rId3" cstate="print"/>
          <a:srcRect/>
          <a:stretch>
            <a:fillRect/>
          </a:stretch>
        </p:blipFill>
        <p:spPr>
          <a:xfrm flipV="1">
            <a:off x="-7938" y="6464300"/>
            <a:ext cx="476251" cy="417513"/>
          </a:xfrm>
          <a:prstGeom prst="rect">
            <a:avLst/>
          </a:prstGeom>
          <a:solidFill>
            <a:srgbClr val="FFFF00">
              <a:alpha val="50195"/>
            </a:srgbClr>
          </a:solidFill>
        </p:spPr>
      </p:pic>
      <p:sp>
        <p:nvSpPr>
          <p:cNvPr id="3077" name="Rectangle 6">
            <a:extLst>
              <a:ext uri="{FF2B5EF4-FFF2-40B4-BE49-F238E27FC236}">
                <a16:creationId xmlns:a16="http://schemas.microsoft.com/office/drawing/2014/main" id="{423178D6-CCFB-2977-5541-BDE39B33EC3F}"/>
              </a:ext>
            </a:extLst>
          </p:cNvPr>
          <p:cNvSpPr>
            <a:spLocks noChangeArrowheads="1"/>
          </p:cNvSpPr>
          <p:nvPr/>
        </p:nvSpPr>
        <p:spPr bwMode="auto">
          <a:xfrm>
            <a:off x="1143000" y="1824038"/>
            <a:ext cx="184150" cy="369887"/>
          </a:xfrm>
          <a:prstGeom prst="rect">
            <a:avLst/>
          </a:prstGeom>
          <a:noFill/>
          <a:ln w="12700" cap="sq">
            <a:noFill/>
            <a:miter lim="800000"/>
            <a:headEnd type="none" w="sm" len="sm"/>
            <a:tailEnd type="none" w="sm" len="sm"/>
          </a:ln>
        </p:spPr>
        <p:txBody>
          <a:bodyPr wrap="none" anchor="ctr">
            <a:spAutoFit/>
          </a:bodyPr>
          <a:lstStyle/>
          <a:p>
            <a:endParaRPr lang="en-US"/>
          </a:p>
        </p:txBody>
      </p:sp>
      <p:sp>
        <p:nvSpPr>
          <p:cNvPr id="3078" name="Rectangle 7">
            <a:extLst>
              <a:ext uri="{FF2B5EF4-FFF2-40B4-BE49-F238E27FC236}">
                <a16:creationId xmlns:a16="http://schemas.microsoft.com/office/drawing/2014/main" id="{1A10AA83-25ED-C25B-36FF-8BA6AC6ED9F8}"/>
              </a:ext>
            </a:extLst>
          </p:cNvPr>
          <p:cNvSpPr>
            <a:spLocks noChangeArrowheads="1"/>
          </p:cNvSpPr>
          <p:nvPr/>
        </p:nvSpPr>
        <p:spPr bwMode="auto">
          <a:xfrm>
            <a:off x="1143000" y="1824038"/>
            <a:ext cx="184150" cy="369887"/>
          </a:xfrm>
          <a:prstGeom prst="rect">
            <a:avLst/>
          </a:prstGeom>
          <a:noFill/>
          <a:ln w="12700" cap="sq">
            <a:noFill/>
            <a:miter lim="800000"/>
            <a:headEnd type="none" w="sm" len="sm"/>
            <a:tailEnd type="none" w="sm" len="sm"/>
          </a:ln>
        </p:spPr>
        <p:txBody>
          <a:bodyPr wrap="none" anchor="ctr">
            <a:spAutoFit/>
          </a:bodyPr>
          <a:lstStyle/>
          <a:p>
            <a:endParaRPr lang="en-US"/>
          </a:p>
        </p:txBody>
      </p:sp>
      <p:sp>
        <p:nvSpPr>
          <p:cNvPr id="12" name="Rectangle 11">
            <a:extLst>
              <a:ext uri="{FF2B5EF4-FFF2-40B4-BE49-F238E27FC236}">
                <a16:creationId xmlns:a16="http://schemas.microsoft.com/office/drawing/2014/main" id="{DA8CC7DC-949C-70D9-04BA-84AD043B7152}"/>
              </a:ext>
            </a:extLst>
          </p:cNvPr>
          <p:cNvSpPr/>
          <p:nvPr/>
        </p:nvSpPr>
        <p:spPr>
          <a:xfrm>
            <a:off x="550701" y="847378"/>
            <a:ext cx="8596230" cy="5770811"/>
          </a:xfrm>
          <a:prstGeom prst="rect">
            <a:avLst/>
          </a:prstGeom>
        </p:spPr>
        <p:txBody>
          <a:bodyPr wrap="square">
            <a:spAutoFit/>
          </a:bodyPr>
          <a:lstStyle/>
          <a:p>
            <a:pPr marL="404813" indent="-404813">
              <a:spcAft>
                <a:spcPts val="600"/>
              </a:spcAft>
              <a:buBlip>
                <a:blip r:embed="rId4"/>
              </a:buBlip>
            </a:pPr>
            <a:r>
              <a:rPr lang="en-US" sz="2400" b="1" i="0" dirty="0">
                <a:solidFill>
                  <a:srgbClr val="000000"/>
                </a:solidFill>
                <a:effectLst/>
                <a:highlight>
                  <a:srgbClr val="FFFFFF"/>
                </a:highlight>
              </a:rPr>
              <a:t>GLOBAL RENEWABLES AND ENERGY EFFICIENCY PLEDGE - </a:t>
            </a:r>
            <a:r>
              <a:rPr lang="en-US" sz="2000" i="0" dirty="0">
                <a:solidFill>
                  <a:srgbClr val="000000"/>
                </a:solidFill>
                <a:effectLst/>
                <a:highlight>
                  <a:srgbClr val="FFFFFF"/>
                </a:highlight>
              </a:rPr>
              <a:t>triple RENs and double EE</a:t>
            </a:r>
            <a:r>
              <a:rPr lang="ru-RU" sz="2000" i="0" dirty="0">
                <a:solidFill>
                  <a:srgbClr val="000000"/>
                </a:solidFill>
                <a:effectLst/>
                <a:highlight>
                  <a:srgbClr val="FFFFFF"/>
                </a:highlight>
              </a:rPr>
              <a:t> </a:t>
            </a:r>
            <a:r>
              <a:rPr lang="en-US" sz="2000" i="0" dirty="0">
                <a:solidFill>
                  <a:srgbClr val="000000"/>
                </a:solidFill>
                <a:effectLst/>
                <a:highlight>
                  <a:srgbClr val="FFFFFF"/>
                </a:highlight>
              </a:rPr>
              <a:t>– signed by 130 parties </a:t>
            </a:r>
          </a:p>
          <a:p>
            <a:pPr marL="404813" indent="-404813">
              <a:spcAft>
                <a:spcPts val="600"/>
              </a:spcAft>
              <a:buBlip>
                <a:blip r:embed="rId4"/>
              </a:buBlip>
            </a:pPr>
            <a:r>
              <a:rPr lang="en-US" sz="2400" b="1" i="0" cap="all" dirty="0">
                <a:solidFill>
                  <a:srgbClr val="000000"/>
                </a:solidFill>
                <a:effectLst/>
                <a:highlight>
                  <a:srgbClr val="FFFFFF"/>
                </a:highlight>
              </a:rPr>
              <a:t>Global Methane Pledge</a:t>
            </a:r>
            <a:r>
              <a:rPr lang="en-US" sz="2400" i="0" cap="all" dirty="0">
                <a:solidFill>
                  <a:srgbClr val="000000"/>
                </a:solidFill>
                <a:effectLst/>
                <a:highlight>
                  <a:srgbClr val="FFFFFF"/>
                </a:highlight>
              </a:rPr>
              <a:t>  </a:t>
            </a:r>
            <a:r>
              <a:rPr lang="en-US" sz="2000" cap="all" dirty="0">
                <a:solidFill>
                  <a:srgbClr val="000000"/>
                </a:solidFill>
                <a:highlight>
                  <a:srgbClr val="FFFFFF"/>
                </a:highlight>
              </a:rPr>
              <a:t>(</a:t>
            </a:r>
            <a:r>
              <a:rPr lang="en-US" sz="2000" i="0" dirty="0">
                <a:solidFill>
                  <a:srgbClr val="000000"/>
                </a:solidFill>
                <a:effectLst/>
                <a:highlight>
                  <a:srgbClr val="FFFFFF"/>
                </a:highlight>
              </a:rPr>
              <a:t>to cut methane emissions from oil and gas supply systems by at least 30 percent by 2030)  - signed by 155 parties </a:t>
            </a:r>
          </a:p>
          <a:p>
            <a:pPr marL="404813" indent="-404813">
              <a:spcAft>
                <a:spcPts val="600"/>
              </a:spcAft>
              <a:buBlip>
                <a:blip r:embed="rId4"/>
              </a:buBlip>
            </a:pPr>
            <a:r>
              <a:rPr lang="en-US" sz="2400" b="1" i="0" dirty="0">
                <a:solidFill>
                  <a:srgbClr val="000000"/>
                </a:solidFill>
                <a:effectLst/>
                <a:highlight>
                  <a:srgbClr val="FFFFFF"/>
                </a:highlight>
              </a:rPr>
              <a:t>GLOBAL COOLING PLEDGE </a:t>
            </a:r>
            <a:r>
              <a:rPr lang="ru-RU" sz="2400" i="0" dirty="0">
                <a:solidFill>
                  <a:srgbClr val="000000"/>
                </a:solidFill>
                <a:effectLst/>
                <a:highlight>
                  <a:srgbClr val="FFFFFF"/>
                </a:highlight>
              </a:rPr>
              <a:t>(</a:t>
            </a:r>
            <a:r>
              <a:rPr lang="en-US" sz="2000" i="0" dirty="0">
                <a:solidFill>
                  <a:srgbClr val="000000"/>
                </a:solidFill>
                <a:effectLst/>
                <a:highlight>
                  <a:srgbClr val="FFFFFF"/>
                </a:highlight>
              </a:rPr>
              <a:t>to cut GHG emissions from the cooling industry by 68% by 2050, increase the efficiency rate of air conditioning equipment by half by </a:t>
            </a:r>
            <a:r>
              <a:rPr lang="ru-RU" sz="2000" i="0" dirty="0">
                <a:solidFill>
                  <a:srgbClr val="000000"/>
                </a:solidFill>
                <a:effectLst/>
                <a:highlight>
                  <a:srgbClr val="FFFFFF"/>
                </a:highlight>
              </a:rPr>
              <a:t>2</a:t>
            </a:r>
            <a:r>
              <a:rPr lang="en-US" sz="2000" i="0" dirty="0">
                <a:solidFill>
                  <a:srgbClr val="000000"/>
                </a:solidFill>
                <a:effectLst/>
                <a:highlight>
                  <a:srgbClr val="FFFFFF"/>
                </a:highlight>
              </a:rPr>
              <a:t>030, make a national plan for cooling, reduce a building's cooling load by more than 25%</a:t>
            </a:r>
            <a:r>
              <a:rPr lang="ru-RU" sz="2000" i="0" dirty="0">
                <a:solidFill>
                  <a:srgbClr val="000000"/>
                </a:solidFill>
                <a:effectLst/>
                <a:highlight>
                  <a:srgbClr val="FFFFFF"/>
                </a:highlight>
              </a:rPr>
              <a:t>) - </a:t>
            </a:r>
            <a:r>
              <a:rPr lang="en-US" sz="2000" i="0" dirty="0">
                <a:solidFill>
                  <a:srgbClr val="000000"/>
                </a:solidFill>
                <a:effectLst/>
                <a:highlight>
                  <a:srgbClr val="FFFFFF"/>
                </a:highlight>
              </a:rPr>
              <a:t>signed by </a:t>
            </a:r>
            <a:r>
              <a:rPr lang="ru-RU" sz="2000" i="0" dirty="0">
                <a:solidFill>
                  <a:srgbClr val="000000"/>
                </a:solidFill>
                <a:effectLst/>
                <a:highlight>
                  <a:srgbClr val="FFFFFF"/>
                </a:highlight>
              </a:rPr>
              <a:t>61</a:t>
            </a:r>
            <a:r>
              <a:rPr lang="en-US" sz="2000" i="0" dirty="0">
                <a:solidFill>
                  <a:srgbClr val="000000"/>
                </a:solidFill>
                <a:effectLst/>
                <a:highlight>
                  <a:srgbClr val="FFFFFF"/>
                </a:highlight>
              </a:rPr>
              <a:t> parties </a:t>
            </a:r>
            <a:endParaRPr lang="en-US" sz="2000" b="1" i="0" dirty="0">
              <a:solidFill>
                <a:srgbClr val="000000"/>
              </a:solidFill>
              <a:effectLst/>
              <a:highlight>
                <a:srgbClr val="FFFFFF"/>
              </a:highlight>
            </a:endParaRPr>
          </a:p>
          <a:p>
            <a:pPr marL="404813" indent="-404813">
              <a:spcAft>
                <a:spcPts val="600"/>
              </a:spcAft>
              <a:buBlip>
                <a:blip r:embed="rId4"/>
              </a:buBlip>
            </a:pPr>
            <a:r>
              <a:rPr lang="en-US" sz="2400" b="1" cap="all" dirty="0">
                <a:solidFill>
                  <a:srgbClr val="000000"/>
                </a:solidFill>
                <a:highlight>
                  <a:srgbClr val="FFFFFF"/>
                </a:highlight>
              </a:rPr>
              <a:t>Oil and Gas Decarbonization Charter </a:t>
            </a:r>
            <a:r>
              <a:rPr lang="en-US" sz="2000" dirty="0">
                <a:solidFill>
                  <a:srgbClr val="000000"/>
                </a:solidFill>
                <a:highlight>
                  <a:srgbClr val="FFFFFF"/>
                </a:highlight>
              </a:rPr>
              <a:t>(</a:t>
            </a:r>
            <a:r>
              <a:rPr lang="en-US" sz="2000" i="0" dirty="0">
                <a:solidFill>
                  <a:srgbClr val="173330"/>
                </a:solidFill>
                <a:effectLst/>
              </a:rPr>
              <a:t>net-zero operations by 2050 at the latest; ending routine flaring by 2030</a:t>
            </a:r>
            <a:r>
              <a:rPr lang="en-US" sz="2000" dirty="0">
                <a:solidFill>
                  <a:srgbClr val="173330"/>
                </a:solidFill>
              </a:rPr>
              <a:t>;</a:t>
            </a:r>
            <a:r>
              <a:rPr lang="en-US" sz="2000" i="0" dirty="0">
                <a:solidFill>
                  <a:srgbClr val="173330"/>
                </a:solidFill>
                <a:effectLst/>
              </a:rPr>
              <a:t> near-zero upstream methane emissions) - </a:t>
            </a:r>
            <a:r>
              <a:rPr lang="en-US" sz="2000" dirty="0">
                <a:solidFill>
                  <a:srgbClr val="000000"/>
                </a:solidFill>
                <a:highlight>
                  <a:srgbClr val="FFFFFF"/>
                </a:highlight>
              </a:rPr>
              <a:t>50 companies, representing more than 40 percent of global oil production</a:t>
            </a:r>
          </a:p>
          <a:p>
            <a:pPr marL="404813" indent="-404813">
              <a:spcAft>
                <a:spcPts val="600"/>
              </a:spcAft>
              <a:buBlip>
                <a:blip r:embed="rId4"/>
              </a:buBlip>
            </a:pPr>
            <a:r>
              <a:rPr lang="en-US" sz="2400" b="1" kern="0" cap="all" dirty="0">
                <a:effectLst/>
                <a:ea typeface="Calibri" panose="020F0502020204030204" pitchFamily="34" charset="0"/>
                <a:cs typeface="Times New Roman" panose="02020603050405020304" pitchFamily="18" charset="0"/>
              </a:rPr>
              <a:t>The Carbon Management Challenge </a:t>
            </a:r>
            <a:r>
              <a:rPr lang="en-US" sz="2400" b="1" kern="0" dirty="0">
                <a:effectLst/>
                <a:ea typeface="Calibri" panose="020F0502020204030204" pitchFamily="34" charset="0"/>
                <a:cs typeface="Times New Roman" panose="02020603050405020304" pitchFamily="18" charset="0"/>
              </a:rPr>
              <a:t>- </a:t>
            </a:r>
            <a:r>
              <a:rPr lang="en-US" sz="2000" kern="0" dirty="0">
                <a:effectLst/>
                <a:ea typeface="Calibri" panose="020F0502020204030204" pitchFamily="34" charset="0"/>
                <a:cs typeface="Times New Roman" panose="02020603050405020304" pitchFamily="18" charset="0"/>
              </a:rPr>
              <a:t>target of reaching</a:t>
            </a:r>
            <a:br>
              <a:rPr lang="en-US" sz="2000" kern="0" dirty="0">
                <a:effectLst/>
                <a:ea typeface="Calibri" panose="020F0502020204030204" pitchFamily="34" charset="0"/>
                <a:cs typeface="Times New Roman" panose="02020603050405020304" pitchFamily="18" charset="0"/>
              </a:rPr>
            </a:br>
            <a:r>
              <a:rPr lang="en-US" sz="2000" kern="0" dirty="0">
                <a:effectLst/>
                <a:ea typeface="Calibri" panose="020F0502020204030204" pitchFamily="34" charset="0"/>
                <a:cs typeface="Times New Roman" panose="02020603050405020304" pitchFamily="18" charset="0"/>
              </a:rPr>
              <a:t>1 GtCO2/year of CCS deployed by 2030 – </a:t>
            </a:r>
            <a:r>
              <a:rPr lang="en-US" sz="2000" i="0" dirty="0">
                <a:solidFill>
                  <a:srgbClr val="000000"/>
                </a:solidFill>
                <a:effectLst/>
                <a:highlight>
                  <a:srgbClr val="FFFFFF"/>
                </a:highlight>
              </a:rPr>
              <a:t>signed by </a:t>
            </a:r>
            <a:r>
              <a:rPr lang="en-US" sz="2000" kern="0" dirty="0">
                <a:effectLst/>
                <a:ea typeface="Calibri" panose="020F0502020204030204" pitchFamily="34" charset="0"/>
                <a:cs typeface="Times New Roman" panose="02020603050405020304" pitchFamily="18" charset="0"/>
              </a:rPr>
              <a:t>21 </a:t>
            </a:r>
            <a:r>
              <a:rPr lang="en-US" sz="2000" i="0" dirty="0">
                <a:solidFill>
                  <a:srgbClr val="000000"/>
                </a:solidFill>
                <a:effectLst/>
                <a:highlight>
                  <a:srgbClr val="FFFFFF"/>
                </a:highlight>
              </a:rPr>
              <a:t>parties </a:t>
            </a:r>
            <a:endParaRPr lang="en-US" sz="2000" kern="0" dirty="0">
              <a:effectLst/>
              <a:ea typeface="Calibri" panose="020F0502020204030204" pitchFamily="34" charset="0"/>
              <a:cs typeface="Times New Roman" panose="02020603050405020304" pitchFamily="18" charset="0"/>
            </a:endParaRPr>
          </a:p>
          <a:p>
            <a:pPr marL="404813" indent="-404813">
              <a:spcAft>
                <a:spcPts val="600"/>
              </a:spcAft>
              <a:buBlip>
                <a:blip r:embed="rId4"/>
              </a:buBlip>
            </a:pPr>
            <a:r>
              <a:rPr lang="en-US" sz="2000" kern="0" dirty="0">
                <a:effectLst/>
                <a:ea typeface="Calibri" panose="020F0502020204030204" pitchFamily="34" charset="0"/>
                <a:cs typeface="Times New Roman" panose="02020603050405020304" pitchFamily="18" charset="0"/>
              </a:rPr>
              <a:t> </a:t>
            </a:r>
            <a:r>
              <a:rPr lang="en-US" sz="2400" b="1" i="0" cap="all" dirty="0">
                <a:solidFill>
                  <a:srgbClr val="212529"/>
                </a:solidFill>
                <a:effectLst/>
                <a:highlight>
                  <a:srgbClr val="FFFFFF"/>
                </a:highlight>
              </a:rPr>
              <a:t>Net Zero Nuclear Industry Pledge</a:t>
            </a:r>
            <a:r>
              <a:rPr lang="en-US" sz="2000" b="0" i="0" cap="all" dirty="0">
                <a:solidFill>
                  <a:srgbClr val="212529"/>
                </a:solidFill>
                <a:effectLst/>
                <a:highlight>
                  <a:srgbClr val="FFFFFF"/>
                </a:highlight>
                <a:latin typeface="muli"/>
              </a:rPr>
              <a:t> </a:t>
            </a:r>
            <a:r>
              <a:rPr lang="en-US" sz="2000" b="0" i="0" dirty="0">
                <a:solidFill>
                  <a:srgbClr val="212529"/>
                </a:solidFill>
                <a:effectLst/>
                <a:highlight>
                  <a:srgbClr val="FFFFFF"/>
                </a:highlight>
                <a:latin typeface="muli"/>
              </a:rPr>
              <a:t>(tripling nuclear capacity by 2050) – </a:t>
            </a:r>
            <a:r>
              <a:rPr lang="en-US" sz="2000" i="0" dirty="0">
                <a:solidFill>
                  <a:srgbClr val="000000"/>
                </a:solidFill>
                <a:effectLst/>
                <a:highlight>
                  <a:srgbClr val="FFFFFF"/>
                </a:highlight>
              </a:rPr>
              <a:t>signed by </a:t>
            </a:r>
            <a:r>
              <a:rPr lang="en-US" sz="2000" b="0" i="0" dirty="0">
                <a:solidFill>
                  <a:srgbClr val="212529"/>
                </a:solidFill>
                <a:effectLst/>
                <a:highlight>
                  <a:srgbClr val="FFFFFF"/>
                </a:highlight>
                <a:latin typeface="muli"/>
              </a:rPr>
              <a:t>2 </a:t>
            </a:r>
            <a:r>
              <a:rPr lang="en-US" sz="2000" i="0" dirty="0">
                <a:solidFill>
                  <a:srgbClr val="000000"/>
                </a:solidFill>
                <a:effectLst/>
                <a:highlight>
                  <a:srgbClr val="FFFFFF"/>
                </a:highlight>
              </a:rPr>
              <a:t>parties </a:t>
            </a:r>
            <a:endParaRPr lang="en-US" sz="2400" b="1" i="0" dirty="0">
              <a:solidFill>
                <a:srgbClr val="000000"/>
              </a:solidFill>
              <a:effectLst/>
              <a:highlight>
                <a:srgbClr val="FFFFFF"/>
              </a:highlight>
            </a:endParaRPr>
          </a:p>
        </p:txBody>
      </p:sp>
      <p:sp>
        <p:nvSpPr>
          <p:cNvPr id="8" name="Rectangle 7">
            <a:extLst>
              <a:ext uri="{FF2B5EF4-FFF2-40B4-BE49-F238E27FC236}">
                <a16:creationId xmlns:a16="http://schemas.microsoft.com/office/drawing/2014/main" id="{584B7BD1-36BE-CB46-5D33-24D8E99C9C31}"/>
              </a:ext>
            </a:extLst>
          </p:cNvPr>
          <p:cNvSpPr/>
          <p:nvPr/>
        </p:nvSpPr>
        <p:spPr>
          <a:xfrm>
            <a:off x="453659" y="618370"/>
            <a:ext cx="8676456" cy="72008"/>
          </a:xfrm>
          <a:prstGeom prst="rect">
            <a:avLst/>
          </a:prstGeom>
          <a:gradFill flip="none" rotWithShape="1">
            <a:gsLst>
              <a:gs pos="0">
                <a:srgbClr val="FFF200"/>
              </a:gs>
              <a:gs pos="45000">
                <a:srgbClr val="FF7A00"/>
              </a:gs>
              <a:gs pos="70000">
                <a:srgbClr val="FF0300"/>
              </a:gs>
              <a:gs pos="100000">
                <a:srgbClr val="4D080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03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C9D0-F176-ACC3-385A-332A4B99B1F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F85ACF-ECAA-A4E7-0E44-AB0C4203235B}"/>
              </a:ext>
            </a:extLst>
          </p:cNvPr>
          <p:cNvSpPr>
            <a:spLocks noGrp="1"/>
          </p:cNvSpPr>
          <p:nvPr>
            <p:ph type="title"/>
          </p:nvPr>
        </p:nvSpPr>
        <p:spPr>
          <a:xfrm>
            <a:off x="659423" y="76200"/>
            <a:ext cx="8316302" cy="678860"/>
          </a:xfrm>
        </p:spPr>
        <p:txBody>
          <a:bodyPr>
            <a:noAutofit/>
          </a:bodyPr>
          <a:lstStyle/>
          <a:p>
            <a:pPr marL="0" indent="0" algn="l"/>
            <a:r>
              <a:rPr lang="en-US" sz="2800" dirty="0">
                <a:latin typeface="Impact" panose="020B0806030902050204" pitchFamily="34" charset="0"/>
              </a:rPr>
              <a:t>Contribution from COP28 initiatives to gaps narrowing </a:t>
            </a:r>
            <a:endParaRPr lang="ru-RU" sz="2800" dirty="0">
              <a:latin typeface="Impact" panose="020B0806030902050204" pitchFamily="34" charset="0"/>
            </a:endParaRPr>
          </a:p>
        </p:txBody>
      </p:sp>
      <p:pic>
        <p:nvPicPr>
          <p:cNvPr id="5" name="Picture 6">
            <a:extLst>
              <a:ext uri="{FF2B5EF4-FFF2-40B4-BE49-F238E27FC236}">
                <a16:creationId xmlns:a16="http://schemas.microsoft.com/office/drawing/2014/main" id="{AA3AD306-F2FE-1EE1-8146-C1B9351376EB}"/>
              </a:ext>
            </a:extLst>
          </p:cNvPr>
          <p:cNvPicPr>
            <a:picLocks noChangeAspect="1" noChangeArrowheads="1"/>
          </p:cNvPicPr>
          <p:nvPr/>
        </p:nvPicPr>
        <p:blipFill>
          <a:blip r:embed="rId2" cstate="print"/>
          <a:srcRect/>
          <a:stretch>
            <a:fillRect/>
          </a:stretch>
        </p:blipFill>
        <p:spPr bwMode="auto">
          <a:xfrm>
            <a:off x="0" y="0"/>
            <a:ext cx="574675" cy="6858000"/>
          </a:xfrm>
          <a:prstGeom prst="rect">
            <a:avLst/>
          </a:prstGeom>
          <a:noFill/>
          <a:ln w="9525">
            <a:noFill/>
            <a:miter lim="800000"/>
            <a:headEnd/>
            <a:tailEnd/>
          </a:ln>
        </p:spPr>
      </p:pic>
      <p:pic>
        <p:nvPicPr>
          <p:cNvPr id="6" name="Рисунок 4">
            <a:extLst>
              <a:ext uri="{FF2B5EF4-FFF2-40B4-BE49-F238E27FC236}">
                <a16:creationId xmlns:a16="http://schemas.microsoft.com/office/drawing/2014/main" id="{14F59853-D9B3-4EAA-8CD1-2ABC195ABD1F}"/>
              </a:ext>
            </a:extLst>
          </p:cNvPr>
          <p:cNvPicPr>
            <a:picLocks noChangeAspect="1" noChangeArrowheads="1"/>
          </p:cNvPicPr>
          <p:nvPr/>
        </p:nvPicPr>
        <p:blipFill>
          <a:blip r:embed="rId3" cstate="print"/>
          <a:srcRect/>
          <a:stretch>
            <a:fillRect/>
          </a:stretch>
        </p:blipFill>
        <p:spPr bwMode="auto">
          <a:xfrm flipV="1">
            <a:off x="0" y="6300788"/>
            <a:ext cx="635000" cy="557212"/>
          </a:xfrm>
          <a:prstGeom prst="rect">
            <a:avLst/>
          </a:prstGeom>
          <a:solidFill>
            <a:srgbClr val="FFFF00">
              <a:alpha val="50195"/>
            </a:srgbClr>
          </a:solidFill>
          <a:ln w="9525">
            <a:noFill/>
            <a:miter lim="800000"/>
            <a:headEnd/>
            <a:tailEnd/>
          </a:ln>
        </p:spPr>
      </p:pic>
      <p:sp>
        <p:nvSpPr>
          <p:cNvPr id="9" name="TextBox 8">
            <a:extLst>
              <a:ext uri="{FF2B5EF4-FFF2-40B4-BE49-F238E27FC236}">
                <a16:creationId xmlns:a16="http://schemas.microsoft.com/office/drawing/2014/main" id="{22202C90-9947-9593-18C7-9CD62D543886}"/>
              </a:ext>
            </a:extLst>
          </p:cNvPr>
          <p:cNvSpPr txBox="1"/>
          <p:nvPr/>
        </p:nvSpPr>
        <p:spPr>
          <a:xfrm>
            <a:off x="659423" y="6102940"/>
            <a:ext cx="8484577" cy="671915"/>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Source: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COP28 initiatives will only reduce emissions if followed through - Dec 2023 (climateactiontracker.org)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BC6CC2C-71F3-722B-0FBA-FF2D16D8FBA8}"/>
              </a:ext>
            </a:extLst>
          </p:cNvPr>
          <p:cNvPicPr>
            <a:picLocks noChangeAspect="1"/>
          </p:cNvPicPr>
          <p:nvPr/>
        </p:nvPicPr>
        <p:blipFill>
          <a:blip r:embed="rId5"/>
          <a:stretch>
            <a:fillRect/>
          </a:stretch>
        </p:blipFill>
        <p:spPr>
          <a:xfrm>
            <a:off x="635000" y="917481"/>
            <a:ext cx="8340725" cy="5170805"/>
          </a:xfrm>
          <a:prstGeom prst="rect">
            <a:avLst/>
          </a:prstGeom>
        </p:spPr>
      </p:pic>
    </p:spTree>
    <p:extLst>
      <p:ext uri="{BB962C8B-B14F-4D97-AF65-F5344CB8AC3E}">
        <p14:creationId xmlns:p14="http://schemas.microsoft.com/office/powerpoint/2010/main" val="3004413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33765</TotalTime>
  <Words>2423</Words>
  <Application>Microsoft Office PowerPoint</Application>
  <PresentationFormat>On-screen Show (4:3)</PresentationFormat>
  <Paragraphs>171</Paragraphs>
  <Slides>25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SimSun</vt:lpstr>
      <vt:lpstr>adobe-caslon-pro</vt:lpstr>
      <vt:lpstr>adobe-garamond-pro</vt:lpstr>
      <vt:lpstr>Arial</vt:lpstr>
      <vt:lpstr>Arial Black</vt:lpstr>
      <vt:lpstr>Calibri</vt:lpstr>
      <vt:lpstr>Fjalla One</vt:lpstr>
      <vt:lpstr>Impact</vt:lpstr>
      <vt:lpstr>muli</vt:lpstr>
      <vt:lpstr>Roboto</vt:lpstr>
      <vt:lpstr>Symbol</vt:lpstr>
      <vt:lpstr>Times New Roman</vt:lpstr>
      <vt:lpstr>Office Theme</vt:lpstr>
      <vt:lpstr>PowerPoint Presentation</vt:lpstr>
      <vt:lpstr>Gap with the 1.5oC target is becoming wider. Manageable?  Global GHG emissions have not peaked yet: 1970-2022</vt:lpstr>
      <vt:lpstr>In some sectors, GHG emissions have not increased over several years: 1970-2022</vt:lpstr>
      <vt:lpstr>Carbon neutrality commitment. 168 countries </vt:lpstr>
      <vt:lpstr>COP28. The Global Stocktake - the 1.5°C warming limit is at risk</vt:lpstr>
      <vt:lpstr>Emissions gaps for 2030 for 1.5oC pathway</vt:lpstr>
      <vt:lpstr>Five IEA pillars to bridge the 1.5 °C gap by 2030</vt:lpstr>
      <vt:lpstr>COP28 energy related pledges</vt:lpstr>
      <vt:lpstr>Contribution from COP28 initiatives to gaps narrowing </vt:lpstr>
      <vt:lpstr>Beginning of the end of the fossil fuel era</vt:lpstr>
      <vt:lpstr>Investment gap. BNEF Net Zero scenario requires nearly tripling of investment in 2024-2030 </vt:lpstr>
      <vt:lpstr>The gap to mobilize US$100 is closed. In 2022, total volume of climate finance provided and mobilized by developed countries for developing countries reached US$100 billion</vt:lpstr>
      <vt:lpstr>Equity and distributional effects assessment gap for extensive and complex climate regulation </vt:lpstr>
      <vt:lpstr>PowerPoint Presentation</vt:lpstr>
      <vt:lpstr>Perception gap. Farmer protests in the EU and climate policy</vt:lpstr>
      <vt:lpstr>Holistic approach gap. “The seven matrices method”</vt:lpstr>
      <vt:lpstr>PowerPoint Presentation</vt:lpstr>
      <vt:lpstr>Five pillars for successful mitigation policies implementation </vt:lpstr>
      <vt:lpstr>PowerPoint Presentation</vt:lpstr>
      <vt:lpstr>PowerPoint Presentation</vt:lpstr>
      <vt:lpstr>PowerPoint Presentation</vt:lpstr>
      <vt:lpstr>PowerPoint Presentation</vt:lpstr>
      <vt:lpstr>PowerPoint Presentation</vt:lpstr>
      <vt:lpstr>«Будущее еще нигде не написано»  «The future isn’t written yet».  Movie «Back to the Future»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igor</dc:creator>
  <cp:lastModifiedBy>Igor A. Bashmakov</cp:lastModifiedBy>
  <cp:revision>409</cp:revision>
  <cp:lastPrinted>2024-05-08T11:44:39Z</cp:lastPrinted>
  <dcterms:created xsi:type="dcterms:W3CDTF">2022-04-14T07:30:25Z</dcterms:created>
  <dcterms:modified xsi:type="dcterms:W3CDTF">2024-05-15T04:49:31Z</dcterms:modified>
</cp:coreProperties>
</file>