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charts/style2.xml" ContentType="application/vnd.ms-office.chartstyle+xml"/>
  <Override PartName="/ppt/charts/style1.xml" ContentType="application/vnd.ms-office.chart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charts/colors2.xml" ContentType="application/vnd.ms-office.chartcolorstyl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harts/colors1.xml" ContentType="application/vnd.ms-office.chartcolorstyle+xml"/>
  <Override PartName="/ppt/commentAuthors.xml" ContentType="application/vnd.openxmlformats-officedocument.presentationml.commentAuthors+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19" r:id="rId2"/>
    <p:sldId id="328" r:id="rId3"/>
    <p:sldId id="427" r:id="rId4"/>
    <p:sldId id="514" r:id="rId5"/>
    <p:sldId id="534" r:id="rId6"/>
    <p:sldId id="535" r:id="rId7"/>
    <p:sldId id="518" r:id="rId8"/>
    <p:sldId id="516" r:id="rId9"/>
    <p:sldId id="520" r:id="rId10"/>
    <p:sldId id="536" r:id="rId11"/>
    <p:sldId id="521" r:id="rId12"/>
    <p:sldId id="350" r:id="rId13"/>
    <p:sldId id="351" r:id="rId14"/>
    <p:sldId id="53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Mehling" initials="MM" lastIdx="1" clrIdx="0">
    <p:extLst>
      <p:ext uri="{19B8F6BF-5375-455C-9EA6-DF929625EA0E}">
        <p15:presenceInfo xmlns:p15="http://schemas.microsoft.com/office/powerpoint/2012/main" xmlns="" userId="S::mmehling@mit.edu::e4ed2cc9-18ab-4f00-a115-98189ff799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6B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44"/>
    <p:restoredTop sz="93741"/>
  </p:normalViewPr>
  <p:slideViewPr>
    <p:cSldViewPr snapToGrid="0" snapToObjects="1">
      <p:cViewPr varScale="1">
        <p:scale>
          <a:sx n="50" d="100"/>
          <a:sy n="50" d="100"/>
        </p:scale>
        <p:origin x="-81" y="-51"/>
      </p:cViewPr>
      <p:guideLst>
        <p:guide orient="horz" pos="2160"/>
        <p:guide pos="3840"/>
      </p:guideLst>
    </p:cSldViewPr>
  </p:slideViewPr>
  <p:notesTextViewPr>
    <p:cViewPr>
      <p:scale>
        <a:sx n="1" d="1"/>
        <a:sy n="1" d="1"/>
      </p:scale>
      <p:origin x="0" y="0"/>
    </p:cViewPr>
  </p:notesTextViewPr>
  <p:sorterViewPr>
    <p:cViewPr>
      <p:scale>
        <a:sx n="120" d="100"/>
        <a:sy n="120" d="100"/>
      </p:scale>
      <p:origin x="0" y="0"/>
    </p:cViewPr>
  </p:sorterViewPr>
  <p:notesViewPr>
    <p:cSldViewPr snapToGrid="0" snapToObjects="1">
      <p:cViewPr varScale="1">
        <p:scale>
          <a:sx n="51" d="100"/>
          <a:sy n="51" d="100"/>
        </p:scale>
        <p:origin x="3016" y="2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Users\matteocaspani\Dropbox\BCA%20%20-%20Issues%20and%20Options\BCA%20economic%20impacts\Workbooks\New%20calculations\Quantity%20based\20201013%20Russian%20Federation%20Qv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Users\matteocaspani\Dropbox\BCA%20%20-%20Issues%20and%20Options\BCA%20economic%20impacts\Workbooks\New%20calculations\Quantity%20based\20201013%20Russian%20Federation%20Qv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Cambria" panose="02040503050406030204" pitchFamily="18" charset="0"/>
              <a:ea typeface="Cambria" panose="02040503050406030204" pitchFamily="18" charset="0"/>
              <a:cs typeface="+mn-cs"/>
            </a:defRPr>
          </a:pPr>
          <a:endParaRPr lang="en-US"/>
        </a:p>
      </c:txPr>
    </c:title>
    <c:plotArea>
      <c:layout/>
      <c:barChart>
        <c:barDir val="col"/>
        <c:grouping val="stacked"/>
        <c:ser>
          <c:idx val="0"/>
          <c:order val="0"/>
          <c:tx>
            <c:strRef>
              <c:f>'Results - Charts'!$A$3</c:f>
              <c:strCache>
                <c:ptCount val="1"/>
                <c:pt idx="0">
                  <c:v>Cement</c:v>
                </c:pt>
              </c:strCache>
            </c:strRef>
          </c:tx>
          <c:spPr>
            <a:solidFill>
              <a:srgbClr val="FFC000"/>
            </a:solidFill>
            <a:ln>
              <a:solidFill>
                <a:sysClr val="windowText" lastClr="000000"/>
              </a:solidFill>
            </a:ln>
            <a:effectLst/>
          </c:spPr>
          <c:dLbls>
            <c:delete val="1"/>
          </c:dLbls>
          <c:cat>
            <c:strRef>
              <c:f>'Results - Charts'!$B$2:$G$2</c:f>
              <c:strCache>
                <c:ptCount val="6"/>
                <c:pt idx="0">
                  <c:v>Scope 1</c:v>
                </c:pt>
                <c:pt idx="1">
                  <c:v>Scope 1&amp;2</c:v>
                </c:pt>
                <c:pt idx="2">
                  <c:v>Scope 1</c:v>
                </c:pt>
                <c:pt idx="3">
                  <c:v>Scope 1&amp;2</c:v>
                </c:pt>
                <c:pt idx="4">
                  <c:v>Scope 1</c:v>
                </c:pt>
                <c:pt idx="5">
                  <c:v>Scope 1&amp;2</c:v>
                </c:pt>
              </c:strCache>
            </c:strRef>
          </c:cat>
          <c:val>
            <c:numRef>
              <c:f>'Results - Charts'!$B$3:$G$3</c:f>
              <c:numCache>
                <c:formatCode>_(* #,##0_);_(* \(#,##0\);_(* "-"??_);_(@_)</c:formatCode>
                <c:ptCount val="6"/>
                <c:pt idx="0">
                  <c:v>3.0928353776810833E-2</c:v>
                </c:pt>
                <c:pt idx="1">
                  <c:v>3.263514261543999E-2</c:v>
                </c:pt>
                <c:pt idx="2">
                  <c:v>3.487455521563837E-2</c:v>
                </c:pt>
                <c:pt idx="3">
                  <c:v>3.6940687633972492E-2</c:v>
                </c:pt>
                <c:pt idx="4">
                  <c:v>3.9462014388275358E-3</c:v>
                </c:pt>
                <c:pt idx="5">
                  <c:v>4.3055450185325176E-3</c:v>
                </c:pt>
              </c:numCache>
            </c:numRef>
          </c:val>
          <c:extLst xmlns:c16r2="http://schemas.microsoft.com/office/drawing/2015/06/chart">
            <c:ext xmlns:c16="http://schemas.microsoft.com/office/drawing/2014/chart" uri="{C3380CC4-5D6E-409C-BE32-E72D297353CC}">
              <c16:uniqueId val="{00000000-F90E-8D4D-866D-9F408A9C1188}"/>
            </c:ext>
          </c:extLst>
        </c:ser>
        <c:ser>
          <c:idx val="1"/>
          <c:order val="1"/>
          <c:tx>
            <c:strRef>
              <c:f>'Results - Charts'!$A$4</c:f>
              <c:strCache>
                <c:ptCount val="1"/>
                <c:pt idx="0">
                  <c:v>Aluminium</c:v>
                </c:pt>
              </c:strCache>
            </c:strRef>
          </c:tx>
          <c:spPr>
            <a:solidFill>
              <a:srgbClr val="00B0F0"/>
            </a:solidFill>
            <a:ln>
              <a:solidFill>
                <a:sysClr val="windowText" lastClr="000000"/>
              </a:solidFill>
            </a:ln>
            <a:effectLst/>
          </c:spPr>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90E-8D4D-866D-9F408A9C11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 Charts'!$B$2:$G$2</c:f>
              <c:strCache>
                <c:ptCount val="6"/>
                <c:pt idx="0">
                  <c:v>Scope 1</c:v>
                </c:pt>
                <c:pt idx="1">
                  <c:v>Scope 1&amp;2</c:v>
                </c:pt>
                <c:pt idx="2">
                  <c:v>Scope 1</c:v>
                </c:pt>
                <c:pt idx="3">
                  <c:v>Scope 1&amp;2</c:v>
                </c:pt>
                <c:pt idx="4">
                  <c:v>Scope 1</c:v>
                </c:pt>
                <c:pt idx="5">
                  <c:v>Scope 1&amp;2</c:v>
                </c:pt>
              </c:strCache>
            </c:strRef>
          </c:cat>
          <c:val>
            <c:numRef>
              <c:f>'Results - Charts'!$B$4:$G$4</c:f>
              <c:numCache>
                <c:formatCode>_(* #,##0_);_(* \(#,##0\);_(* "-"??_);_(@_)</c:formatCode>
                <c:ptCount val="6"/>
                <c:pt idx="0">
                  <c:v>109.05349923237038</c:v>
                </c:pt>
                <c:pt idx="1">
                  <c:v>376.57064542308404</c:v>
                </c:pt>
                <c:pt idx="2">
                  <c:v>114.90271314558159</c:v>
                </c:pt>
                <c:pt idx="3">
                  <c:v>120.79561095556426</c:v>
                </c:pt>
                <c:pt idx="4">
                  <c:v>0</c:v>
                </c:pt>
                <c:pt idx="5">
                  <c:v>0</c:v>
                </c:pt>
              </c:numCache>
            </c:numRef>
          </c:val>
          <c:extLst xmlns:c16r2="http://schemas.microsoft.com/office/drawing/2015/06/chart">
            <c:ext xmlns:c16="http://schemas.microsoft.com/office/drawing/2014/chart" uri="{C3380CC4-5D6E-409C-BE32-E72D297353CC}">
              <c16:uniqueId val="{00000002-F90E-8D4D-866D-9F408A9C1188}"/>
            </c:ext>
          </c:extLst>
        </c:ser>
        <c:ser>
          <c:idx val="2"/>
          <c:order val="2"/>
          <c:tx>
            <c:strRef>
              <c:f>'Results - Charts'!$A$5</c:f>
              <c:strCache>
                <c:ptCount val="1"/>
                <c:pt idx="0">
                  <c:v>Steel</c:v>
                </c:pt>
              </c:strCache>
            </c:strRef>
          </c:tx>
          <c:spPr>
            <a:solidFill>
              <a:schemeClr val="accent3"/>
            </a:solidFill>
            <a:ln>
              <a:solidFill>
                <a:sysClr val="windowText" lastClr="000000"/>
              </a:solidFill>
            </a:ln>
            <a:effectLst/>
          </c:spPr>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90E-8D4D-866D-9F408A9C11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90E-8D4D-866D-9F408A9C11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 Charts'!$B$2:$G$2</c:f>
              <c:strCache>
                <c:ptCount val="6"/>
                <c:pt idx="0">
                  <c:v>Scope 1</c:v>
                </c:pt>
                <c:pt idx="1">
                  <c:v>Scope 1&amp;2</c:v>
                </c:pt>
                <c:pt idx="2">
                  <c:v>Scope 1</c:v>
                </c:pt>
                <c:pt idx="3">
                  <c:v>Scope 1&amp;2</c:v>
                </c:pt>
                <c:pt idx="4">
                  <c:v>Scope 1</c:v>
                </c:pt>
                <c:pt idx="5">
                  <c:v>Scope 1&amp;2</c:v>
                </c:pt>
              </c:strCache>
            </c:strRef>
          </c:cat>
          <c:val>
            <c:numRef>
              <c:f>'Results - Charts'!$B$5:$G$5</c:f>
              <c:numCache>
                <c:formatCode>_(* #,##0_);_(* \(#,##0\);_(* "-"??_);_(@_)</c:formatCode>
                <c:ptCount val="6"/>
                <c:pt idx="0">
                  <c:v>663.83288157732943</c:v>
                </c:pt>
                <c:pt idx="1">
                  <c:v>710.58515371136878</c:v>
                </c:pt>
                <c:pt idx="2">
                  <c:v>711.80057265724133</c:v>
                </c:pt>
                <c:pt idx="3">
                  <c:v>758.33053934172472</c:v>
                </c:pt>
                <c:pt idx="4">
                  <c:v>47.967691079911994</c:v>
                </c:pt>
                <c:pt idx="5">
                  <c:v>47.745385630355912</c:v>
                </c:pt>
              </c:numCache>
            </c:numRef>
          </c:val>
          <c:extLst xmlns:c16r2="http://schemas.microsoft.com/office/drawing/2015/06/chart">
            <c:ext xmlns:c16="http://schemas.microsoft.com/office/drawing/2014/chart" uri="{C3380CC4-5D6E-409C-BE32-E72D297353CC}">
              <c16:uniqueId val="{00000005-F90E-8D4D-866D-9F408A9C1188}"/>
            </c:ext>
          </c:extLst>
        </c:ser>
        <c:ser>
          <c:idx val="3"/>
          <c:order val="3"/>
          <c:tx>
            <c:strRef>
              <c:f>'Results - Charts'!$A$6</c:f>
              <c:strCache>
                <c:ptCount val="1"/>
                <c:pt idx="0">
                  <c:v>Electricity</c:v>
                </c:pt>
              </c:strCache>
            </c:strRef>
          </c:tx>
          <c:spPr>
            <a:solidFill>
              <a:schemeClr val="accent5">
                <a:lumMod val="75000"/>
              </a:schemeClr>
            </a:solidFill>
            <a:ln>
              <a:solidFill>
                <a:sysClr val="windowText" lastClr="000000"/>
              </a:solidFill>
            </a:ln>
            <a:effectLst/>
          </c:spPr>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90E-8D4D-866D-9F408A9C11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90E-8D4D-866D-9F408A9C11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 Charts'!$B$2:$G$2</c:f>
              <c:strCache>
                <c:ptCount val="6"/>
                <c:pt idx="0">
                  <c:v>Scope 1</c:v>
                </c:pt>
                <c:pt idx="1">
                  <c:v>Scope 1&amp;2</c:v>
                </c:pt>
                <c:pt idx="2">
                  <c:v>Scope 1</c:v>
                </c:pt>
                <c:pt idx="3">
                  <c:v>Scope 1&amp;2</c:v>
                </c:pt>
                <c:pt idx="4">
                  <c:v>Scope 1</c:v>
                </c:pt>
                <c:pt idx="5">
                  <c:v>Scope 1&amp;2</c:v>
                </c:pt>
              </c:strCache>
            </c:strRef>
          </c:cat>
          <c:val>
            <c:numRef>
              <c:f>'Results - Charts'!$B$6:$G$6</c:f>
              <c:numCache>
                <c:formatCode>_(* #,##0_);_(* \(#,##0\);_(* "-"??_);_(@_)</c:formatCode>
                <c:ptCount val="6"/>
                <c:pt idx="0">
                  <c:v>155.06293975112746</c:v>
                </c:pt>
                <c:pt idx="1">
                  <c:v>155.06293975112746</c:v>
                </c:pt>
                <c:pt idx="2">
                  <c:v>187.70955108853377</c:v>
                </c:pt>
                <c:pt idx="3">
                  <c:v>187.70955108853377</c:v>
                </c:pt>
                <c:pt idx="4">
                  <c:v>32.646611337406306</c:v>
                </c:pt>
                <c:pt idx="5">
                  <c:v>32.646611337406306</c:v>
                </c:pt>
              </c:numCache>
            </c:numRef>
          </c:val>
          <c:extLst xmlns:c16r2="http://schemas.microsoft.com/office/drawing/2015/06/chart">
            <c:ext xmlns:c16="http://schemas.microsoft.com/office/drawing/2014/chart" uri="{C3380CC4-5D6E-409C-BE32-E72D297353CC}">
              <c16:uniqueId val="{00000008-F90E-8D4D-866D-9F408A9C1188}"/>
            </c:ext>
          </c:extLst>
        </c:ser>
        <c:dLbls>
          <c:showVal val="1"/>
        </c:dLbls>
        <c:gapWidth val="100"/>
        <c:overlap val="100"/>
        <c:axId val="195042304"/>
        <c:axId val="195154688"/>
      </c:barChart>
      <c:lineChart>
        <c:grouping val="standard"/>
        <c:ser>
          <c:idx val="4"/>
          <c:order val="4"/>
          <c:tx>
            <c:strRef>
              <c:f>'Results - Charts'!$A$7</c:f>
              <c:strCache>
                <c:ptCount val="1"/>
                <c:pt idx="0">
                  <c:v>TOTAL (€ million)</c:v>
                </c:pt>
              </c:strCache>
            </c:strRef>
          </c:tx>
          <c:spPr>
            <a:ln w="28575" cap="rnd">
              <a:noFill/>
              <a:round/>
            </a:ln>
            <a:effectLst/>
          </c:spPr>
          <c:marker>
            <c:symbol val="none"/>
          </c:marker>
          <c:dLbls>
            <c:dLbl>
              <c:idx val="0"/>
              <c:layout>
                <c:manualLayout>
                  <c:x val="-4.532749799699419E-2"/>
                  <c:y val="-3.7317791109991297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90E-8D4D-866D-9F408A9C1188}"/>
                </c:ext>
              </c:extLst>
            </c:dLbl>
            <c:dLbl>
              <c:idx val="1"/>
              <c:layout>
                <c:manualLayout>
                  <c:x val="-6.1609058201332285E-2"/>
                  <c:y val="-3.7317880775994988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90E-8D4D-866D-9F408A9C1188}"/>
                </c:ext>
              </c:extLst>
            </c:dLbl>
            <c:dLbl>
              <c:idx val="2"/>
              <c:layout>
                <c:manualLayout>
                  <c:x val="-4.989633821908962E-2"/>
                  <c:y val="-4.1982404016128329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90E-8D4D-866D-9F408A9C1188}"/>
                </c:ext>
              </c:extLst>
            </c:dLbl>
            <c:dLbl>
              <c:idx val="3"/>
              <c:layout>
                <c:manualLayout>
                  <c:x val="-6.1609058201332285E-2"/>
                  <c:y val="-3.26530750600402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90E-8D4D-866D-9F408A9C1188}"/>
                </c:ext>
              </c:extLst>
            </c:dLbl>
            <c:dLbl>
              <c:idx val="4"/>
              <c:layout>
                <c:manualLayout>
                  <c:x val="-3.8669279886088884E-2"/>
                  <c:y val="-3.5874429328221651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F90E-8D4D-866D-9F408A9C1188}"/>
                </c:ext>
              </c:extLst>
            </c:dLbl>
            <c:dLbl>
              <c:idx val="5"/>
              <c:layout>
                <c:manualLayout>
                  <c:x val="-4.9069094543213648E-2"/>
                  <c:y val="-3.9461872261043821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F90E-8D4D-866D-9F408A9C11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0"/>
              </c:ext>
            </c:extLst>
          </c:dLbls>
          <c:cat>
            <c:strRef>
              <c:f>'Results - Charts'!$B$2:$G$2</c:f>
              <c:strCache>
                <c:ptCount val="6"/>
                <c:pt idx="0">
                  <c:v>Scope 1</c:v>
                </c:pt>
                <c:pt idx="1">
                  <c:v>Scope 1&amp;2</c:v>
                </c:pt>
                <c:pt idx="2">
                  <c:v>Scope 1</c:v>
                </c:pt>
                <c:pt idx="3">
                  <c:v>Scope 1&amp;2</c:v>
                </c:pt>
                <c:pt idx="4">
                  <c:v>Scope 1</c:v>
                </c:pt>
                <c:pt idx="5">
                  <c:v>Scope 1&amp;2</c:v>
                </c:pt>
              </c:strCache>
            </c:strRef>
          </c:cat>
          <c:val>
            <c:numRef>
              <c:f>'Results - Charts'!$B$7:$G$7</c:f>
              <c:numCache>
                <c:formatCode>_(* #,##0_);_(* \(#,##0\);_(* "-"??_);_(@_)</c:formatCode>
                <c:ptCount val="6"/>
                <c:pt idx="0">
                  <c:v>927.98024891460398</c:v>
                </c:pt>
                <c:pt idx="1">
                  <c:v>1242.2513740281956</c:v>
                </c:pt>
                <c:pt idx="2">
                  <c:v>1014.4477114465724</c:v>
                </c:pt>
                <c:pt idx="3">
                  <c:v>1066.8726420734567</c:v>
                </c:pt>
                <c:pt idx="4">
                  <c:v>80.618248618757107</c:v>
                </c:pt>
                <c:pt idx="5">
                  <c:v>80.396302512780693</c:v>
                </c:pt>
              </c:numCache>
            </c:numRef>
          </c:val>
          <c:extLst xmlns:c16r2="http://schemas.microsoft.com/office/drawing/2015/06/chart">
            <c:ext xmlns:c16="http://schemas.microsoft.com/office/drawing/2014/chart" uri="{C3380CC4-5D6E-409C-BE32-E72D297353CC}">
              <c16:uniqueId val="{0000000F-F90E-8D4D-866D-9F408A9C1188}"/>
            </c:ext>
          </c:extLst>
        </c:ser>
        <c:dLbls>
          <c:showVal val="1"/>
        </c:dLbls>
        <c:marker val="1"/>
        <c:axId val="195042304"/>
        <c:axId val="195154688"/>
      </c:lineChart>
      <c:catAx>
        <c:axId val="195042304"/>
        <c:scaling>
          <c:orientation val="minMax"/>
        </c:scaling>
        <c:axPos val="b"/>
        <c:numFmt formatCode="General" sourceLinked="1"/>
        <c:maj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195154688"/>
        <c:crosses val="autoZero"/>
        <c:auto val="1"/>
        <c:lblAlgn val="ctr"/>
        <c:lblOffset val="100"/>
      </c:catAx>
      <c:valAx>
        <c:axId val="195154688"/>
        <c:scaling>
          <c:orientation val="minMax"/>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r>
                  <a:rPr lang="en-US" sz="1200">
                    <a:solidFill>
                      <a:sysClr val="windowText" lastClr="000000"/>
                    </a:solidFill>
                    <a:latin typeface="Cambria" panose="02040503050406030204" pitchFamily="18" charset="0"/>
                    <a:ea typeface="Cambria" panose="02040503050406030204" pitchFamily="18" charset="0"/>
                  </a:rPr>
                  <a:t>Million Euros</a:t>
                </a: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195042304"/>
        <c:crosses val="autoZero"/>
        <c:crossBetween val="between"/>
      </c:valAx>
      <c:spPr>
        <a:noFill/>
        <a:ln>
          <a:noFill/>
        </a:ln>
        <a:effectLst/>
      </c:spPr>
    </c:plotArea>
    <c:legend>
      <c:legendPos val="b"/>
      <c:legendEntry>
        <c:idx val="4"/>
        <c:delete val="1"/>
      </c:legendEntry>
      <c:layout/>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legend>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layout/>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Cambria" panose="02040503050406030204" pitchFamily="18" charset="0"/>
              <a:ea typeface="Cambria" panose="02040503050406030204" pitchFamily="18" charset="0"/>
              <a:cs typeface="+mn-cs"/>
            </a:defRPr>
          </a:pPr>
          <a:endParaRPr lang="en-US"/>
        </a:p>
      </c:txPr>
    </c:title>
    <c:plotArea>
      <c:layout/>
      <c:barChart>
        <c:barDir val="col"/>
        <c:grouping val="stacked"/>
        <c:ser>
          <c:idx val="0"/>
          <c:order val="0"/>
          <c:tx>
            <c:strRef>
              <c:f>'Results - Charts'!$A$25</c:f>
              <c:strCache>
                <c:ptCount val="1"/>
                <c:pt idx="0">
                  <c:v>Cement</c:v>
                </c:pt>
              </c:strCache>
            </c:strRef>
          </c:tx>
          <c:spPr>
            <a:solidFill>
              <a:srgbClr val="FFC000"/>
            </a:solidFill>
            <a:ln>
              <a:solidFill>
                <a:schemeClr val="tx1"/>
              </a:solidFill>
            </a:ln>
            <a:effectLst/>
          </c:spPr>
          <c:dLbls>
            <c:delete val="1"/>
          </c:dLbls>
          <c:cat>
            <c:strRef>
              <c:f>'Results - Charts'!$B$24:$G$24</c:f>
              <c:strCache>
                <c:ptCount val="6"/>
                <c:pt idx="0">
                  <c:v>Scope 1</c:v>
                </c:pt>
                <c:pt idx="1">
                  <c:v>Scope 1&amp;2</c:v>
                </c:pt>
                <c:pt idx="2">
                  <c:v>Scope 1</c:v>
                </c:pt>
                <c:pt idx="3">
                  <c:v>Scope 1&amp;2</c:v>
                </c:pt>
                <c:pt idx="4">
                  <c:v>Scope 1</c:v>
                </c:pt>
                <c:pt idx="5">
                  <c:v>Scope 1&amp;2</c:v>
                </c:pt>
              </c:strCache>
            </c:strRef>
          </c:cat>
          <c:val>
            <c:numRef>
              <c:f>'Results - Charts'!$B$25:$G$25</c:f>
              <c:numCache>
                <c:formatCode>_(* #,##0_);_(* \(#,##0\);_(* "-"??_);_(@_)</c:formatCode>
                <c:ptCount val="6"/>
                <c:pt idx="0">
                  <c:v>2.3367987776810834E-2</c:v>
                </c:pt>
                <c:pt idx="1">
                  <c:v>2.4657555951260093E-2</c:v>
                </c:pt>
                <c:pt idx="2">
                  <c:v>2.6349549215638361E-2</c:v>
                </c:pt>
                <c:pt idx="3">
                  <c:v>2.7910620245972486E-2</c:v>
                </c:pt>
                <c:pt idx="4">
                  <c:v>2.9815614388275366E-3</c:v>
                </c:pt>
                <c:pt idx="5">
                  <c:v>3.2530642947123994E-3</c:v>
                </c:pt>
              </c:numCache>
            </c:numRef>
          </c:val>
          <c:extLst xmlns:c16r2="http://schemas.microsoft.com/office/drawing/2015/06/chart">
            <c:ext xmlns:c16="http://schemas.microsoft.com/office/drawing/2014/chart" uri="{C3380CC4-5D6E-409C-BE32-E72D297353CC}">
              <c16:uniqueId val="{00000000-11AF-EA49-A0D3-20E86FAFB788}"/>
            </c:ext>
          </c:extLst>
        </c:ser>
        <c:ser>
          <c:idx val="1"/>
          <c:order val="1"/>
          <c:tx>
            <c:strRef>
              <c:f>'Results - Charts'!$A$26</c:f>
              <c:strCache>
                <c:ptCount val="1"/>
                <c:pt idx="0">
                  <c:v>Aluminium</c:v>
                </c:pt>
              </c:strCache>
            </c:strRef>
          </c:tx>
          <c:spPr>
            <a:solidFill>
              <a:srgbClr val="00B0F0"/>
            </a:solidFill>
            <a:ln>
              <a:solidFill>
                <a:schemeClr val="tx1"/>
              </a:solidFill>
            </a:ln>
            <a:effectLst/>
          </c:spPr>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1AF-EA49-A0D3-20E86FAFB7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 Charts'!$B$24:$G$24</c:f>
              <c:strCache>
                <c:ptCount val="6"/>
                <c:pt idx="0">
                  <c:v>Scope 1</c:v>
                </c:pt>
                <c:pt idx="1">
                  <c:v>Scope 1&amp;2</c:v>
                </c:pt>
                <c:pt idx="2">
                  <c:v>Scope 1</c:v>
                </c:pt>
                <c:pt idx="3">
                  <c:v>Scope 1&amp;2</c:v>
                </c:pt>
                <c:pt idx="4">
                  <c:v>Scope 1</c:v>
                </c:pt>
                <c:pt idx="5">
                  <c:v>Scope 1&amp;2</c:v>
                </c:pt>
              </c:strCache>
            </c:strRef>
          </c:cat>
          <c:val>
            <c:numRef>
              <c:f>'Results - Charts'!$B$26:$G$26</c:f>
              <c:numCache>
                <c:formatCode>_(* #,##0_);_(* \(#,##0\);_(* "-"??_);_(@_)</c:formatCode>
                <c:ptCount val="6"/>
                <c:pt idx="0">
                  <c:v>82.395618449992227</c:v>
                </c:pt>
                <c:pt idx="1">
                  <c:v>284.51880442308396</c:v>
                </c:pt>
                <c:pt idx="2">
                  <c:v>86.815005275887657</c:v>
                </c:pt>
                <c:pt idx="3">
                  <c:v>91.267397568972385</c:v>
                </c:pt>
                <c:pt idx="4">
                  <c:v>0</c:v>
                </c:pt>
                <c:pt idx="5">
                  <c:v>0</c:v>
                </c:pt>
              </c:numCache>
            </c:numRef>
          </c:val>
          <c:extLst xmlns:c16r2="http://schemas.microsoft.com/office/drawing/2015/06/chart">
            <c:ext xmlns:c16="http://schemas.microsoft.com/office/drawing/2014/chart" uri="{C3380CC4-5D6E-409C-BE32-E72D297353CC}">
              <c16:uniqueId val="{00000002-11AF-EA49-A0D3-20E86FAFB788}"/>
            </c:ext>
          </c:extLst>
        </c:ser>
        <c:ser>
          <c:idx val="2"/>
          <c:order val="2"/>
          <c:tx>
            <c:strRef>
              <c:f>'Results - Charts'!$A$27</c:f>
              <c:strCache>
                <c:ptCount val="1"/>
                <c:pt idx="0">
                  <c:v>Steel</c:v>
                </c:pt>
              </c:strCache>
            </c:strRef>
          </c:tx>
          <c:spPr>
            <a:solidFill>
              <a:schemeClr val="accent3"/>
            </a:solidFill>
            <a:ln>
              <a:solidFill>
                <a:schemeClr val="tx1"/>
              </a:solidFill>
            </a:ln>
            <a:effectLst/>
          </c:spPr>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1AF-EA49-A0D3-20E86FAFB7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1AF-EA49-A0D3-20E86FAFB7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 Charts'!$B$24:$G$24</c:f>
              <c:strCache>
                <c:ptCount val="6"/>
                <c:pt idx="0">
                  <c:v>Scope 1</c:v>
                </c:pt>
                <c:pt idx="1">
                  <c:v>Scope 1&amp;2</c:v>
                </c:pt>
                <c:pt idx="2">
                  <c:v>Scope 1</c:v>
                </c:pt>
                <c:pt idx="3">
                  <c:v>Scope 1&amp;2</c:v>
                </c:pt>
                <c:pt idx="4">
                  <c:v>Scope 1</c:v>
                </c:pt>
                <c:pt idx="5">
                  <c:v>Scope 1&amp;2</c:v>
                </c:pt>
              </c:strCache>
            </c:strRef>
          </c:cat>
          <c:val>
            <c:numRef>
              <c:f>'Results - Charts'!$B$27:$G$27</c:f>
              <c:numCache>
                <c:formatCode>_(* #,##0_);_(* \(#,##0\);_(* "-"??_);_(@_)</c:formatCode>
                <c:ptCount val="6"/>
                <c:pt idx="0">
                  <c:v>501.5604378586392</c:v>
                </c:pt>
                <c:pt idx="1">
                  <c:v>536.88422300576531</c:v>
                </c:pt>
                <c:pt idx="2">
                  <c:v>537.80253554434432</c:v>
                </c:pt>
                <c:pt idx="3">
                  <c:v>572.95835730533508</c:v>
                </c:pt>
                <c:pt idx="4">
                  <c:v>36.242097685704998</c:v>
                </c:pt>
                <c:pt idx="5">
                  <c:v>36.074134299569643</c:v>
                </c:pt>
              </c:numCache>
            </c:numRef>
          </c:val>
          <c:extLst xmlns:c16r2="http://schemas.microsoft.com/office/drawing/2015/06/chart">
            <c:ext xmlns:c16="http://schemas.microsoft.com/office/drawing/2014/chart" uri="{C3380CC4-5D6E-409C-BE32-E72D297353CC}">
              <c16:uniqueId val="{00000005-11AF-EA49-A0D3-20E86FAFB788}"/>
            </c:ext>
          </c:extLst>
        </c:ser>
        <c:ser>
          <c:idx val="3"/>
          <c:order val="3"/>
          <c:tx>
            <c:strRef>
              <c:f>'Results - Charts'!$A$28</c:f>
              <c:strCache>
                <c:ptCount val="1"/>
                <c:pt idx="0">
                  <c:v>Electricity</c:v>
                </c:pt>
              </c:strCache>
            </c:strRef>
          </c:tx>
          <c:spPr>
            <a:solidFill>
              <a:schemeClr val="accent5">
                <a:lumMod val="75000"/>
              </a:schemeClr>
            </a:solidFill>
            <a:ln>
              <a:solidFill>
                <a:schemeClr val="tx1"/>
              </a:solidFill>
            </a:ln>
            <a:effectLst/>
          </c:spPr>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1AF-EA49-A0D3-20E86FAFB78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1AF-EA49-A0D3-20E86FAFB78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'Results - Charts'!$B$24:$G$24</c:f>
              <c:strCache>
                <c:ptCount val="6"/>
                <c:pt idx="0">
                  <c:v>Scope 1</c:v>
                </c:pt>
                <c:pt idx="1">
                  <c:v>Scope 1&amp;2</c:v>
                </c:pt>
                <c:pt idx="2">
                  <c:v>Scope 1</c:v>
                </c:pt>
                <c:pt idx="3">
                  <c:v>Scope 1&amp;2</c:v>
                </c:pt>
                <c:pt idx="4">
                  <c:v>Scope 1</c:v>
                </c:pt>
                <c:pt idx="5">
                  <c:v>Scope 1&amp;2</c:v>
                </c:pt>
              </c:strCache>
            </c:strRef>
          </c:cat>
          <c:val>
            <c:numRef>
              <c:f>'Results - Charts'!$B$28:$G$28</c:f>
              <c:numCache>
                <c:formatCode>_(* #,##0_);_(* \(#,##0\);_(* "-"??_);_(@_)</c:formatCode>
                <c:ptCount val="6"/>
                <c:pt idx="0">
                  <c:v>117.15815548700495</c:v>
                </c:pt>
                <c:pt idx="1">
                  <c:v>117.15815548700495</c:v>
                </c:pt>
                <c:pt idx="2">
                  <c:v>141.82437665713385</c:v>
                </c:pt>
                <c:pt idx="3">
                  <c:v>141.82437665713385</c:v>
                </c:pt>
                <c:pt idx="4">
                  <c:v>24.6662211701288</c:v>
                </c:pt>
                <c:pt idx="5">
                  <c:v>24.6662211701288</c:v>
                </c:pt>
              </c:numCache>
            </c:numRef>
          </c:val>
          <c:extLst xmlns:c16r2="http://schemas.microsoft.com/office/drawing/2015/06/chart">
            <c:ext xmlns:c16="http://schemas.microsoft.com/office/drawing/2014/chart" uri="{C3380CC4-5D6E-409C-BE32-E72D297353CC}">
              <c16:uniqueId val="{00000008-11AF-EA49-A0D3-20E86FAFB788}"/>
            </c:ext>
          </c:extLst>
        </c:ser>
        <c:dLbls>
          <c:showVal val="1"/>
        </c:dLbls>
        <c:gapWidth val="100"/>
        <c:overlap val="100"/>
        <c:axId val="61426304"/>
        <c:axId val="66920832"/>
      </c:barChart>
      <c:lineChart>
        <c:grouping val="standard"/>
        <c:ser>
          <c:idx val="4"/>
          <c:order val="4"/>
          <c:tx>
            <c:strRef>
              <c:f>'Results - Charts'!$A$29</c:f>
              <c:strCache>
                <c:ptCount val="1"/>
                <c:pt idx="0">
                  <c:v>TOTAL (€ million)</c:v>
                </c:pt>
              </c:strCache>
            </c:strRef>
          </c:tx>
          <c:spPr>
            <a:ln w="25400" cap="rnd">
              <a:noFill/>
              <a:round/>
            </a:ln>
            <a:effectLst/>
          </c:spPr>
          <c:marker>
            <c:symbol val="none"/>
          </c:marker>
          <c:dLbls>
            <c:dLbl>
              <c:idx val="0"/>
              <c:layout>
                <c:manualLayout>
                  <c:x val="-4.8405625213596551E-2"/>
                  <c:y val="-4.5178093632214741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1AF-EA49-A0D3-20E86FAFB788}"/>
                </c:ext>
              </c:extLst>
            </c:dLbl>
            <c:dLbl>
              <c:idx val="1"/>
              <c:layout>
                <c:manualLayout>
                  <c:x val="-4.5842185540859705E-2"/>
                  <c:y val="-3.8630366841927416E-2"/>
                </c:manualLayout>
              </c:layout>
              <c:dLblPos val="r"/>
              <c:showVal val="1"/>
              <c:separator>, </c:separator>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1AF-EA49-A0D3-20E86FAFB788}"/>
                </c:ext>
              </c:extLst>
            </c:dLbl>
            <c:dLbl>
              <c:idx val="2"/>
              <c:layout>
                <c:manualLayout>
                  <c:x val="-4.5842185540859823E-2"/>
                  <c:y val="-4.5654069904096033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1AF-EA49-A0D3-20E86FAFB788}"/>
                </c:ext>
              </c:extLst>
            </c:dLbl>
            <c:dLbl>
              <c:idx val="3"/>
              <c:layout>
                <c:manualLayout>
                  <c:x val="-5.9149490123421557E-2"/>
                  <c:y val="-3.1606663779758792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11AF-EA49-A0D3-20E86FAFB788}"/>
                </c:ext>
              </c:extLst>
            </c:dLbl>
            <c:dLbl>
              <c:idx val="4"/>
              <c:layout>
                <c:manualLayout>
                  <c:x val="-3.7890268229378889E-2"/>
                  <c:y val="-3.5118515310843104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11AF-EA49-A0D3-20E86FAFB788}"/>
                </c:ext>
              </c:extLst>
            </c:dLbl>
            <c:dLbl>
              <c:idx val="5"/>
              <c:layout>
                <c:manualLayout>
                  <c:x val="-4.5842185540859899E-2"/>
                  <c:y val="-3.8630366841927416E-2"/>
                </c:manualLayout>
              </c:layout>
              <c:dLblPos val="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11AF-EA49-A0D3-20E86FAFB788}"/>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dLblPos val="ctr"/>
            <c:showVal val="1"/>
            <c:extLst xmlns:c16r2="http://schemas.microsoft.com/office/drawing/2015/06/chart">
              <c:ext xmlns:c15="http://schemas.microsoft.com/office/drawing/2012/chart" uri="{CE6537A1-D6FC-4f65-9D91-7224C49458BB}">
                <c15:showLeaderLines val="0"/>
              </c:ext>
            </c:extLst>
          </c:dLbls>
          <c:cat>
            <c:strRef>
              <c:f>'Results - Charts'!$B$24:$G$24</c:f>
              <c:strCache>
                <c:ptCount val="6"/>
                <c:pt idx="0">
                  <c:v>Scope 1</c:v>
                </c:pt>
                <c:pt idx="1">
                  <c:v>Scope 1&amp;2</c:v>
                </c:pt>
                <c:pt idx="2">
                  <c:v>Scope 1</c:v>
                </c:pt>
                <c:pt idx="3">
                  <c:v>Scope 1&amp;2</c:v>
                </c:pt>
                <c:pt idx="4">
                  <c:v>Scope 1</c:v>
                </c:pt>
                <c:pt idx="5">
                  <c:v>Scope 1&amp;2</c:v>
                </c:pt>
              </c:strCache>
            </c:strRef>
          </c:cat>
          <c:val>
            <c:numRef>
              <c:f>'Results - Charts'!$B$29:$G$29</c:f>
              <c:numCache>
                <c:formatCode>_(* #,##0_);_(* \(#,##0\);_(* "-"??_);_(@_)</c:formatCode>
                <c:ptCount val="6"/>
                <c:pt idx="0">
                  <c:v>701.137579783413</c:v>
                </c:pt>
                <c:pt idx="1">
                  <c:v>938.58584047180568</c:v>
                </c:pt>
                <c:pt idx="2">
                  <c:v>766.46826702658143</c:v>
                </c:pt>
                <c:pt idx="3">
                  <c:v>806.07804215168744</c:v>
                </c:pt>
                <c:pt idx="4">
                  <c:v>60.911300417272614</c:v>
                </c:pt>
                <c:pt idx="5">
                  <c:v>60.743608533993154</c:v>
                </c:pt>
              </c:numCache>
            </c:numRef>
          </c:val>
          <c:extLst xmlns:c16r2="http://schemas.microsoft.com/office/drawing/2015/06/chart">
            <c:ext xmlns:c16="http://schemas.microsoft.com/office/drawing/2014/chart" uri="{C3380CC4-5D6E-409C-BE32-E72D297353CC}">
              <c16:uniqueId val="{0000000F-11AF-EA49-A0D3-20E86FAFB788}"/>
            </c:ext>
          </c:extLst>
        </c:ser>
        <c:dLbls>
          <c:showVal val="1"/>
        </c:dLbls>
        <c:marker val="1"/>
        <c:axId val="61426304"/>
        <c:axId val="66920832"/>
      </c:lineChart>
      <c:catAx>
        <c:axId val="61426304"/>
        <c:scaling>
          <c:orientation val="minMax"/>
        </c:scaling>
        <c:axPos val="b"/>
        <c:numFmt formatCode="General" sourceLinked="1"/>
        <c:maj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66920832"/>
        <c:crosses val="autoZero"/>
        <c:auto val="1"/>
        <c:lblAlgn val="ctr"/>
        <c:lblOffset val="100"/>
      </c:catAx>
      <c:valAx>
        <c:axId val="66920832"/>
        <c:scaling>
          <c:orientation val="minMax"/>
          <c:max val="1400"/>
        </c:scaling>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r>
                  <a:rPr lang="en-US" sz="1200">
                    <a:solidFill>
                      <a:sysClr val="windowText" lastClr="000000"/>
                    </a:solidFill>
                    <a:latin typeface="Cambria" panose="02040503050406030204" pitchFamily="18" charset="0"/>
                    <a:ea typeface="Cambria" panose="02040503050406030204" pitchFamily="18" charset="0"/>
                  </a:rPr>
                  <a:t>Million Euros</a:t>
                </a:r>
              </a:p>
            </c:rich>
          </c:tx>
          <c:layout/>
          <c:spPr>
            <a:noFill/>
            <a:ln>
              <a:noFill/>
            </a:ln>
            <a:effectLst/>
          </c:spPr>
        </c:title>
        <c:numFmt formatCode="#,##0" sourceLinked="0"/>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crossAx val="61426304"/>
        <c:crosses val="autoZero"/>
        <c:crossBetween val="between"/>
      </c:valAx>
      <c:spPr>
        <a:noFill/>
        <a:ln>
          <a:noFill/>
        </a:ln>
        <a:effectLst/>
      </c:spPr>
    </c:plotArea>
    <c:legend>
      <c:legendPos val="b"/>
      <c:legendEntry>
        <c:idx val="4"/>
        <c:delete val="1"/>
      </c:legendEntry>
      <c:layout/>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Cambria" panose="02040503050406030204" pitchFamily="18" charset="0"/>
              <a:ea typeface="Cambria" panose="02040503050406030204" pitchFamily="18" charset="0"/>
              <a:cs typeface="+mn-cs"/>
            </a:defRPr>
          </a:pPr>
          <a:endParaRPr lang="en-US"/>
        </a:p>
      </c:txPr>
    </c:legend>
    <c:plotVisOnly val="1"/>
    <c:dispBlanksAs val="gap"/>
  </c:chart>
  <c:spPr>
    <a:solidFill>
      <a:schemeClr val="bg1"/>
    </a:solidFill>
    <a:ln w="9525" cap="flat" cmpd="sng" algn="ctr">
      <a:noFill/>
      <a:round/>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2AD1CA6B-F26F-1B43-AF77-C4F0A3ED7A4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276F68A1-C323-B647-940D-18B257F373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628EA5-3B57-EB45-AB9E-A048054F959C}" type="datetimeFigureOut">
              <a:rPr lang="en-GB" smtClean="0"/>
              <a:pPr/>
              <a:t>25/07/2021</a:t>
            </a:fld>
            <a:endParaRPr lang="en-GB"/>
          </a:p>
        </p:txBody>
      </p:sp>
      <p:sp>
        <p:nvSpPr>
          <p:cNvPr id="4" name="Footer Placeholder 3">
            <a:extLst>
              <a:ext uri="{FF2B5EF4-FFF2-40B4-BE49-F238E27FC236}">
                <a16:creationId xmlns:a16="http://schemas.microsoft.com/office/drawing/2014/main" xmlns="" id="{01D1A8AC-4164-0C43-926E-505BC0BDC35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xmlns="" id="{511FF39F-F0D0-014E-AAE5-B4774C48F5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F93CC9-238D-3A4D-96C0-6A460E557E64}" type="slidenum">
              <a:rPr lang="en-GB" smtClean="0"/>
              <a:pPr/>
              <a:t>‹#›</a:t>
            </a:fld>
            <a:endParaRPr lang="en-GB"/>
          </a:p>
        </p:txBody>
      </p:sp>
    </p:spTree>
    <p:extLst>
      <p:ext uri="{BB962C8B-B14F-4D97-AF65-F5344CB8AC3E}">
        <p14:creationId xmlns:p14="http://schemas.microsoft.com/office/powerpoint/2010/main" xmlns="" val="1342758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2DA37D-2FDE-F047-A814-B89AF3CAA999}" type="datetimeFigureOut">
              <a:rPr lang="en-GB" smtClean="0"/>
              <a:pPr/>
              <a:t>25/07/2021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7819B1-5A62-8942-A1A9-7C81B8FCFFD7}" type="slidenum">
              <a:rPr lang="en-GB" smtClean="0"/>
              <a:pPr/>
              <a:t>‹#›</a:t>
            </a:fld>
            <a:endParaRPr lang="en-GB"/>
          </a:p>
        </p:txBody>
      </p:sp>
    </p:spTree>
    <p:extLst>
      <p:ext uri="{BB962C8B-B14F-4D97-AF65-F5344CB8AC3E}">
        <p14:creationId xmlns:p14="http://schemas.microsoft.com/office/powerpoint/2010/main" xmlns="" val="796809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slide show, so we’ll go quickly over background </a:t>
            </a:r>
            <a:r>
              <a:rPr lang="en-US" dirty="0" err="1"/>
              <a:t>etc</a:t>
            </a:r>
            <a:r>
              <a:rPr lang="en-US" dirty="0"/>
              <a:t> to have time to focus on the core issues!</a:t>
            </a:r>
          </a:p>
        </p:txBody>
      </p:sp>
      <p:sp>
        <p:nvSpPr>
          <p:cNvPr id="4" name="Slide Number Placeholder 3"/>
          <p:cNvSpPr>
            <a:spLocks noGrp="1"/>
          </p:cNvSpPr>
          <p:nvPr>
            <p:ph type="sldNum" sz="quarter" idx="5"/>
          </p:nvPr>
        </p:nvSpPr>
        <p:spPr/>
        <p:txBody>
          <a:bodyPr/>
          <a:lstStyle/>
          <a:p>
            <a:fld id="{167819B1-5A62-8942-A1A9-7C81B8FCFFD7}" type="slidenum">
              <a:rPr lang="en-GB" smtClean="0"/>
              <a:pPr/>
              <a:t>1</a:t>
            </a:fld>
            <a:endParaRPr lang="en-GB"/>
          </a:p>
        </p:txBody>
      </p:sp>
    </p:spTree>
    <p:extLst>
      <p:ext uri="{BB962C8B-B14F-4D97-AF65-F5344CB8AC3E}">
        <p14:creationId xmlns:p14="http://schemas.microsoft.com/office/powerpoint/2010/main" xmlns="" val="2626710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67819B1-5A62-8942-A1A9-7C81B8FCFFD7}" type="slidenum">
              <a:rPr lang="en-GB" smtClean="0"/>
              <a:pPr/>
              <a:t>3</a:t>
            </a:fld>
            <a:endParaRPr lang="en-GB"/>
          </a:p>
        </p:txBody>
      </p:sp>
    </p:spTree>
    <p:extLst>
      <p:ext uri="{BB962C8B-B14F-4D97-AF65-F5344CB8AC3E}">
        <p14:creationId xmlns:p14="http://schemas.microsoft.com/office/powerpoint/2010/main" xmlns="" val="380333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7819B1-5A62-8942-A1A9-7C81B8FCFFD7}" type="slidenum">
              <a:rPr lang="en-GB" smtClean="0"/>
              <a:pPr/>
              <a:t>4</a:t>
            </a:fld>
            <a:endParaRPr lang="en-GB"/>
          </a:p>
        </p:txBody>
      </p:sp>
    </p:spTree>
    <p:extLst>
      <p:ext uri="{BB962C8B-B14F-4D97-AF65-F5344CB8AC3E}">
        <p14:creationId xmlns:p14="http://schemas.microsoft.com/office/powerpoint/2010/main" xmlns="" val="494801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304722" y="1246798"/>
            <a:ext cx="11616345" cy="5234092"/>
          </a:xfrm>
          <a:prstGeom prst="rect">
            <a:avLst/>
          </a:prstGeom>
        </p:spPr>
        <p:txBody>
          <a:bodyPr/>
          <a:lstStyle>
            <a:lvl1pPr marL="285750" indent="-285750">
              <a:lnSpc>
                <a:spcPct val="120000"/>
              </a:lnSpc>
              <a:buFont typeface="Arial" panose="020B0604020202020204" pitchFamily="34" charset="0"/>
              <a:buChar char="•"/>
              <a:defRPr/>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a:latin typeface="Open Sans"/>
                <a:cs typeface="Open Sans"/>
              </a:rPr>
              <a:t>Text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hasCustomPrompt="1"/>
          </p:nvPr>
        </p:nvSpPr>
        <p:spPr>
          <a:xfrm>
            <a:off x="263609" y="420625"/>
            <a:ext cx="10935855" cy="530352"/>
          </a:xfrm>
          <a:prstGeom prst="rect">
            <a:avLst/>
          </a:prstGeom>
        </p:spPr>
        <p:txBody>
          <a:bodyPr/>
          <a:lstStyle>
            <a:lvl1pPr marL="0" indent="0">
              <a:buNone/>
              <a:defRPr lang="en-US" sz="3200" b="1"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Slide title</a:t>
            </a:r>
          </a:p>
        </p:txBody>
      </p:sp>
      <p:cxnSp>
        <p:nvCxnSpPr>
          <p:cNvPr id="5" name="Straight Connector 4">
            <a:extLst>
              <a:ext uri="{FF2B5EF4-FFF2-40B4-BE49-F238E27FC236}">
                <a16:creationId xmlns:a16="http://schemas.microsoft.com/office/drawing/2014/main" xmlns="" id="{F1E641C7-CC69-6945-A1AC-1FF05AD96B6F}"/>
              </a:ext>
            </a:extLst>
          </p:cNvPr>
          <p:cNvCxnSpPr>
            <a:cxnSpLocks/>
          </p:cNvCxnSpPr>
          <p:nvPr userDrawn="1"/>
        </p:nvCxnSpPr>
        <p:spPr>
          <a:xfrm>
            <a:off x="12135497" y="0"/>
            <a:ext cx="0" cy="6858000"/>
          </a:xfrm>
          <a:prstGeom prst="line">
            <a:avLst/>
          </a:prstGeom>
          <a:ln w="152400"/>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xmlns="" id="{0F027964-0995-8F43-9E2B-8D42B3704ADF}"/>
              </a:ext>
            </a:extLst>
          </p:cNvPr>
          <p:cNvPicPr>
            <a:picLocks noChangeAspect="1"/>
          </p:cNvPicPr>
          <p:nvPr userDrawn="1"/>
        </p:nvPicPr>
        <p:blipFill>
          <a:blip r:embed="rId2" cstate="hqprint">
            <a:extLst>
              <a:ext uri="{28A0092B-C50C-407E-A947-70E740481C1C}">
                <a14:useLocalDpi xmlns:a14="http://schemas.microsoft.com/office/drawing/2010/main" xmlns=""/>
              </a:ext>
            </a:extLst>
          </a:blip>
          <a:stretch>
            <a:fillRect/>
          </a:stretch>
        </p:blipFill>
        <p:spPr>
          <a:xfrm>
            <a:off x="10121645" y="27832"/>
            <a:ext cx="1913263" cy="1071055"/>
          </a:xfrm>
          <a:prstGeom prst="rect">
            <a:avLst/>
          </a:prstGeom>
        </p:spPr>
      </p:pic>
      <p:sp>
        <p:nvSpPr>
          <p:cNvPr id="9" name="Slide Number Placeholder 5">
            <a:extLst>
              <a:ext uri="{FF2B5EF4-FFF2-40B4-BE49-F238E27FC236}">
                <a16:creationId xmlns:a16="http://schemas.microsoft.com/office/drawing/2014/main" xmlns="" id="{17204E7F-823B-6242-BF5D-893F8B1E7834}"/>
              </a:ext>
            </a:extLst>
          </p:cNvPr>
          <p:cNvSpPr>
            <a:spLocks noGrp="1"/>
          </p:cNvSpPr>
          <p:nvPr>
            <p:ph type="sldNum" sz="quarter" idx="12"/>
          </p:nvPr>
        </p:nvSpPr>
        <p:spPr>
          <a:xfrm>
            <a:off x="9177867" y="6411586"/>
            <a:ext cx="2743200" cy="365125"/>
          </a:xfrm>
        </p:spPr>
        <p:txBody>
          <a:bodyPr/>
          <a:lstStyle>
            <a:lvl1pPr>
              <a:defRPr sz="1600"/>
            </a:lvl1pPr>
          </a:lstStyle>
          <a:p>
            <a:fld id="{F26FC048-DF4E-0746-B313-543F0DD72FCB}" type="slidenum">
              <a:rPr lang="en-GB" smtClean="0"/>
              <a:pPr/>
              <a:t>‹#›</a:t>
            </a:fld>
            <a:endParaRPr lang="en-GB"/>
          </a:p>
        </p:txBody>
      </p:sp>
    </p:spTree>
    <p:extLst>
      <p:ext uri="{BB962C8B-B14F-4D97-AF65-F5344CB8AC3E}">
        <p14:creationId xmlns:p14="http://schemas.microsoft.com/office/powerpoint/2010/main" xmlns="" val="372141588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irst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432" y="4310142"/>
            <a:ext cx="10515600" cy="468103"/>
          </a:xfrm>
          <a:prstGeom prst="rect">
            <a:avLst/>
          </a:prstGeom>
        </p:spPr>
        <p:txBody>
          <a:bodyPr/>
          <a:lstStyle>
            <a:lvl1pPr>
              <a:defRPr lang="en-GB" sz="18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Name(s) of presenters</a:t>
            </a:r>
            <a:r>
              <a:rPr lang="en-US" b="0" dirty="0"/>
              <a:t>, affiliation</a:t>
            </a:r>
            <a:endParaRPr lang="en-GB" dirty="0"/>
          </a:p>
        </p:txBody>
      </p:sp>
      <p:sp>
        <p:nvSpPr>
          <p:cNvPr id="3" name="Content Placeholder 2"/>
          <p:cNvSpPr>
            <a:spLocks noGrp="1"/>
          </p:cNvSpPr>
          <p:nvPr>
            <p:ph sz="half" idx="1" hasCustomPrompt="1"/>
          </p:nvPr>
        </p:nvSpPr>
        <p:spPr>
          <a:xfrm>
            <a:off x="442432" y="3132712"/>
            <a:ext cx="10911367" cy="380399"/>
          </a:xfrm>
          <a:prstGeom prst="rect">
            <a:avLst/>
          </a:prstGeom>
        </p:spPr>
        <p:txBody>
          <a:bodyPr>
            <a:normAutofit/>
          </a:bodyPr>
          <a:lstStyle>
            <a:lvl1pPr marL="0" indent="0">
              <a:buNone/>
              <a:defRPr lang="en-US" sz="2000" b="0" i="0" kern="1200" dirty="0" smtClean="0">
                <a:solidFill>
                  <a:srgbClr val="1F6BA7"/>
                </a:solidFill>
                <a:latin typeface="Cambria" panose="02040503050406030204" pitchFamily="18" charset="0"/>
                <a:ea typeface="+mn-ea"/>
                <a:cs typeface="Cambria" panose="02040503050406030204" pitchFamily="18" charset="0"/>
              </a:defRPr>
            </a:lvl1pPr>
          </a:lstStyle>
          <a:p>
            <a:pPr lvl="0"/>
            <a:r>
              <a:rPr lang="en-US" dirty="0"/>
              <a:t>Subtitle – location, date</a:t>
            </a:r>
          </a:p>
        </p:txBody>
      </p:sp>
      <p:sp>
        <p:nvSpPr>
          <p:cNvPr id="4" name="Content Placeholder 3"/>
          <p:cNvSpPr>
            <a:spLocks noGrp="1"/>
          </p:cNvSpPr>
          <p:nvPr>
            <p:ph sz="half" idx="2" hasCustomPrompt="1"/>
          </p:nvPr>
        </p:nvSpPr>
        <p:spPr>
          <a:xfrm>
            <a:off x="442432" y="2323677"/>
            <a:ext cx="10911367" cy="714466"/>
          </a:xfrm>
          <a:prstGeom prst="rect">
            <a:avLst/>
          </a:prstGeom>
        </p:spPr>
        <p:txBody>
          <a:bodyPr>
            <a:normAutofit/>
          </a:bodyPr>
          <a:lstStyle>
            <a:lvl1pPr marL="0" indent="0">
              <a:buNone/>
              <a:defRPr lang="en-US" sz="3600" b="1" kern="1200" dirty="0" smtClean="0">
                <a:solidFill>
                  <a:schemeClr val="tx1"/>
                </a:solidFill>
                <a:latin typeface="Cambria" panose="02040503050406030204" pitchFamily="18" charset="0"/>
                <a:ea typeface="Cambria" panose="02040503050406030204" pitchFamily="18" charset="0"/>
                <a:cs typeface="Cambria" panose="02040503050406030204" pitchFamily="18"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Main title</a:t>
            </a:r>
          </a:p>
        </p:txBody>
      </p:sp>
      <p:cxnSp>
        <p:nvCxnSpPr>
          <p:cNvPr id="12" name="Connettore 1 15"/>
          <p:cNvCxnSpPr>
            <a:cxnSpLocks/>
          </p:cNvCxnSpPr>
          <p:nvPr userDrawn="1"/>
        </p:nvCxnSpPr>
        <p:spPr>
          <a:xfrm>
            <a:off x="442432" y="5942730"/>
            <a:ext cx="11565954"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7" name="Text Placeholder 16"/>
          <p:cNvSpPr>
            <a:spLocks noGrp="1"/>
          </p:cNvSpPr>
          <p:nvPr>
            <p:ph type="body" sz="quarter" idx="10"/>
          </p:nvPr>
        </p:nvSpPr>
        <p:spPr>
          <a:xfrm>
            <a:off x="359217" y="655227"/>
            <a:ext cx="3188315" cy="271462"/>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GB"/>
              <a:t>Click to edit Master text styles</a:t>
            </a:r>
          </a:p>
        </p:txBody>
      </p:sp>
      <p:pic>
        <p:nvPicPr>
          <p:cNvPr id="13" name="Immagine 5"/>
          <p:cNvPicPr>
            <a:picLocks noChangeAspect="1"/>
          </p:cNvPicPr>
          <p:nvPr userDrawn="1"/>
        </p:nvPicPr>
        <p:blipFill>
          <a:blip r:embed="rId2"/>
          <a:stretch>
            <a:fillRect/>
          </a:stretch>
        </p:blipFill>
        <p:spPr>
          <a:xfrm>
            <a:off x="-661119" y="386816"/>
            <a:ext cx="4606591" cy="714466"/>
          </a:xfrm>
          <a:prstGeom prst="rect">
            <a:avLst/>
          </a:prstGeom>
        </p:spPr>
      </p:pic>
      <p:pic>
        <p:nvPicPr>
          <p:cNvPr id="6" name="Picture 5">
            <a:extLst>
              <a:ext uri="{FF2B5EF4-FFF2-40B4-BE49-F238E27FC236}">
                <a16:creationId xmlns:a16="http://schemas.microsoft.com/office/drawing/2014/main" xmlns="" id="{2738A5C0-9CAE-D448-9A43-C65D1B01E42D}"/>
              </a:ext>
            </a:extLst>
          </p:cNvPr>
          <p:cNvPicPr>
            <a:picLocks noChangeAspect="1"/>
          </p:cNvPicPr>
          <p:nvPr userDrawn="1"/>
        </p:nvPicPr>
        <p:blipFill>
          <a:blip r:embed="rId3" cstate="hqprint">
            <a:extLst>
              <a:ext uri="{28A0092B-C50C-407E-A947-70E740481C1C}">
                <a14:useLocalDpi xmlns:a14="http://schemas.microsoft.com/office/drawing/2010/main" xmlns=""/>
              </a:ext>
            </a:extLst>
          </a:blip>
          <a:stretch>
            <a:fillRect/>
          </a:stretch>
        </p:blipFill>
        <p:spPr>
          <a:xfrm>
            <a:off x="9661793" y="5338161"/>
            <a:ext cx="2478779" cy="1387633"/>
          </a:xfrm>
          <a:prstGeom prst="rect">
            <a:avLst/>
          </a:prstGeom>
        </p:spPr>
      </p:pic>
    </p:spTree>
    <p:extLst>
      <p:ext uri="{BB962C8B-B14F-4D97-AF65-F5344CB8AC3E}">
        <p14:creationId xmlns:p14="http://schemas.microsoft.com/office/powerpoint/2010/main" xmlns="" val="3168726275"/>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548DBD6C-32A7-3F44-A2EB-469D7D3CE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E5B8AB5F-426D-FC43-A1CE-4A8228FF08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474AE1AC-505D-D244-BF59-1FF84006F7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xmlns="" id="{7B1556B6-3911-514A-A2D3-508B453B6D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1BEFC081-57EB-A143-A1A7-1FC603BAE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FC048-DF4E-0746-B313-543F0DD72FCB}" type="slidenum">
              <a:rPr lang="en-GB" smtClean="0"/>
              <a:pPr/>
              <a:t>‹#›</a:t>
            </a:fld>
            <a:endParaRPr lang="en-GB"/>
          </a:p>
        </p:txBody>
      </p:sp>
    </p:spTree>
    <p:extLst>
      <p:ext uri="{BB962C8B-B14F-4D97-AF65-F5344CB8AC3E}">
        <p14:creationId xmlns:p14="http://schemas.microsoft.com/office/powerpoint/2010/main" xmlns="" val="3339834278"/>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D2C9BC-2C6A-4244-998F-180C3DF2BEA0}"/>
              </a:ext>
            </a:extLst>
          </p:cNvPr>
          <p:cNvSpPr>
            <a:spLocks noGrp="1"/>
          </p:cNvSpPr>
          <p:nvPr>
            <p:ph type="title"/>
          </p:nvPr>
        </p:nvSpPr>
        <p:spPr>
          <a:xfrm>
            <a:off x="442432" y="4222438"/>
            <a:ext cx="10515600" cy="963337"/>
          </a:xfrm>
        </p:spPr>
        <p:txBody>
          <a:bodyPr>
            <a:normAutofit/>
          </a:bodyPr>
          <a:lstStyle/>
          <a:p>
            <a:r>
              <a:rPr lang="en-US" dirty="0">
                <a:latin typeface="Cambria" panose="02040503050406030204" pitchFamily="18" charset="0"/>
              </a:rPr>
              <a:t>Andrei Marcu </a:t>
            </a:r>
            <a:br>
              <a:rPr lang="en-US" dirty="0">
                <a:latin typeface="Cambria" panose="02040503050406030204" pitchFamily="18" charset="0"/>
              </a:rPr>
            </a:br>
            <a:endParaRPr lang="en-US" dirty="0">
              <a:latin typeface="Cambria" panose="02040503050406030204" pitchFamily="18" charset="0"/>
            </a:endParaRPr>
          </a:p>
        </p:txBody>
      </p:sp>
      <p:sp>
        <p:nvSpPr>
          <p:cNvPr id="3" name="Content Placeholder 2">
            <a:extLst>
              <a:ext uri="{FF2B5EF4-FFF2-40B4-BE49-F238E27FC236}">
                <a16:creationId xmlns:a16="http://schemas.microsoft.com/office/drawing/2014/main" xmlns="" id="{42DCA48D-17FA-3841-95FC-E9FFE39557ED}"/>
              </a:ext>
            </a:extLst>
          </p:cNvPr>
          <p:cNvSpPr>
            <a:spLocks noGrp="1"/>
          </p:cNvSpPr>
          <p:nvPr>
            <p:ph sz="half" idx="1"/>
          </p:nvPr>
        </p:nvSpPr>
        <p:spPr>
          <a:xfrm>
            <a:off x="442432" y="3132712"/>
            <a:ext cx="10911367" cy="1367099"/>
          </a:xfrm>
        </p:spPr>
        <p:txBody>
          <a:bodyPr>
            <a:normAutofit/>
          </a:bodyPr>
          <a:lstStyle/>
          <a:p>
            <a:r>
              <a:rPr lang="en-US" dirty="0"/>
              <a:t>July 26, 2021</a:t>
            </a:r>
          </a:p>
        </p:txBody>
      </p:sp>
      <p:sp>
        <p:nvSpPr>
          <p:cNvPr id="4" name="Content Placeholder 3">
            <a:extLst>
              <a:ext uri="{FF2B5EF4-FFF2-40B4-BE49-F238E27FC236}">
                <a16:creationId xmlns:a16="http://schemas.microsoft.com/office/drawing/2014/main" xmlns="" id="{BB594FA6-4096-AD4C-A6CA-70A4B56BB12E}"/>
              </a:ext>
            </a:extLst>
          </p:cNvPr>
          <p:cNvSpPr>
            <a:spLocks noGrp="1"/>
          </p:cNvSpPr>
          <p:nvPr>
            <p:ph sz="half" idx="2"/>
          </p:nvPr>
        </p:nvSpPr>
        <p:spPr>
          <a:xfrm>
            <a:off x="442431" y="1991361"/>
            <a:ext cx="10911367" cy="1141351"/>
          </a:xfrm>
        </p:spPr>
        <p:txBody>
          <a:bodyPr>
            <a:normAutofit/>
          </a:bodyPr>
          <a:lstStyle/>
          <a:p>
            <a:r>
              <a:rPr lang="pl-PL" dirty="0"/>
              <a:t>EU CBAM </a:t>
            </a:r>
            <a:r>
              <a:rPr lang="pl-PL" dirty="0" err="1"/>
              <a:t>Proposal</a:t>
            </a:r>
            <a:endParaRPr lang="en-GB" dirty="0">
              <a:solidFill>
                <a:srgbClr val="1E6BA7"/>
              </a:solidFill>
              <a:latin typeface="Cambria Math" charset="0"/>
              <a:ea typeface="Cambria Math" charset="0"/>
              <a:cs typeface="Cambria Math" charset="0"/>
            </a:endParaRPr>
          </a:p>
        </p:txBody>
      </p:sp>
    </p:spTree>
    <p:extLst>
      <p:ext uri="{BB962C8B-B14F-4D97-AF65-F5344CB8AC3E}">
        <p14:creationId xmlns:p14="http://schemas.microsoft.com/office/powerpoint/2010/main" xmlns="" val="14747449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xmlns="" id="{9A813A85-7054-F643-85F2-238FE8B3855F}"/>
              </a:ext>
            </a:extLst>
          </p:cNvPr>
          <p:cNvPicPr>
            <a:picLocks noGrp="1" noChangeAspect="1"/>
          </p:cNvPicPr>
          <p:nvPr>
            <p:ph idx="13"/>
          </p:nvPr>
        </p:nvPicPr>
        <p:blipFill>
          <a:blip r:embed="rId2"/>
          <a:stretch>
            <a:fillRect/>
          </a:stretch>
        </p:blipFill>
        <p:spPr>
          <a:xfrm>
            <a:off x="0" y="-1"/>
            <a:ext cx="8400028" cy="6776711"/>
          </a:xfrm>
          <a:prstGeom prst="rect">
            <a:avLst/>
          </a:prstGeom>
        </p:spPr>
      </p:pic>
      <p:sp>
        <p:nvSpPr>
          <p:cNvPr id="4" name="Slide Number Placeholder 3">
            <a:extLst>
              <a:ext uri="{FF2B5EF4-FFF2-40B4-BE49-F238E27FC236}">
                <a16:creationId xmlns:a16="http://schemas.microsoft.com/office/drawing/2014/main" xmlns="" id="{AF8DC45E-6649-4947-9D27-A456FC68BD1A}"/>
              </a:ext>
            </a:extLst>
          </p:cNvPr>
          <p:cNvSpPr>
            <a:spLocks noGrp="1"/>
          </p:cNvSpPr>
          <p:nvPr>
            <p:ph type="sldNum" sz="quarter" idx="12"/>
          </p:nvPr>
        </p:nvSpPr>
        <p:spPr/>
        <p:txBody>
          <a:bodyPr/>
          <a:lstStyle/>
          <a:p>
            <a:fld id="{F26FC048-DF4E-0746-B313-543F0DD72FCB}" type="slidenum">
              <a:rPr lang="en-GB" smtClean="0"/>
              <a:pPr/>
              <a:t>10</a:t>
            </a:fld>
            <a:endParaRPr lang="en-GB"/>
          </a:p>
        </p:txBody>
      </p:sp>
    </p:spTree>
    <p:extLst>
      <p:ext uri="{BB962C8B-B14F-4D97-AF65-F5344CB8AC3E}">
        <p14:creationId xmlns:p14="http://schemas.microsoft.com/office/powerpoint/2010/main" xmlns="" val="177705346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A7D1B05-405E-904F-B613-8A2288671A8A}"/>
              </a:ext>
            </a:extLst>
          </p:cNvPr>
          <p:cNvSpPr>
            <a:spLocks noGrp="1"/>
          </p:cNvSpPr>
          <p:nvPr>
            <p:ph idx="13"/>
          </p:nvPr>
        </p:nvSpPr>
        <p:spPr>
          <a:xfrm>
            <a:off x="287827" y="1360056"/>
            <a:ext cx="11616345" cy="5234092"/>
          </a:xfrm>
        </p:spPr>
        <p:txBody>
          <a:bodyPr>
            <a:normAutofit/>
          </a:bodyPr>
          <a:lstStyle/>
          <a:p>
            <a:r>
              <a:rPr lang="en-GB" dirty="0"/>
              <a:t>Are rules of international trade changing to accommodate climate change ?</a:t>
            </a:r>
          </a:p>
          <a:p>
            <a:r>
              <a:rPr lang="en-GB" dirty="0"/>
              <a:t>Domestically</a:t>
            </a:r>
          </a:p>
          <a:p>
            <a:pPr lvl="1"/>
            <a:r>
              <a:rPr lang="en-GB" sz="2800" dirty="0"/>
              <a:t>Not enough protection through CBAM</a:t>
            </a:r>
          </a:p>
          <a:p>
            <a:pPr lvl="1"/>
            <a:r>
              <a:rPr lang="en-GB" sz="2800" dirty="0"/>
              <a:t>Lack of export provision</a:t>
            </a:r>
          </a:p>
          <a:p>
            <a:r>
              <a:rPr lang="en-GB" dirty="0"/>
              <a:t>Internationally: </a:t>
            </a:r>
          </a:p>
          <a:p>
            <a:pPr lvl="1"/>
            <a:r>
              <a:rPr lang="en-GB" sz="2800" dirty="0"/>
              <a:t>no provision (yet) on recognitions of no pricing costs</a:t>
            </a:r>
          </a:p>
          <a:p>
            <a:pPr lvl="1"/>
            <a:r>
              <a:rPr lang="en-GB" sz="2800" dirty="0"/>
              <a:t>Clash with Paris Agreement spirit</a:t>
            </a:r>
          </a:p>
          <a:p>
            <a:r>
              <a:rPr lang="en-GB" dirty="0"/>
              <a:t>What is the alternative to this proposal if this is not good enough?</a:t>
            </a:r>
          </a:p>
          <a:p>
            <a:endParaRPr lang="x-none" dirty="0"/>
          </a:p>
        </p:txBody>
      </p:sp>
      <p:sp>
        <p:nvSpPr>
          <p:cNvPr id="3" name="Text Placeholder 2">
            <a:extLst>
              <a:ext uri="{FF2B5EF4-FFF2-40B4-BE49-F238E27FC236}">
                <a16:creationId xmlns:a16="http://schemas.microsoft.com/office/drawing/2014/main" xmlns="" id="{1A8BA14B-A113-C944-A14C-6270B2493E8F}"/>
              </a:ext>
            </a:extLst>
          </p:cNvPr>
          <p:cNvSpPr>
            <a:spLocks noGrp="1"/>
          </p:cNvSpPr>
          <p:nvPr>
            <p:ph type="body" sz="quarter" idx="14"/>
          </p:nvPr>
        </p:nvSpPr>
        <p:spPr>
          <a:xfrm>
            <a:off x="263609" y="420624"/>
            <a:ext cx="10935855" cy="1003441"/>
          </a:xfrm>
        </p:spPr>
        <p:txBody>
          <a:bodyPr>
            <a:normAutofit/>
          </a:bodyPr>
          <a:lstStyle/>
          <a:p>
            <a:r>
              <a:rPr lang="en-GB" dirty="0"/>
              <a:t>Initial takeaways from the proposal</a:t>
            </a:r>
            <a:endParaRPr lang="x-none" dirty="0"/>
          </a:p>
        </p:txBody>
      </p:sp>
      <p:sp>
        <p:nvSpPr>
          <p:cNvPr id="4" name="Slide Number Placeholder 3">
            <a:extLst>
              <a:ext uri="{FF2B5EF4-FFF2-40B4-BE49-F238E27FC236}">
                <a16:creationId xmlns:a16="http://schemas.microsoft.com/office/drawing/2014/main" xmlns="" id="{BF5E7FE4-604A-F34F-81EC-6C07019B88E5}"/>
              </a:ext>
            </a:extLst>
          </p:cNvPr>
          <p:cNvSpPr>
            <a:spLocks noGrp="1"/>
          </p:cNvSpPr>
          <p:nvPr>
            <p:ph type="sldNum" sz="quarter" idx="12"/>
          </p:nvPr>
        </p:nvSpPr>
        <p:spPr/>
        <p:txBody>
          <a:bodyPr/>
          <a:lstStyle/>
          <a:p>
            <a:fld id="{F26FC048-DF4E-0746-B313-543F0DD72FCB}" type="slidenum">
              <a:rPr lang="en-GB" smtClean="0"/>
              <a:pPr/>
              <a:t>11</a:t>
            </a:fld>
            <a:endParaRPr lang="en-GB"/>
          </a:p>
        </p:txBody>
      </p:sp>
    </p:spTree>
    <p:extLst>
      <p:ext uri="{BB962C8B-B14F-4D97-AF65-F5344CB8AC3E}">
        <p14:creationId xmlns:p14="http://schemas.microsoft.com/office/powerpoint/2010/main" xmlns="" val="299366786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xmlns="" id="{7C268BA8-E059-42C3-BB4F-B86C3C3CD86B}"/>
              </a:ext>
            </a:extLst>
          </p:cNvPr>
          <p:cNvGraphicFramePr>
            <a:graphicFrameLocks/>
          </p:cNvGraphicFramePr>
          <p:nvPr/>
        </p:nvGraphicFramePr>
        <p:xfrm>
          <a:off x="263609" y="1288800"/>
          <a:ext cx="6861600" cy="428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xmlns="" id="{7F353628-88D5-FC4A-8983-ABE933A29B63}"/>
              </a:ext>
            </a:extLst>
          </p:cNvPr>
          <p:cNvSpPr>
            <a:spLocks noGrp="1"/>
          </p:cNvSpPr>
          <p:nvPr>
            <p:ph type="body" sz="quarter" idx="14"/>
          </p:nvPr>
        </p:nvSpPr>
        <p:spPr/>
        <p:txBody>
          <a:bodyPr/>
          <a:lstStyle/>
          <a:p>
            <a:pPr algn="just"/>
            <a:r>
              <a:rPr lang="en-US" dirty="0">
                <a:latin typeface="Cambria" panose="02040503050406030204" pitchFamily="18" charset="0"/>
              </a:rPr>
              <a:t>Results for the Russian Federation</a:t>
            </a:r>
          </a:p>
        </p:txBody>
      </p:sp>
      <p:sp>
        <p:nvSpPr>
          <p:cNvPr id="4" name="Slide Number Placeholder 3">
            <a:extLst>
              <a:ext uri="{FF2B5EF4-FFF2-40B4-BE49-F238E27FC236}">
                <a16:creationId xmlns:a16="http://schemas.microsoft.com/office/drawing/2014/main" xmlns="" id="{8AF9F22B-485C-AD44-8898-2EBAFE40A5AC}"/>
              </a:ext>
            </a:extLst>
          </p:cNvPr>
          <p:cNvSpPr>
            <a:spLocks noGrp="1"/>
          </p:cNvSpPr>
          <p:nvPr>
            <p:ph type="sldNum" sz="quarter" idx="12"/>
          </p:nvPr>
        </p:nvSpPr>
        <p:spPr/>
        <p:txBody>
          <a:bodyPr/>
          <a:lstStyle/>
          <a:p>
            <a:fld id="{F26FC048-DF4E-0746-B313-543F0DD72FCB}" type="slidenum">
              <a:rPr lang="en-GB" smtClean="0"/>
              <a:pPr/>
              <a:t>12</a:t>
            </a:fld>
            <a:endParaRPr lang="en-GB" dirty="0"/>
          </a:p>
        </p:txBody>
      </p:sp>
      <p:cxnSp>
        <p:nvCxnSpPr>
          <p:cNvPr id="13" name="Straight Connector 12">
            <a:extLst>
              <a:ext uri="{FF2B5EF4-FFF2-40B4-BE49-F238E27FC236}">
                <a16:creationId xmlns:a16="http://schemas.microsoft.com/office/drawing/2014/main" xmlns="" id="{49B45378-7CE7-427F-856C-8CC6D6130132}"/>
              </a:ext>
            </a:extLst>
          </p:cNvPr>
          <p:cNvCxnSpPr>
            <a:cxnSpLocks/>
          </p:cNvCxnSpPr>
          <p:nvPr/>
        </p:nvCxnSpPr>
        <p:spPr>
          <a:xfrm>
            <a:off x="3072617" y="1801368"/>
            <a:ext cx="0" cy="3081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6FBA1015-75A7-416A-A485-44D60681849C}"/>
              </a:ext>
            </a:extLst>
          </p:cNvPr>
          <p:cNvSpPr txBox="1"/>
          <p:nvPr/>
        </p:nvSpPr>
        <p:spPr>
          <a:xfrm>
            <a:off x="1093220" y="1814639"/>
            <a:ext cx="1213794"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Scenario 1</a:t>
            </a:r>
          </a:p>
        </p:txBody>
      </p:sp>
      <p:sp>
        <p:nvSpPr>
          <p:cNvPr id="8" name="TextBox 7">
            <a:extLst>
              <a:ext uri="{FF2B5EF4-FFF2-40B4-BE49-F238E27FC236}">
                <a16:creationId xmlns:a16="http://schemas.microsoft.com/office/drawing/2014/main" xmlns="" id="{E08BD56A-9545-4B49-AF75-EFBD7D73305F}"/>
              </a:ext>
            </a:extLst>
          </p:cNvPr>
          <p:cNvSpPr txBox="1"/>
          <p:nvPr/>
        </p:nvSpPr>
        <p:spPr>
          <a:xfrm>
            <a:off x="3100280" y="1818026"/>
            <a:ext cx="1213794"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Scenario 2</a:t>
            </a:r>
          </a:p>
        </p:txBody>
      </p:sp>
      <p:cxnSp>
        <p:nvCxnSpPr>
          <p:cNvPr id="19" name="Straight Connector 18">
            <a:extLst>
              <a:ext uri="{FF2B5EF4-FFF2-40B4-BE49-F238E27FC236}">
                <a16:creationId xmlns:a16="http://schemas.microsoft.com/office/drawing/2014/main" xmlns="" id="{B63DA461-FF85-48E8-BD61-77CE7892DEA2}"/>
              </a:ext>
            </a:extLst>
          </p:cNvPr>
          <p:cNvCxnSpPr>
            <a:cxnSpLocks/>
          </p:cNvCxnSpPr>
          <p:nvPr/>
        </p:nvCxnSpPr>
        <p:spPr>
          <a:xfrm>
            <a:off x="5026385" y="1801368"/>
            <a:ext cx="0" cy="3081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53B68DFC-5D5B-41B3-BEC7-D8AE37374831}"/>
              </a:ext>
            </a:extLst>
          </p:cNvPr>
          <p:cNvSpPr txBox="1"/>
          <p:nvPr/>
        </p:nvSpPr>
        <p:spPr>
          <a:xfrm>
            <a:off x="5054048" y="1814639"/>
            <a:ext cx="1213794"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Scenario 3</a:t>
            </a:r>
          </a:p>
        </p:txBody>
      </p:sp>
      <p:sp>
        <p:nvSpPr>
          <p:cNvPr id="11" name="TextBox 10">
            <a:extLst>
              <a:ext uri="{FF2B5EF4-FFF2-40B4-BE49-F238E27FC236}">
                <a16:creationId xmlns:a16="http://schemas.microsoft.com/office/drawing/2014/main" xmlns="" id="{2B6AB26C-05F3-974D-964C-092B83B92D5A}"/>
              </a:ext>
            </a:extLst>
          </p:cNvPr>
          <p:cNvSpPr txBox="1"/>
          <p:nvPr/>
        </p:nvSpPr>
        <p:spPr>
          <a:xfrm>
            <a:off x="7125209" y="1756340"/>
            <a:ext cx="4463367" cy="3810274"/>
          </a:xfrm>
          <a:prstGeom prst="rect">
            <a:avLst/>
          </a:prstGeom>
          <a:noFill/>
        </p:spPr>
        <p:txBody>
          <a:bodyPr wrap="square" rtlCol="0">
            <a:spAutoFit/>
          </a:bodyPr>
          <a:lstStyle/>
          <a:p>
            <a:pPr marL="342900" indent="-342900" algn="just">
              <a:lnSpc>
                <a:spcPct val="120000"/>
              </a:lnSpc>
              <a:spcBef>
                <a:spcPts val="600"/>
              </a:spcBef>
              <a:spcAft>
                <a:spcPts val="600"/>
              </a:spcAft>
              <a:buFont typeface="Arial" panose="020B0604020202020204" pitchFamily="34" charset="0"/>
              <a:buChar char="•"/>
            </a:pPr>
            <a:r>
              <a:rPr lang="en-US" sz="1600" dirty="0">
                <a:latin typeface="Cambria" panose="02040503050406030204" pitchFamily="18" charset="0"/>
              </a:rPr>
              <a:t>Average annual additional costs can vary considerably across sectors</a:t>
            </a:r>
          </a:p>
          <a:p>
            <a:pPr marL="342900" indent="-342900" algn="just">
              <a:lnSpc>
                <a:spcPct val="120000"/>
              </a:lnSpc>
              <a:spcBef>
                <a:spcPts val="600"/>
              </a:spcBef>
              <a:spcAft>
                <a:spcPts val="600"/>
              </a:spcAft>
              <a:buFont typeface="Arial" panose="020B0604020202020204" pitchFamily="34" charset="0"/>
              <a:buChar char="•"/>
            </a:pPr>
            <a:r>
              <a:rPr lang="en-US" sz="1600" b="1" dirty="0">
                <a:latin typeface="Cambria" panose="02040503050406030204" pitchFamily="18" charset="0"/>
              </a:rPr>
              <a:t>Key factors</a:t>
            </a:r>
            <a:r>
              <a:rPr lang="en-US" sz="1600" dirty="0">
                <a:latin typeface="Cambria" panose="02040503050406030204" pitchFamily="18" charset="0"/>
              </a:rPr>
              <a:t>: trade volumes and emissions</a:t>
            </a:r>
          </a:p>
          <a:p>
            <a:pPr marL="342900" indent="-342900" algn="just">
              <a:lnSpc>
                <a:spcPct val="120000"/>
              </a:lnSpc>
              <a:spcBef>
                <a:spcPts val="600"/>
              </a:spcBef>
              <a:spcAft>
                <a:spcPts val="600"/>
              </a:spcAft>
              <a:buFont typeface="Arial" panose="020B0604020202020204" pitchFamily="34" charset="0"/>
              <a:buChar char="•"/>
            </a:pPr>
            <a:r>
              <a:rPr lang="en-US" sz="1600" dirty="0">
                <a:latin typeface="Cambria" panose="02040503050406030204" pitchFamily="18" charset="0"/>
              </a:rPr>
              <a:t>Adoption of EU default emission intensities would generate the highest total costs when including Scope 1 and Scope 2 emissions</a:t>
            </a:r>
          </a:p>
          <a:p>
            <a:pPr marL="285750" indent="-285750" algn="just">
              <a:lnSpc>
                <a:spcPct val="90000"/>
              </a:lnSpc>
              <a:spcBef>
                <a:spcPts val="600"/>
              </a:spcBef>
              <a:spcAft>
                <a:spcPts val="600"/>
              </a:spcAft>
              <a:buFont typeface="Arial" panose="020B0604020202020204" pitchFamily="34" charset="0"/>
              <a:buChar char="•"/>
            </a:pPr>
            <a:r>
              <a:rPr lang="en-US" sz="1600" dirty="0">
                <a:latin typeface="Cambria" panose="02040503050406030204" pitchFamily="18" charset="0"/>
              </a:rPr>
              <a:t>Largest tax burden expected on steel (highly traded product), but significant for </a:t>
            </a:r>
            <a:r>
              <a:rPr lang="en-US" sz="1600" dirty="0" err="1">
                <a:latin typeface="Cambria" panose="02040503050406030204" pitchFamily="18" charset="0"/>
              </a:rPr>
              <a:t>aluminium</a:t>
            </a:r>
            <a:r>
              <a:rPr lang="en-US" sz="1600" dirty="0">
                <a:latin typeface="Cambria" panose="02040503050406030204" pitchFamily="18" charset="0"/>
              </a:rPr>
              <a:t> and electricity too</a:t>
            </a:r>
          </a:p>
          <a:p>
            <a:pPr marL="285750" indent="-285750" algn="just">
              <a:lnSpc>
                <a:spcPct val="90000"/>
              </a:lnSpc>
              <a:spcBef>
                <a:spcPts val="600"/>
              </a:spcBef>
              <a:spcAft>
                <a:spcPts val="600"/>
              </a:spcAft>
              <a:buFont typeface="Arial" panose="020B0604020202020204" pitchFamily="34" charset="0"/>
              <a:buChar char="•"/>
            </a:pPr>
            <a:r>
              <a:rPr lang="en-US" sz="1600" dirty="0">
                <a:latin typeface="Cambria" panose="02040503050406030204" pitchFamily="18" charset="0"/>
              </a:rPr>
              <a:t>Costs for cement are lower in magnitude, but between 40% and 48% of exports value to the EU)</a:t>
            </a:r>
          </a:p>
        </p:txBody>
      </p:sp>
      <mc:AlternateContent xmlns:mc="http://schemas.openxmlformats.org/markup-compatibility/2006">
        <mc:Choice xmlns:a14="http://schemas.microsoft.com/office/drawing/2010/main" xmlns="" Requires="a14">
          <p:sp>
            <p:nvSpPr>
              <p:cNvPr id="7" name="Rectangle 6">
                <a:extLst>
                  <a:ext uri="{FF2B5EF4-FFF2-40B4-BE49-F238E27FC236}">
                    <a16:creationId xmlns:a16="http://schemas.microsoft.com/office/drawing/2014/main" id="{C933902E-5542-494A-BC38-7BE997FC1F0E}"/>
                  </a:ext>
                </a:extLst>
              </p:cNvPr>
              <p:cNvSpPr/>
              <p:nvPr/>
            </p:nvSpPr>
            <p:spPr>
              <a:xfrm>
                <a:off x="1093220" y="1288797"/>
                <a:ext cx="1308050" cy="324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a:rPr lang="en-CA" sz="1400" i="1">
                              <a:latin typeface="Cambria Math" panose="02040503050406030204" pitchFamily="18" charset="0"/>
                            </a:rPr>
                            <m:t>𝐸𝑈</m:t>
                          </m:r>
                        </m:e>
                        <m:sub>
                          <m:r>
                            <a:rPr lang="en-CA" sz="1400" i="1">
                              <a:latin typeface="Cambria Math" panose="02040503050406030204" pitchFamily="18" charset="0"/>
                            </a:rPr>
                            <m:t>𝐶𝑂</m:t>
                          </m:r>
                          <m:r>
                            <a:rPr lang="en-CA" sz="1400" i="1" baseline="-25000">
                              <a:latin typeface="Cambria Math" panose="02040503050406030204" pitchFamily="18" charset="0"/>
                            </a:rPr>
                            <m:t>2</m:t>
                          </m:r>
                          <m:r>
                            <a:rPr lang="en-CA" sz="1400" i="1">
                              <a:latin typeface="Cambria Math" panose="02040503050406030204" pitchFamily="18" charset="0"/>
                            </a:rPr>
                            <m:t> </m:t>
                          </m:r>
                          <m:r>
                            <a:rPr lang="it-IT" sz="1400" i="1">
                              <a:latin typeface="Cambria Math" panose="02040503050406030204" pitchFamily="18" charset="0"/>
                            </a:rPr>
                            <m:t>𝑖𝑛𝑡𝑒𝑛𝑠𝑖𝑡𝑦</m:t>
                          </m:r>
                        </m:sub>
                      </m:sSub>
                    </m:oMath>
                  </m:oMathPara>
                </a14:m>
                <a:endParaRPr lang="en-US" sz="1400" dirty="0"/>
              </a:p>
            </p:txBody>
          </p:sp>
        </mc:Choice>
        <mc:Fallback>
          <p:sp>
            <p:nvSpPr>
              <p:cNvPr id="7" name="Rectangle 6">
                <a:extLst>
                  <a:ext uri="{FF2B5EF4-FFF2-40B4-BE49-F238E27FC236}">
                    <a16:creationId xmlns:a16="http://schemas.microsoft.com/office/drawing/2014/main" xmlns="" xmlns:a14="http://schemas.microsoft.com/office/drawing/2010/main" id="{C933902E-5542-494A-BC38-7BE997FC1F0E}"/>
                  </a:ext>
                </a:extLst>
              </p:cNvPr>
              <p:cNvSpPr>
                <a:spLocks noRot="1" noChangeAspect="1" noMove="1" noResize="1" noEditPoints="1" noAdjustHandles="1" noChangeArrowheads="1" noChangeShapeType="1" noTextEdit="1"/>
              </p:cNvSpPr>
              <p:nvPr/>
            </p:nvSpPr>
            <p:spPr>
              <a:xfrm>
                <a:off x="1093220" y="1288797"/>
                <a:ext cx="1308050" cy="324769"/>
              </a:xfrm>
              <a:prstGeom prst="rect">
                <a:avLst/>
              </a:prstGeom>
              <a:blipFill>
                <a:blip r:embed="rId3"/>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9" name="Rectangle 8">
                <a:extLst>
                  <a:ext uri="{FF2B5EF4-FFF2-40B4-BE49-F238E27FC236}">
                    <a16:creationId xmlns:a16="http://schemas.microsoft.com/office/drawing/2014/main" id="{6E1E76D4-33D4-E549-8C6F-9868D1374C8C}"/>
                  </a:ext>
                </a:extLst>
              </p:cNvPr>
              <p:cNvSpPr/>
              <p:nvPr/>
            </p:nvSpPr>
            <p:spPr>
              <a:xfrm>
                <a:off x="3100280" y="1288798"/>
                <a:ext cx="1826910" cy="324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a:rPr lang="it-IT" sz="1400" i="1">
                              <a:latin typeface="Cambria Math" panose="02040503050406030204" pitchFamily="18" charset="0"/>
                            </a:rPr>
                            <m:t>𝑛𝑜𝑛</m:t>
                          </m:r>
                          <m:r>
                            <a:rPr lang="it-IT" sz="1400" i="1">
                              <a:latin typeface="Cambria Math" panose="02040503050406030204" pitchFamily="18" charset="0"/>
                            </a:rPr>
                            <m:t>−</m:t>
                          </m:r>
                          <m:r>
                            <a:rPr lang="en-CA" sz="1400" i="1">
                              <a:latin typeface="Cambria Math" panose="02040503050406030204" pitchFamily="18" charset="0"/>
                            </a:rPr>
                            <m:t>𝐸𝑈</m:t>
                          </m:r>
                        </m:e>
                        <m:sub>
                          <m:r>
                            <a:rPr lang="en-CA" sz="1400" i="1">
                              <a:latin typeface="Cambria Math" panose="02040503050406030204" pitchFamily="18" charset="0"/>
                            </a:rPr>
                            <m:t>𝐶𝑂</m:t>
                          </m:r>
                          <m:r>
                            <a:rPr lang="en-CA" sz="1400" i="1" baseline="-25000">
                              <a:latin typeface="Cambria Math" panose="02040503050406030204" pitchFamily="18" charset="0"/>
                            </a:rPr>
                            <m:t>2</m:t>
                          </m:r>
                          <m:r>
                            <a:rPr lang="en-CA" sz="1400" i="1">
                              <a:latin typeface="Cambria Math" panose="02040503050406030204" pitchFamily="18" charset="0"/>
                            </a:rPr>
                            <m:t> </m:t>
                          </m:r>
                          <m:r>
                            <a:rPr lang="it-IT" sz="1400" i="1">
                              <a:latin typeface="Cambria Math" panose="02040503050406030204" pitchFamily="18" charset="0"/>
                            </a:rPr>
                            <m:t>𝑖𝑛𝑡𝑒𝑛𝑠𝑖𝑡𝑦</m:t>
                          </m:r>
                        </m:sub>
                      </m:sSub>
                    </m:oMath>
                  </m:oMathPara>
                </a14:m>
                <a:endParaRPr lang="en-US" sz="1400" dirty="0"/>
              </a:p>
            </p:txBody>
          </p:sp>
        </mc:Choice>
        <mc:Fallback>
          <p:sp>
            <p:nvSpPr>
              <p:cNvPr id="9" name="Rectangle 8">
                <a:extLst>
                  <a:ext uri="{FF2B5EF4-FFF2-40B4-BE49-F238E27FC236}">
                    <a16:creationId xmlns:a16="http://schemas.microsoft.com/office/drawing/2014/main" xmlns="" xmlns:a14="http://schemas.microsoft.com/office/drawing/2010/main" id="{6E1E76D4-33D4-E549-8C6F-9868D1374C8C}"/>
                  </a:ext>
                </a:extLst>
              </p:cNvPr>
              <p:cNvSpPr>
                <a:spLocks noRot="1" noChangeAspect="1" noMove="1" noResize="1" noEditPoints="1" noAdjustHandles="1" noChangeArrowheads="1" noChangeShapeType="1" noTextEdit="1"/>
              </p:cNvSpPr>
              <p:nvPr/>
            </p:nvSpPr>
            <p:spPr>
              <a:xfrm>
                <a:off x="3100280" y="1288798"/>
                <a:ext cx="1826910" cy="324769"/>
              </a:xfrm>
              <a:prstGeom prst="rect">
                <a:avLst/>
              </a:prstGeom>
              <a:blipFill>
                <a:blip r:embed="rId4"/>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2" name="Rectangle 11">
                <a:extLst>
                  <a:ext uri="{FF2B5EF4-FFF2-40B4-BE49-F238E27FC236}">
                    <a16:creationId xmlns:a16="http://schemas.microsoft.com/office/drawing/2014/main" id="{72BB01A3-BE1E-9A43-A8E0-871519666DF5}"/>
                  </a:ext>
                </a:extLst>
              </p:cNvPr>
              <p:cNvSpPr/>
              <p:nvPr/>
            </p:nvSpPr>
            <p:spPr>
              <a:xfrm>
                <a:off x="5136149" y="1288798"/>
                <a:ext cx="1190774" cy="324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m:rPr>
                              <m:nor/>
                            </m:rPr>
                            <a:rPr lang="el-GR" sz="1400" dirty="0">
                              <a:latin typeface="Cambria Math" panose="02040503050406030204" pitchFamily="18" charset="0"/>
                              <a:ea typeface="Cambria Math" panose="02040503050406030204" pitchFamily="18" charset="0"/>
                            </a:rPr>
                            <m:t>Δ</m:t>
                          </m:r>
                        </m:e>
                        <m:sub>
                          <m:r>
                            <a:rPr lang="en-CA" sz="1400" i="1">
                              <a:latin typeface="Cambria Math" panose="02040503050406030204" pitchFamily="18" charset="0"/>
                            </a:rPr>
                            <m:t>𝐶𝑂</m:t>
                          </m:r>
                          <m:r>
                            <a:rPr lang="en-CA" sz="1400" i="1" baseline="-25000">
                              <a:latin typeface="Cambria Math" panose="02040503050406030204" pitchFamily="18" charset="0"/>
                            </a:rPr>
                            <m:t>2</m:t>
                          </m:r>
                          <m:r>
                            <a:rPr lang="en-CA" sz="1400" i="1">
                              <a:latin typeface="Cambria Math" panose="02040503050406030204" pitchFamily="18" charset="0"/>
                            </a:rPr>
                            <m:t> </m:t>
                          </m:r>
                          <m:r>
                            <a:rPr lang="it-IT" sz="1400" i="1">
                              <a:latin typeface="Cambria Math" panose="02040503050406030204" pitchFamily="18" charset="0"/>
                            </a:rPr>
                            <m:t>𝑖𝑛𝑡𝑒𝑛𝑠𝑖𝑡𝑦</m:t>
                          </m:r>
                        </m:sub>
                      </m:sSub>
                    </m:oMath>
                  </m:oMathPara>
                </a14:m>
                <a:endParaRPr lang="en-US" sz="1400" dirty="0"/>
              </a:p>
            </p:txBody>
          </p:sp>
        </mc:Choice>
        <mc:Fallback>
          <p:sp>
            <p:nvSpPr>
              <p:cNvPr id="12" name="Rectangle 11">
                <a:extLst>
                  <a:ext uri="{FF2B5EF4-FFF2-40B4-BE49-F238E27FC236}">
                    <a16:creationId xmlns:a16="http://schemas.microsoft.com/office/drawing/2014/main" xmlns="" xmlns:a14="http://schemas.microsoft.com/office/drawing/2010/main" id="{72BB01A3-BE1E-9A43-A8E0-871519666DF5}"/>
                  </a:ext>
                </a:extLst>
              </p:cNvPr>
              <p:cNvSpPr>
                <a:spLocks noRot="1" noChangeAspect="1" noMove="1" noResize="1" noEditPoints="1" noAdjustHandles="1" noChangeArrowheads="1" noChangeShapeType="1" noTextEdit="1"/>
              </p:cNvSpPr>
              <p:nvPr/>
            </p:nvSpPr>
            <p:spPr>
              <a:xfrm>
                <a:off x="5136149" y="1288798"/>
                <a:ext cx="1190774" cy="324769"/>
              </a:xfrm>
              <a:prstGeom prst="rect">
                <a:avLst/>
              </a:prstGeom>
              <a:blipFill>
                <a:blip r:embed="rId5"/>
                <a:stretch>
                  <a:fillRect b="-3704"/>
                </a:stretch>
              </a:blipFill>
            </p:spPr>
            <p:txBody>
              <a:bodyPr/>
              <a:lstStyle/>
              <a:p>
                <a:r>
                  <a:rPr lang="en-US">
                    <a:noFill/>
                  </a:rPr>
                  <a:t> </a:t>
                </a:r>
              </a:p>
            </p:txBody>
          </p:sp>
        </mc:Fallback>
      </mc:AlternateContent>
    </p:spTree>
    <p:extLst>
      <p:ext uri="{BB962C8B-B14F-4D97-AF65-F5344CB8AC3E}">
        <p14:creationId xmlns:p14="http://schemas.microsoft.com/office/powerpoint/2010/main" xmlns="" val="290147152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xmlns="" id="{1393D014-E8A4-4F47-87E2-8345217D03D2}"/>
              </a:ext>
            </a:extLst>
          </p:cNvPr>
          <p:cNvGraphicFramePr>
            <a:graphicFrameLocks/>
          </p:cNvGraphicFramePr>
          <p:nvPr/>
        </p:nvGraphicFramePr>
        <p:xfrm>
          <a:off x="263609" y="1288800"/>
          <a:ext cx="6858000" cy="428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xmlns="" id="{7F353628-88D5-FC4A-8983-ABE933A29B63}"/>
              </a:ext>
            </a:extLst>
          </p:cNvPr>
          <p:cNvSpPr>
            <a:spLocks noGrp="1"/>
          </p:cNvSpPr>
          <p:nvPr>
            <p:ph type="body" sz="quarter" idx="14"/>
          </p:nvPr>
        </p:nvSpPr>
        <p:spPr/>
        <p:txBody>
          <a:bodyPr/>
          <a:lstStyle/>
          <a:p>
            <a:pPr algn="just"/>
            <a:r>
              <a:rPr lang="en-US" dirty="0">
                <a:latin typeface="Cambria" panose="02040503050406030204" pitchFamily="18" charset="0"/>
              </a:rPr>
              <a:t>Sensitivity Analysis for the Russian Federation</a:t>
            </a:r>
          </a:p>
        </p:txBody>
      </p:sp>
      <p:sp>
        <p:nvSpPr>
          <p:cNvPr id="4" name="Slide Number Placeholder 3">
            <a:extLst>
              <a:ext uri="{FF2B5EF4-FFF2-40B4-BE49-F238E27FC236}">
                <a16:creationId xmlns:a16="http://schemas.microsoft.com/office/drawing/2014/main" xmlns="" id="{8AF9F22B-485C-AD44-8898-2EBAFE40A5AC}"/>
              </a:ext>
            </a:extLst>
          </p:cNvPr>
          <p:cNvSpPr>
            <a:spLocks noGrp="1"/>
          </p:cNvSpPr>
          <p:nvPr>
            <p:ph type="sldNum" sz="quarter" idx="12"/>
          </p:nvPr>
        </p:nvSpPr>
        <p:spPr/>
        <p:txBody>
          <a:bodyPr/>
          <a:lstStyle/>
          <a:p>
            <a:fld id="{F26FC048-DF4E-0746-B313-543F0DD72FCB}" type="slidenum">
              <a:rPr lang="en-GB" smtClean="0"/>
              <a:pPr/>
              <a:t>13</a:t>
            </a:fld>
            <a:endParaRPr lang="en-GB"/>
          </a:p>
        </p:txBody>
      </p:sp>
      <p:cxnSp>
        <p:nvCxnSpPr>
          <p:cNvPr id="8" name="Straight Connector 7">
            <a:extLst>
              <a:ext uri="{FF2B5EF4-FFF2-40B4-BE49-F238E27FC236}">
                <a16:creationId xmlns:a16="http://schemas.microsoft.com/office/drawing/2014/main" xmlns="" id="{9C1A56E3-4DA4-0744-8B8C-1D8DED0FFE93}"/>
              </a:ext>
            </a:extLst>
          </p:cNvPr>
          <p:cNvCxnSpPr>
            <a:cxnSpLocks/>
          </p:cNvCxnSpPr>
          <p:nvPr/>
        </p:nvCxnSpPr>
        <p:spPr>
          <a:xfrm>
            <a:off x="3072617" y="1801368"/>
            <a:ext cx="0" cy="3081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xmlns="" id="{AA2B7904-C301-EB4D-85CB-6FB8AF21D474}"/>
              </a:ext>
            </a:extLst>
          </p:cNvPr>
          <p:cNvCxnSpPr>
            <a:cxnSpLocks/>
          </p:cNvCxnSpPr>
          <p:nvPr/>
        </p:nvCxnSpPr>
        <p:spPr>
          <a:xfrm>
            <a:off x="5026385" y="1801368"/>
            <a:ext cx="0" cy="308152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xmlns="" id="{955648E4-7B37-3D4A-A1D5-FAAEEB2CFF52}"/>
              </a:ext>
            </a:extLst>
          </p:cNvPr>
          <p:cNvSpPr txBox="1"/>
          <p:nvPr/>
        </p:nvSpPr>
        <p:spPr>
          <a:xfrm>
            <a:off x="1093220" y="1814639"/>
            <a:ext cx="1213794"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Scenario 4</a:t>
            </a:r>
          </a:p>
        </p:txBody>
      </p:sp>
      <p:sp>
        <p:nvSpPr>
          <p:cNvPr id="11" name="TextBox 10">
            <a:extLst>
              <a:ext uri="{FF2B5EF4-FFF2-40B4-BE49-F238E27FC236}">
                <a16:creationId xmlns:a16="http://schemas.microsoft.com/office/drawing/2014/main" xmlns="" id="{ACD36B47-D1BD-E141-96B5-5F1C2A0CF053}"/>
              </a:ext>
            </a:extLst>
          </p:cNvPr>
          <p:cNvSpPr txBox="1"/>
          <p:nvPr/>
        </p:nvSpPr>
        <p:spPr>
          <a:xfrm>
            <a:off x="3100280" y="1818026"/>
            <a:ext cx="1213794"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Scenario 5</a:t>
            </a:r>
          </a:p>
        </p:txBody>
      </p:sp>
      <p:sp>
        <p:nvSpPr>
          <p:cNvPr id="12" name="TextBox 11">
            <a:extLst>
              <a:ext uri="{FF2B5EF4-FFF2-40B4-BE49-F238E27FC236}">
                <a16:creationId xmlns:a16="http://schemas.microsoft.com/office/drawing/2014/main" xmlns="" id="{4D904A92-9B4F-694B-A93E-2BA67795EABA}"/>
              </a:ext>
            </a:extLst>
          </p:cNvPr>
          <p:cNvSpPr txBox="1"/>
          <p:nvPr/>
        </p:nvSpPr>
        <p:spPr>
          <a:xfrm>
            <a:off x="5054048" y="1814639"/>
            <a:ext cx="1213794" cy="369332"/>
          </a:xfrm>
          <a:prstGeom prst="rect">
            <a:avLst/>
          </a:prstGeom>
          <a:noFill/>
        </p:spPr>
        <p:txBody>
          <a:bodyPr wrap="none" rtlCol="0">
            <a:spAutoFit/>
          </a:bodyPr>
          <a:lstStyle/>
          <a:p>
            <a:r>
              <a:rPr lang="en-GB" dirty="0">
                <a:latin typeface="Cambria" panose="02040503050406030204" pitchFamily="18" charset="0"/>
                <a:ea typeface="Cambria" panose="02040503050406030204" pitchFamily="18" charset="0"/>
              </a:rPr>
              <a:t>Scenario 6</a:t>
            </a:r>
          </a:p>
        </p:txBody>
      </p:sp>
      <p:sp>
        <p:nvSpPr>
          <p:cNvPr id="14" name="TextBox 13">
            <a:extLst>
              <a:ext uri="{FF2B5EF4-FFF2-40B4-BE49-F238E27FC236}">
                <a16:creationId xmlns:a16="http://schemas.microsoft.com/office/drawing/2014/main" xmlns="" id="{2259FE3A-4106-774B-A84F-B29FD30C8253}"/>
              </a:ext>
            </a:extLst>
          </p:cNvPr>
          <p:cNvSpPr txBox="1"/>
          <p:nvPr/>
        </p:nvSpPr>
        <p:spPr>
          <a:xfrm>
            <a:off x="7125209" y="1756340"/>
            <a:ext cx="4463367" cy="3287054"/>
          </a:xfrm>
          <a:prstGeom prst="rect">
            <a:avLst/>
          </a:prstGeom>
          <a:noFill/>
        </p:spPr>
        <p:txBody>
          <a:bodyPr wrap="square" rtlCol="0">
            <a:spAutoFit/>
          </a:bodyPr>
          <a:lstStyle/>
          <a:p>
            <a:pPr marL="342900" indent="-342900" algn="just">
              <a:lnSpc>
                <a:spcPct val="120000"/>
              </a:lnSpc>
              <a:spcBef>
                <a:spcPts val="600"/>
              </a:spcBef>
              <a:spcAft>
                <a:spcPts val="600"/>
              </a:spcAft>
              <a:buFont typeface="Arial" panose="020B0604020202020204" pitchFamily="34" charset="0"/>
              <a:buChar char="•"/>
            </a:pPr>
            <a:r>
              <a:rPr lang="en-US" sz="1600" dirty="0">
                <a:latin typeface="Cambria" panose="02040503050406030204" pitchFamily="18" charset="0"/>
              </a:rPr>
              <a:t>Crediting for foreign carbon pricing policies could significantly reduce the total tax burden</a:t>
            </a:r>
          </a:p>
          <a:p>
            <a:pPr marL="342900" indent="-342900" algn="just">
              <a:lnSpc>
                <a:spcPct val="120000"/>
              </a:lnSpc>
              <a:spcBef>
                <a:spcPts val="600"/>
              </a:spcBef>
              <a:spcAft>
                <a:spcPts val="600"/>
              </a:spcAft>
              <a:buFont typeface="Arial" panose="020B0604020202020204" pitchFamily="34" charset="0"/>
              <a:buChar char="•"/>
            </a:pPr>
            <a:r>
              <a:rPr lang="en-US" sz="1600" b="1" dirty="0">
                <a:latin typeface="Cambria" panose="02040503050406030204" pitchFamily="18" charset="0"/>
              </a:rPr>
              <a:t>Key factors</a:t>
            </a:r>
            <a:r>
              <a:rPr lang="en-US" sz="1600" dirty="0">
                <a:latin typeface="Cambria" panose="02040503050406030204" pitchFamily="18" charset="0"/>
              </a:rPr>
              <a:t>: trade volumes and emissions</a:t>
            </a:r>
          </a:p>
          <a:p>
            <a:pPr marL="342900" indent="-342900" algn="just">
              <a:lnSpc>
                <a:spcPct val="120000"/>
              </a:lnSpc>
              <a:spcBef>
                <a:spcPts val="600"/>
              </a:spcBef>
              <a:spcAft>
                <a:spcPts val="600"/>
              </a:spcAft>
              <a:buFont typeface="Arial" panose="020B0604020202020204" pitchFamily="34" charset="0"/>
              <a:buChar char="•"/>
            </a:pPr>
            <a:r>
              <a:rPr lang="en-US" sz="1600" dirty="0">
                <a:latin typeface="Cambria" panose="02040503050406030204" pitchFamily="18" charset="0"/>
              </a:rPr>
              <a:t>Adoption of EU default emission intensities would generate the highest total costs when including Scope 1 and Scope 2 emissions</a:t>
            </a:r>
          </a:p>
          <a:p>
            <a:pPr marL="285750" indent="-285750" algn="just">
              <a:lnSpc>
                <a:spcPct val="90000"/>
              </a:lnSpc>
              <a:spcBef>
                <a:spcPts val="600"/>
              </a:spcBef>
              <a:spcAft>
                <a:spcPts val="600"/>
              </a:spcAft>
              <a:buFont typeface="Arial" panose="020B0604020202020204" pitchFamily="34" charset="0"/>
              <a:buChar char="•"/>
            </a:pPr>
            <a:r>
              <a:rPr lang="en-US" sz="1600" dirty="0">
                <a:latin typeface="Cambria" panose="02040503050406030204" pitchFamily="18" charset="0"/>
              </a:rPr>
              <a:t>Costs for cement are reduced, but still between 30% and 36% of exports value to the EU</a:t>
            </a:r>
          </a:p>
        </p:txBody>
      </p:sp>
      <mc:AlternateContent xmlns:mc="http://schemas.openxmlformats.org/markup-compatibility/2006">
        <mc:Choice xmlns:a14="http://schemas.microsoft.com/office/drawing/2010/main" xmlns="" Requires="a14">
          <p:sp>
            <p:nvSpPr>
              <p:cNvPr id="15" name="Rectangle 14">
                <a:extLst>
                  <a:ext uri="{FF2B5EF4-FFF2-40B4-BE49-F238E27FC236}">
                    <a16:creationId xmlns:a16="http://schemas.microsoft.com/office/drawing/2014/main" id="{876418C3-062A-EF42-A675-C5ECD1E0B048}"/>
                  </a:ext>
                </a:extLst>
              </p:cNvPr>
              <p:cNvSpPr/>
              <p:nvPr/>
            </p:nvSpPr>
            <p:spPr>
              <a:xfrm>
                <a:off x="1093220" y="1288797"/>
                <a:ext cx="1308050" cy="324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a:rPr lang="en-CA" sz="1400" i="1">
                              <a:latin typeface="Cambria Math" panose="02040503050406030204" pitchFamily="18" charset="0"/>
                            </a:rPr>
                            <m:t>𝐸𝑈</m:t>
                          </m:r>
                        </m:e>
                        <m:sub>
                          <m:r>
                            <a:rPr lang="en-CA" sz="1400" i="1">
                              <a:latin typeface="Cambria Math" panose="02040503050406030204" pitchFamily="18" charset="0"/>
                            </a:rPr>
                            <m:t>𝐶𝑂</m:t>
                          </m:r>
                          <m:r>
                            <a:rPr lang="en-CA" sz="1400" i="1" baseline="-25000">
                              <a:latin typeface="Cambria Math" panose="02040503050406030204" pitchFamily="18" charset="0"/>
                            </a:rPr>
                            <m:t>2</m:t>
                          </m:r>
                          <m:r>
                            <a:rPr lang="en-CA" sz="1400" i="1">
                              <a:latin typeface="Cambria Math" panose="02040503050406030204" pitchFamily="18" charset="0"/>
                            </a:rPr>
                            <m:t> </m:t>
                          </m:r>
                          <m:r>
                            <a:rPr lang="it-IT" sz="1400" i="1">
                              <a:latin typeface="Cambria Math" panose="02040503050406030204" pitchFamily="18" charset="0"/>
                            </a:rPr>
                            <m:t>𝑖𝑛𝑡𝑒𝑛𝑠𝑖𝑡𝑦</m:t>
                          </m:r>
                        </m:sub>
                      </m:sSub>
                    </m:oMath>
                  </m:oMathPara>
                </a14:m>
                <a:endParaRPr lang="en-US" sz="1400" dirty="0"/>
              </a:p>
            </p:txBody>
          </p:sp>
        </mc:Choice>
        <mc:Fallback>
          <p:sp>
            <p:nvSpPr>
              <p:cNvPr id="15" name="Rectangle 14">
                <a:extLst>
                  <a:ext uri="{FF2B5EF4-FFF2-40B4-BE49-F238E27FC236}">
                    <a16:creationId xmlns:a16="http://schemas.microsoft.com/office/drawing/2014/main" xmlns="" xmlns:a14="http://schemas.microsoft.com/office/drawing/2010/main" id="{876418C3-062A-EF42-A675-C5ECD1E0B048}"/>
                  </a:ext>
                </a:extLst>
              </p:cNvPr>
              <p:cNvSpPr>
                <a:spLocks noRot="1" noChangeAspect="1" noMove="1" noResize="1" noEditPoints="1" noAdjustHandles="1" noChangeArrowheads="1" noChangeShapeType="1" noTextEdit="1"/>
              </p:cNvSpPr>
              <p:nvPr/>
            </p:nvSpPr>
            <p:spPr>
              <a:xfrm>
                <a:off x="1093220" y="1288797"/>
                <a:ext cx="1308050" cy="324769"/>
              </a:xfrm>
              <a:prstGeom prst="rect">
                <a:avLst/>
              </a:prstGeom>
              <a:blipFill>
                <a:blip r:embed="rId3"/>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6" name="Rectangle 15">
                <a:extLst>
                  <a:ext uri="{FF2B5EF4-FFF2-40B4-BE49-F238E27FC236}">
                    <a16:creationId xmlns:a16="http://schemas.microsoft.com/office/drawing/2014/main" id="{FF34B1A8-637D-1F48-8EAD-9B842A2E6978}"/>
                  </a:ext>
                </a:extLst>
              </p:cNvPr>
              <p:cNvSpPr/>
              <p:nvPr/>
            </p:nvSpPr>
            <p:spPr>
              <a:xfrm>
                <a:off x="3100280" y="1288798"/>
                <a:ext cx="1826910" cy="324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a:rPr lang="it-IT" sz="1400" i="1">
                              <a:latin typeface="Cambria Math" panose="02040503050406030204" pitchFamily="18" charset="0"/>
                            </a:rPr>
                            <m:t>𝑛𝑜𝑛</m:t>
                          </m:r>
                          <m:r>
                            <a:rPr lang="it-IT" sz="1400" i="1">
                              <a:latin typeface="Cambria Math" panose="02040503050406030204" pitchFamily="18" charset="0"/>
                            </a:rPr>
                            <m:t>−</m:t>
                          </m:r>
                          <m:r>
                            <a:rPr lang="en-CA" sz="1400" i="1">
                              <a:latin typeface="Cambria Math" panose="02040503050406030204" pitchFamily="18" charset="0"/>
                            </a:rPr>
                            <m:t>𝐸𝑈</m:t>
                          </m:r>
                        </m:e>
                        <m:sub>
                          <m:r>
                            <a:rPr lang="en-CA" sz="1400" i="1">
                              <a:latin typeface="Cambria Math" panose="02040503050406030204" pitchFamily="18" charset="0"/>
                            </a:rPr>
                            <m:t>𝐶𝑂</m:t>
                          </m:r>
                          <m:r>
                            <a:rPr lang="en-CA" sz="1400" i="1" baseline="-25000">
                              <a:latin typeface="Cambria Math" panose="02040503050406030204" pitchFamily="18" charset="0"/>
                            </a:rPr>
                            <m:t>2</m:t>
                          </m:r>
                          <m:r>
                            <a:rPr lang="en-CA" sz="1400" i="1">
                              <a:latin typeface="Cambria Math" panose="02040503050406030204" pitchFamily="18" charset="0"/>
                            </a:rPr>
                            <m:t> </m:t>
                          </m:r>
                          <m:r>
                            <a:rPr lang="it-IT" sz="1400" i="1">
                              <a:latin typeface="Cambria Math" panose="02040503050406030204" pitchFamily="18" charset="0"/>
                            </a:rPr>
                            <m:t>𝑖𝑛𝑡𝑒𝑛𝑠𝑖𝑡𝑦</m:t>
                          </m:r>
                        </m:sub>
                      </m:sSub>
                    </m:oMath>
                  </m:oMathPara>
                </a14:m>
                <a:endParaRPr lang="en-US" sz="1400" dirty="0"/>
              </a:p>
            </p:txBody>
          </p:sp>
        </mc:Choice>
        <mc:Fallback>
          <p:sp>
            <p:nvSpPr>
              <p:cNvPr id="16" name="Rectangle 15">
                <a:extLst>
                  <a:ext uri="{FF2B5EF4-FFF2-40B4-BE49-F238E27FC236}">
                    <a16:creationId xmlns:a16="http://schemas.microsoft.com/office/drawing/2014/main" xmlns="" xmlns:a14="http://schemas.microsoft.com/office/drawing/2010/main" id="{FF34B1A8-637D-1F48-8EAD-9B842A2E6978}"/>
                  </a:ext>
                </a:extLst>
              </p:cNvPr>
              <p:cNvSpPr>
                <a:spLocks noRot="1" noChangeAspect="1" noMove="1" noResize="1" noEditPoints="1" noAdjustHandles="1" noChangeArrowheads="1" noChangeShapeType="1" noTextEdit="1"/>
              </p:cNvSpPr>
              <p:nvPr/>
            </p:nvSpPr>
            <p:spPr>
              <a:xfrm>
                <a:off x="3100280" y="1288798"/>
                <a:ext cx="1826910" cy="324769"/>
              </a:xfrm>
              <a:prstGeom prst="rect">
                <a:avLst/>
              </a:prstGeom>
              <a:blipFill>
                <a:blip r:embed="rId4"/>
                <a:stretch>
                  <a:fillRect b="-37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7" name="Rectangle 16">
                <a:extLst>
                  <a:ext uri="{FF2B5EF4-FFF2-40B4-BE49-F238E27FC236}">
                    <a16:creationId xmlns:a16="http://schemas.microsoft.com/office/drawing/2014/main" id="{DBDF7526-3EB6-4646-ACF4-4C529FA4CC26}"/>
                  </a:ext>
                </a:extLst>
              </p:cNvPr>
              <p:cNvSpPr/>
              <p:nvPr/>
            </p:nvSpPr>
            <p:spPr>
              <a:xfrm>
                <a:off x="5136149" y="1288798"/>
                <a:ext cx="1190774" cy="3247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CA" sz="1400" i="1">
                              <a:latin typeface="Cambria Math" panose="02040503050406030204" pitchFamily="18" charset="0"/>
                            </a:rPr>
                          </m:ctrlPr>
                        </m:sSubPr>
                        <m:e>
                          <m:r>
                            <m:rPr>
                              <m:nor/>
                            </m:rPr>
                            <a:rPr lang="el-GR" sz="1400" dirty="0">
                              <a:latin typeface="Cambria Math" panose="02040503050406030204" pitchFamily="18" charset="0"/>
                              <a:ea typeface="Cambria Math" panose="02040503050406030204" pitchFamily="18" charset="0"/>
                            </a:rPr>
                            <m:t>Δ</m:t>
                          </m:r>
                        </m:e>
                        <m:sub>
                          <m:r>
                            <a:rPr lang="en-CA" sz="1400" i="1">
                              <a:latin typeface="Cambria Math" panose="02040503050406030204" pitchFamily="18" charset="0"/>
                            </a:rPr>
                            <m:t>𝐶𝑂</m:t>
                          </m:r>
                          <m:r>
                            <a:rPr lang="en-CA" sz="1400" i="1" baseline="-25000">
                              <a:latin typeface="Cambria Math" panose="02040503050406030204" pitchFamily="18" charset="0"/>
                            </a:rPr>
                            <m:t>2</m:t>
                          </m:r>
                          <m:r>
                            <a:rPr lang="en-CA" sz="1400" i="1">
                              <a:latin typeface="Cambria Math" panose="02040503050406030204" pitchFamily="18" charset="0"/>
                            </a:rPr>
                            <m:t> </m:t>
                          </m:r>
                          <m:r>
                            <a:rPr lang="it-IT" sz="1400" i="1">
                              <a:latin typeface="Cambria Math" panose="02040503050406030204" pitchFamily="18" charset="0"/>
                            </a:rPr>
                            <m:t>𝑖𝑛𝑡𝑒𝑛𝑠𝑖𝑡𝑦</m:t>
                          </m:r>
                        </m:sub>
                      </m:sSub>
                    </m:oMath>
                  </m:oMathPara>
                </a14:m>
                <a:endParaRPr lang="en-US" sz="1400" dirty="0"/>
              </a:p>
            </p:txBody>
          </p:sp>
        </mc:Choice>
        <mc:Fallback>
          <p:sp>
            <p:nvSpPr>
              <p:cNvPr id="17" name="Rectangle 16">
                <a:extLst>
                  <a:ext uri="{FF2B5EF4-FFF2-40B4-BE49-F238E27FC236}">
                    <a16:creationId xmlns:a16="http://schemas.microsoft.com/office/drawing/2014/main" xmlns="" xmlns:a14="http://schemas.microsoft.com/office/drawing/2010/main" id="{DBDF7526-3EB6-4646-ACF4-4C529FA4CC26}"/>
                  </a:ext>
                </a:extLst>
              </p:cNvPr>
              <p:cNvSpPr>
                <a:spLocks noRot="1" noChangeAspect="1" noMove="1" noResize="1" noEditPoints="1" noAdjustHandles="1" noChangeArrowheads="1" noChangeShapeType="1" noTextEdit="1"/>
              </p:cNvSpPr>
              <p:nvPr/>
            </p:nvSpPr>
            <p:spPr>
              <a:xfrm>
                <a:off x="5136149" y="1288798"/>
                <a:ext cx="1190774" cy="324769"/>
              </a:xfrm>
              <a:prstGeom prst="rect">
                <a:avLst/>
              </a:prstGeom>
              <a:blipFill>
                <a:blip r:embed="rId5"/>
                <a:stretch>
                  <a:fillRect b="-3704"/>
                </a:stretch>
              </a:blipFill>
            </p:spPr>
            <p:txBody>
              <a:bodyPr/>
              <a:lstStyle/>
              <a:p>
                <a:r>
                  <a:rPr lang="en-US">
                    <a:noFill/>
                  </a:rPr>
                  <a:t> </a:t>
                </a:r>
              </a:p>
            </p:txBody>
          </p:sp>
        </mc:Fallback>
      </mc:AlternateContent>
    </p:spTree>
    <p:extLst>
      <p:ext uri="{BB962C8B-B14F-4D97-AF65-F5344CB8AC3E}">
        <p14:creationId xmlns:p14="http://schemas.microsoft.com/office/powerpoint/2010/main" xmlns="" val="269341774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E3FA8-C008-D545-B1D5-1FC8F3410006}"/>
              </a:ext>
            </a:extLst>
          </p:cNvPr>
          <p:cNvSpPr>
            <a:spLocks noGrp="1"/>
          </p:cNvSpPr>
          <p:nvPr>
            <p:ph type="title"/>
          </p:nvPr>
        </p:nvSpPr>
        <p:spPr/>
        <p:txBody>
          <a:bodyPr/>
          <a:lstStyle/>
          <a:p>
            <a:endParaRPr lang="x-none"/>
          </a:p>
        </p:txBody>
      </p:sp>
      <p:sp>
        <p:nvSpPr>
          <p:cNvPr id="3" name="Content Placeholder 2">
            <a:extLst>
              <a:ext uri="{FF2B5EF4-FFF2-40B4-BE49-F238E27FC236}">
                <a16:creationId xmlns:a16="http://schemas.microsoft.com/office/drawing/2014/main" xmlns="" id="{9D0D524B-2932-C34D-BC1F-3EF0D43A5BAA}"/>
              </a:ext>
            </a:extLst>
          </p:cNvPr>
          <p:cNvSpPr>
            <a:spLocks noGrp="1"/>
          </p:cNvSpPr>
          <p:nvPr>
            <p:ph sz="half" idx="1"/>
          </p:nvPr>
        </p:nvSpPr>
        <p:spPr/>
        <p:txBody>
          <a:bodyPr/>
          <a:lstStyle/>
          <a:p>
            <a:endParaRPr lang="x-none"/>
          </a:p>
        </p:txBody>
      </p:sp>
      <p:sp>
        <p:nvSpPr>
          <p:cNvPr id="4" name="Content Placeholder 3">
            <a:extLst>
              <a:ext uri="{FF2B5EF4-FFF2-40B4-BE49-F238E27FC236}">
                <a16:creationId xmlns:a16="http://schemas.microsoft.com/office/drawing/2014/main" xmlns="" id="{48F6BE0D-95B0-1D45-B619-4AF54A87D24F}"/>
              </a:ext>
            </a:extLst>
          </p:cNvPr>
          <p:cNvSpPr>
            <a:spLocks noGrp="1"/>
          </p:cNvSpPr>
          <p:nvPr>
            <p:ph sz="half" idx="2"/>
          </p:nvPr>
        </p:nvSpPr>
        <p:spPr/>
        <p:txBody>
          <a:bodyPr/>
          <a:lstStyle/>
          <a:p>
            <a:r>
              <a:rPr lang="x-none"/>
              <a:t>Thank you</a:t>
            </a:r>
          </a:p>
        </p:txBody>
      </p:sp>
      <p:sp>
        <p:nvSpPr>
          <p:cNvPr id="5" name="Text Placeholder 4">
            <a:extLst>
              <a:ext uri="{FF2B5EF4-FFF2-40B4-BE49-F238E27FC236}">
                <a16:creationId xmlns:a16="http://schemas.microsoft.com/office/drawing/2014/main" xmlns="" id="{83EFBA0E-A7C3-DE41-A750-EB0082C07452}"/>
              </a:ext>
            </a:extLst>
          </p:cNvPr>
          <p:cNvSpPr>
            <a:spLocks noGrp="1"/>
          </p:cNvSpPr>
          <p:nvPr>
            <p:ph type="body" sz="quarter" idx="10"/>
          </p:nvPr>
        </p:nvSpPr>
        <p:spPr/>
        <p:txBody>
          <a:bodyPr/>
          <a:lstStyle/>
          <a:p>
            <a:endParaRPr lang="x-none"/>
          </a:p>
        </p:txBody>
      </p:sp>
    </p:spTree>
    <p:extLst>
      <p:ext uri="{BB962C8B-B14F-4D97-AF65-F5344CB8AC3E}">
        <p14:creationId xmlns:p14="http://schemas.microsoft.com/office/powerpoint/2010/main" xmlns="" val="205335438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AA155EB-E66B-8144-B3FB-681AF5902883}"/>
              </a:ext>
            </a:extLst>
          </p:cNvPr>
          <p:cNvSpPr>
            <a:spLocks noGrp="1"/>
          </p:cNvSpPr>
          <p:nvPr>
            <p:ph idx="13"/>
          </p:nvPr>
        </p:nvSpPr>
        <p:spPr>
          <a:xfrm>
            <a:off x="304722" y="1302553"/>
            <a:ext cx="11616345" cy="5234092"/>
          </a:xfrm>
        </p:spPr>
        <p:txBody>
          <a:bodyPr>
            <a:normAutofit/>
          </a:bodyPr>
          <a:lstStyle/>
          <a:p>
            <a:r>
              <a:rPr lang="en-GB" sz="3200" b="1" dirty="0"/>
              <a:t>Border carbon adjustments (BCAs) </a:t>
            </a:r>
            <a:r>
              <a:rPr lang="en-GB" sz="3200" dirty="0"/>
              <a:t>seek to alleviate negative effects of asymmetrical climate policies</a:t>
            </a:r>
          </a:p>
          <a:p>
            <a:r>
              <a:rPr lang="en-GB" sz="3200" dirty="0"/>
              <a:t>They can have (many) </a:t>
            </a:r>
            <a:r>
              <a:rPr lang="en-GB" sz="3200" b="1" dirty="0"/>
              <a:t>objectives</a:t>
            </a:r>
            <a:r>
              <a:rPr lang="en-GB" sz="3200" dirty="0"/>
              <a:t>:</a:t>
            </a:r>
          </a:p>
          <a:p>
            <a:pPr lvl="1">
              <a:buFont typeface=".AppleSystemUIFont" charset="-120"/>
              <a:buChar char="-"/>
            </a:pPr>
            <a:r>
              <a:rPr lang="en-GB" sz="2800" dirty="0"/>
              <a:t>Prevent carbon leakage</a:t>
            </a:r>
          </a:p>
          <a:p>
            <a:pPr lvl="1">
              <a:buFont typeface=".AppleSystemUIFont" charset="-120"/>
              <a:buChar char="-"/>
            </a:pPr>
            <a:r>
              <a:rPr lang="en-GB" sz="2800" dirty="0"/>
              <a:t>Level the playing field in competitive markets</a:t>
            </a:r>
          </a:p>
          <a:p>
            <a:pPr lvl="1">
              <a:buFont typeface=".AppleSystemUIFont" charset="-120"/>
              <a:buChar char="-"/>
            </a:pPr>
            <a:r>
              <a:rPr lang="en-GB" sz="2800" dirty="0"/>
              <a:t>Incentivise trade partners to strengthen their own climate efforts</a:t>
            </a:r>
          </a:p>
          <a:p>
            <a:pPr lvl="1">
              <a:buFont typeface=".AppleSystemUIFont" charset="-120"/>
              <a:buChar char="-"/>
            </a:pPr>
            <a:r>
              <a:rPr lang="en-GB" sz="2800" dirty="0"/>
              <a:t>Eliminate free allocation</a:t>
            </a:r>
          </a:p>
          <a:p>
            <a:endParaRPr lang="en-US" dirty="0"/>
          </a:p>
        </p:txBody>
      </p:sp>
      <p:sp>
        <p:nvSpPr>
          <p:cNvPr id="3" name="Text Placeholder 2">
            <a:extLst>
              <a:ext uri="{FF2B5EF4-FFF2-40B4-BE49-F238E27FC236}">
                <a16:creationId xmlns:a16="http://schemas.microsoft.com/office/drawing/2014/main" xmlns="" id="{2D740B47-80E5-EB4A-8DD0-A9F264996BE3}"/>
              </a:ext>
            </a:extLst>
          </p:cNvPr>
          <p:cNvSpPr>
            <a:spLocks noGrp="1"/>
          </p:cNvSpPr>
          <p:nvPr>
            <p:ph type="body" sz="quarter" idx="14"/>
          </p:nvPr>
        </p:nvSpPr>
        <p:spPr>
          <a:xfrm>
            <a:off x="263609" y="420624"/>
            <a:ext cx="10935855" cy="826173"/>
          </a:xfrm>
        </p:spPr>
        <p:txBody>
          <a:bodyPr>
            <a:normAutofit/>
          </a:bodyPr>
          <a:lstStyle/>
          <a:p>
            <a:r>
              <a:rPr lang="en-US" sz="4000" dirty="0"/>
              <a:t>BCA Definition</a:t>
            </a:r>
          </a:p>
        </p:txBody>
      </p:sp>
      <p:sp>
        <p:nvSpPr>
          <p:cNvPr id="4" name="Slide Number Placeholder 3">
            <a:extLst>
              <a:ext uri="{FF2B5EF4-FFF2-40B4-BE49-F238E27FC236}">
                <a16:creationId xmlns:a16="http://schemas.microsoft.com/office/drawing/2014/main" xmlns="" id="{FEDB020B-DF98-2B42-8413-67FF929FA4DE}"/>
              </a:ext>
            </a:extLst>
          </p:cNvPr>
          <p:cNvSpPr>
            <a:spLocks noGrp="1"/>
          </p:cNvSpPr>
          <p:nvPr>
            <p:ph type="sldNum" sz="quarter" idx="12"/>
          </p:nvPr>
        </p:nvSpPr>
        <p:spPr/>
        <p:txBody>
          <a:bodyPr/>
          <a:lstStyle/>
          <a:p>
            <a:fld id="{F26FC048-DF4E-0746-B313-543F0DD72FCB}" type="slidenum">
              <a:rPr lang="en-GB" smtClean="0"/>
              <a:pPr/>
              <a:t>2</a:t>
            </a:fld>
            <a:endParaRPr lang="en-GB"/>
          </a:p>
        </p:txBody>
      </p:sp>
    </p:spTree>
    <p:extLst>
      <p:ext uri="{BB962C8B-B14F-4D97-AF65-F5344CB8AC3E}">
        <p14:creationId xmlns:p14="http://schemas.microsoft.com/office/powerpoint/2010/main" xmlns="" val="19823223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AF0DC78-A263-F947-B428-29088AFB0CEB}"/>
              </a:ext>
            </a:extLst>
          </p:cNvPr>
          <p:cNvSpPr>
            <a:spLocks noGrp="1"/>
          </p:cNvSpPr>
          <p:nvPr>
            <p:ph idx="13"/>
          </p:nvPr>
        </p:nvSpPr>
        <p:spPr>
          <a:xfrm>
            <a:off x="1034117" y="1371487"/>
            <a:ext cx="4498390" cy="4943795"/>
          </a:xfrm>
          <a:solidFill>
            <a:schemeClr val="accent1">
              <a:alpha val="25000"/>
            </a:schemeClr>
          </a:solidFill>
          <a:ln w="34925">
            <a:solidFill>
              <a:schemeClr val="accent1"/>
            </a:solidFill>
          </a:ln>
        </p:spPr>
        <p:txBody>
          <a:bodyPr>
            <a:normAutofit/>
          </a:bodyPr>
          <a:lstStyle/>
          <a:p>
            <a:pPr marL="0" lvl="0" indent="0">
              <a:lnSpc>
                <a:spcPct val="100000"/>
              </a:lnSpc>
              <a:buNone/>
            </a:pPr>
            <a:r>
              <a:rPr lang="en-US" sz="2400" b="1" dirty="0"/>
              <a:t>Eight design elements:</a:t>
            </a:r>
          </a:p>
          <a:p>
            <a:pPr lvl="0">
              <a:lnSpc>
                <a:spcPct val="100000"/>
              </a:lnSpc>
            </a:pPr>
            <a:r>
              <a:rPr lang="en-US" sz="2400" dirty="0"/>
              <a:t>Coverage of trade flows</a:t>
            </a:r>
          </a:p>
          <a:p>
            <a:pPr lvl="0">
              <a:lnSpc>
                <a:spcPct val="100000"/>
              </a:lnSpc>
            </a:pPr>
            <a:r>
              <a:rPr lang="en-US" sz="2400" dirty="0"/>
              <a:t>Policy mechanism</a:t>
            </a:r>
          </a:p>
          <a:p>
            <a:pPr lvl="0">
              <a:lnSpc>
                <a:spcPct val="100000"/>
              </a:lnSpc>
            </a:pPr>
            <a:r>
              <a:rPr lang="en-US" sz="2400" dirty="0"/>
              <a:t>Geographic scope</a:t>
            </a:r>
          </a:p>
          <a:p>
            <a:pPr lvl="0">
              <a:lnSpc>
                <a:spcPct val="100000"/>
              </a:lnSpc>
            </a:pPr>
            <a:r>
              <a:rPr lang="en-US" sz="2400" dirty="0"/>
              <a:t>Sector/product scope</a:t>
            </a:r>
          </a:p>
          <a:p>
            <a:pPr lvl="0">
              <a:lnSpc>
                <a:spcPct val="100000"/>
              </a:lnSpc>
            </a:pPr>
            <a:r>
              <a:rPr lang="en-US" sz="2400" dirty="0"/>
              <a:t>Emissions scope</a:t>
            </a:r>
          </a:p>
          <a:p>
            <a:pPr lvl="0">
              <a:lnSpc>
                <a:spcPct val="100000"/>
              </a:lnSpc>
            </a:pPr>
            <a:r>
              <a:rPr lang="en-US" sz="2400" dirty="0"/>
              <a:t>Determination of embedded emissions</a:t>
            </a:r>
          </a:p>
          <a:p>
            <a:pPr lvl="0">
              <a:lnSpc>
                <a:spcPct val="100000"/>
              </a:lnSpc>
            </a:pPr>
            <a:r>
              <a:rPr lang="en-US" sz="2400" dirty="0"/>
              <a:t>Calculation of adjustment</a:t>
            </a:r>
          </a:p>
          <a:p>
            <a:pPr lvl="0">
              <a:lnSpc>
                <a:spcPct val="100000"/>
              </a:lnSpc>
            </a:pPr>
            <a:r>
              <a:rPr lang="en-US" sz="2400" dirty="0"/>
              <a:t>Use of revenue</a:t>
            </a:r>
          </a:p>
          <a:p>
            <a:endParaRPr lang="x-none" sz="1800" dirty="0"/>
          </a:p>
        </p:txBody>
      </p:sp>
      <p:sp>
        <p:nvSpPr>
          <p:cNvPr id="3" name="Text Placeholder 2">
            <a:extLst>
              <a:ext uri="{FF2B5EF4-FFF2-40B4-BE49-F238E27FC236}">
                <a16:creationId xmlns:a16="http://schemas.microsoft.com/office/drawing/2014/main" xmlns="" id="{A8383E35-C7B8-D34A-9006-DBF8DEC1F9FA}"/>
              </a:ext>
            </a:extLst>
          </p:cNvPr>
          <p:cNvSpPr>
            <a:spLocks noGrp="1"/>
          </p:cNvSpPr>
          <p:nvPr>
            <p:ph type="body" sz="quarter" idx="14"/>
          </p:nvPr>
        </p:nvSpPr>
        <p:spPr/>
        <p:txBody>
          <a:bodyPr>
            <a:normAutofit/>
          </a:bodyPr>
          <a:lstStyle/>
          <a:p>
            <a:r>
              <a:rPr lang="en-GB" dirty="0"/>
              <a:t>Methodology</a:t>
            </a:r>
            <a:endParaRPr lang="x-none" dirty="0"/>
          </a:p>
        </p:txBody>
      </p:sp>
      <p:sp>
        <p:nvSpPr>
          <p:cNvPr id="4" name="Slide Number Placeholder 3">
            <a:extLst>
              <a:ext uri="{FF2B5EF4-FFF2-40B4-BE49-F238E27FC236}">
                <a16:creationId xmlns:a16="http://schemas.microsoft.com/office/drawing/2014/main" xmlns="" id="{8A43F416-D625-BA49-9478-0012630F7F72}"/>
              </a:ext>
            </a:extLst>
          </p:cNvPr>
          <p:cNvSpPr>
            <a:spLocks noGrp="1"/>
          </p:cNvSpPr>
          <p:nvPr>
            <p:ph type="sldNum" sz="quarter" idx="12"/>
          </p:nvPr>
        </p:nvSpPr>
        <p:spPr/>
        <p:txBody>
          <a:bodyPr/>
          <a:lstStyle/>
          <a:p>
            <a:fld id="{F26FC048-DF4E-0746-B313-543F0DD72FCB}" type="slidenum">
              <a:rPr lang="en-GB" smtClean="0"/>
              <a:pPr/>
              <a:t>3</a:t>
            </a:fld>
            <a:endParaRPr lang="en-GB"/>
          </a:p>
        </p:txBody>
      </p:sp>
      <p:sp>
        <p:nvSpPr>
          <p:cNvPr id="5" name="Content Placeholder 1">
            <a:extLst>
              <a:ext uri="{FF2B5EF4-FFF2-40B4-BE49-F238E27FC236}">
                <a16:creationId xmlns:a16="http://schemas.microsoft.com/office/drawing/2014/main" xmlns="" id="{E00AF5EB-E161-4B76-924D-B63D09F64BBA}"/>
              </a:ext>
            </a:extLst>
          </p:cNvPr>
          <p:cNvSpPr txBox="1">
            <a:spLocks/>
          </p:cNvSpPr>
          <p:nvPr/>
        </p:nvSpPr>
        <p:spPr>
          <a:xfrm>
            <a:off x="5967043" y="1914007"/>
            <a:ext cx="4498390" cy="3858753"/>
          </a:xfrm>
          <a:prstGeom prst="rect">
            <a:avLst/>
          </a:prstGeom>
          <a:solidFill>
            <a:schemeClr val="accent6">
              <a:lumMod val="75000"/>
              <a:alpha val="25000"/>
            </a:schemeClr>
          </a:solidFill>
          <a:ln w="34925">
            <a:solidFill>
              <a:schemeClr val="accent6">
                <a:lumMod val="75000"/>
              </a:schemeClr>
            </a:solidFill>
          </a:ln>
        </p:spPr>
        <p:txBody>
          <a:bodyPr vert="horz" lIns="91440" tIns="45720" rIns="91440" bIns="45720" rtlCol="0">
            <a:normAutofit/>
          </a:bodyPr>
          <a:lstStyle>
            <a:lvl1pPr marL="285750" indent="-285750" algn="l" defTabSz="914400" rtl="0" eaLnBrk="1" latinLnBrk="0" hangingPunct="1">
              <a:lnSpc>
                <a:spcPct val="12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400" b="1" dirty="0"/>
              <a:t>Five evaluative criteria</a:t>
            </a:r>
          </a:p>
          <a:p>
            <a:pPr>
              <a:lnSpc>
                <a:spcPct val="100000"/>
              </a:lnSpc>
            </a:pPr>
            <a:r>
              <a:rPr lang="en-US" sz="2400" dirty="0"/>
              <a:t>Environmental benefit</a:t>
            </a:r>
          </a:p>
          <a:p>
            <a:pPr>
              <a:lnSpc>
                <a:spcPct val="100000"/>
              </a:lnSpc>
            </a:pPr>
            <a:r>
              <a:rPr lang="en-US" sz="2400" dirty="0"/>
              <a:t>Competitiveness benefit</a:t>
            </a:r>
          </a:p>
          <a:p>
            <a:pPr>
              <a:lnSpc>
                <a:spcPct val="100000"/>
              </a:lnSpc>
            </a:pPr>
            <a:r>
              <a:rPr lang="en-US" sz="2400" dirty="0"/>
              <a:t>Technical and administrative feasibility</a:t>
            </a:r>
          </a:p>
          <a:p>
            <a:pPr>
              <a:lnSpc>
                <a:spcPct val="100000"/>
              </a:lnSpc>
            </a:pPr>
            <a:r>
              <a:rPr lang="en-US" sz="2400" dirty="0"/>
              <a:t>Legal feasibility</a:t>
            </a:r>
          </a:p>
          <a:p>
            <a:pPr>
              <a:lnSpc>
                <a:spcPct val="100000"/>
              </a:lnSpc>
            </a:pPr>
            <a:r>
              <a:rPr lang="en-US" sz="2400" dirty="0"/>
              <a:t>Political and diplomatic feasibility</a:t>
            </a:r>
          </a:p>
          <a:p>
            <a:pPr marL="0" indent="0">
              <a:buNone/>
            </a:pPr>
            <a:endParaRPr lang="x-none" sz="1800" dirty="0"/>
          </a:p>
        </p:txBody>
      </p:sp>
    </p:spTree>
    <p:extLst>
      <p:ext uri="{BB962C8B-B14F-4D97-AF65-F5344CB8AC3E}">
        <p14:creationId xmlns:p14="http://schemas.microsoft.com/office/powerpoint/2010/main" xmlns="" val="42021713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BEB297A7-FF02-8346-B3AE-13F6D60B4296}"/>
              </a:ext>
            </a:extLst>
          </p:cNvPr>
          <p:cNvSpPr>
            <a:spLocks noGrp="1"/>
          </p:cNvSpPr>
          <p:nvPr>
            <p:ph idx="13"/>
          </p:nvPr>
        </p:nvSpPr>
        <p:spPr>
          <a:xfrm>
            <a:off x="304722" y="1165509"/>
            <a:ext cx="11616345" cy="5611202"/>
          </a:xfrm>
        </p:spPr>
        <p:txBody>
          <a:bodyPr>
            <a:normAutofit/>
          </a:bodyPr>
          <a:lstStyle/>
          <a:p>
            <a:r>
              <a:rPr lang="en-US" sz="3600" b="1" dirty="0"/>
              <a:t>Indirect emissions and costs: </a:t>
            </a:r>
            <a:r>
              <a:rPr lang="en-US" sz="3600" dirty="0"/>
              <a:t>inclusion of scope 2 &amp; 3 emissions, value chain coverage threshold</a:t>
            </a:r>
          </a:p>
          <a:p>
            <a:r>
              <a:rPr lang="en-US" sz="3600" b="1" dirty="0"/>
              <a:t>Exports </a:t>
            </a:r>
            <a:r>
              <a:rPr lang="en-US" sz="3600" dirty="0"/>
              <a:t> &amp; </a:t>
            </a:r>
            <a:r>
              <a:rPr lang="en-US" sz="3600" b="1" dirty="0"/>
              <a:t>Free allocation </a:t>
            </a:r>
            <a:r>
              <a:rPr lang="en-US" sz="3200" dirty="0"/>
              <a:t>(coexistence issue, exports application) </a:t>
            </a:r>
          </a:p>
          <a:p>
            <a:r>
              <a:rPr lang="en-US" sz="3600" b="1" dirty="0"/>
              <a:t>Accommodating foreign climate action: </a:t>
            </a:r>
            <a:r>
              <a:rPr lang="en-US" sz="3200" dirty="0"/>
              <a:t>allowing challenges of the default, and including national exemptions</a:t>
            </a:r>
          </a:p>
        </p:txBody>
      </p:sp>
      <p:sp>
        <p:nvSpPr>
          <p:cNvPr id="3" name="Text Placeholder 2">
            <a:extLst>
              <a:ext uri="{FF2B5EF4-FFF2-40B4-BE49-F238E27FC236}">
                <a16:creationId xmlns:a16="http://schemas.microsoft.com/office/drawing/2014/main" xmlns="" id="{09110C01-61C4-1C4F-9EC6-AD0793D2D9B2}"/>
              </a:ext>
            </a:extLst>
          </p:cNvPr>
          <p:cNvSpPr>
            <a:spLocks noGrp="1"/>
          </p:cNvSpPr>
          <p:nvPr>
            <p:ph type="body" sz="quarter" idx="14"/>
          </p:nvPr>
        </p:nvSpPr>
        <p:spPr>
          <a:xfrm>
            <a:off x="263609" y="420625"/>
            <a:ext cx="10935855" cy="666770"/>
          </a:xfrm>
        </p:spPr>
        <p:txBody>
          <a:bodyPr>
            <a:normAutofit/>
          </a:bodyPr>
          <a:lstStyle/>
          <a:p>
            <a:r>
              <a:rPr lang="en-US" sz="3600" dirty="0">
                <a:latin typeface="+mn-lt"/>
              </a:rPr>
              <a:t>“Red line” issues</a:t>
            </a:r>
          </a:p>
        </p:txBody>
      </p:sp>
      <p:sp>
        <p:nvSpPr>
          <p:cNvPr id="4" name="Slide Number Placeholder 3">
            <a:extLst>
              <a:ext uri="{FF2B5EF4-FFF2-40B4-BE49-F238E27FC236}">
                <a16:creationId xmlns:a16="http://schemas.microsoft.com/office/drawing/2014/main" xmlns="" id="{4A56C573-3A82-D745-A952-D36FA725B248}"/>
              </a:ext>
            </a:extLst>
          </p:cNvPr>
          <p:cNvSpPr>
            <a:spLocks noGrp="1"/>
          </p:cNvSpPr>
          <p:nvPr>
            <p:ph type="sldNum" sz="quarter" idx="12"/>
          </p:nvPr>
        </p:nvSpPr>
        <p:spPr/>
        <p:txBody>
          <a:bodyPr/>
          <a:lstStyle/>
          <a:p>
            <a:fld id="{F26FC048-DF4E-0746-B313-543F0DD72FCB}" type="slidenum">
              <a:rPr lang="en-GB" smtClean="0"/>
              <a:pPr/>
              <a:t>4</a:t>
            </a:fld>
            <a:endParaRPr lang="en-GB" dirty="0"/>
          </a:p>
        </p:txBody>
      </p:sp>
    </p:spTree>
    <p:extLst>
      <p:ext uri="{BB962C8B-B14F-4D97-AF65-F5344CB8AC3E}">
        <p14:creationId xmlns:p14="http://schemas.microsoft.com/office/powerpoint/2010/main" xmlns="" val="28191277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xmlns="" id="{9A643DA6-2AD6-F944-9DBC-6C3EAED850CD}"/>
              </a:ext>
            </a:extLst>
          </p:cNvPr>
          <p:cNvGraphicFramePr>
            <a:graphicFrameLocks noGrp="1"/>
          </p:cNvGraphicFramePr>
          <p:nvPr>
            <p:ph idx="13"/>
          </p:nvPr>
        </p:nvGraphicFramePr>
        <p:xfrm>
          <a:off x="-1" y="0"/>
          <a:ext cx="12067310" cy="7028708"/>
        </p:xfrm>
        <a:graphic>
          <a:graphicData uri="http://schemas.openxmlformats.org/drawingml/2006/table">
            <a:tbl>
              <a:tblPr firstRow="1" firstCol="1" bandRow="1">
                <a:tableStyleId>{5C22544A-7EE6-4342-B048-85BDC9FD1C3A}</a:tableStyleId>
              </a:tblPr>
              <a:tblGrid>
                <a:gridCol w="2555431">
                  <a:extLst>
                    <a:ext uri="{9D8B030D-6E8A-4147-A177-3AD203B41FA5}">
                      <a16:colId xmlns:a16="http://schemas.microsoft.com/office/drawing/2014/main" xmlns="" val="332943673"/>
                    </a:ext>
                  </a:extLst>
                </a:gridCol>
                <a:gridCol w="9511879">
                  <a:extLst>
                    <a:ext uri="{9D8B030D-6E8A-4147-A177-3AD203B41FA5}">
                      <a16:colId xmlns:a16="http://schemas.microsoft.com/office/drawing/2014/main" xmlns="" val="2972088691"/>
                    </a:ext>
                  </a:extLst>
                </a:gridCol>
              </a:tblGrid>
              <a:tr h="415636">
                <a:tc>
                  <a:txBody>
                    <a:bodyPr/>
                    <a:lstStyle/>
                    <a:p>
                      <a:pPr>
                        <a:spcBef>
                          <a:spcPts val="300"/>
                        </a:spcBef>
                        <a:spcAft>
                          <a:spcPts val="300"/>
                        </a:spcAft>
                      </a:pPr>
                      <a:r>
                        <a:rPr lang="x-none" sz="1600">
                          <a:effectLst/>
                        </a:rPr>
                        <a:t>Design element</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x-none" sz="1600" dirty="0">
                          <a:effectLst/>
                        </a:rPr>
                        <a:t>Proposed design in EC proposal</a:t>
                      </a:r>
                      <a:endParaRPr lang="x-non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67352364"/>
                  </a:ext>
                </a:extLst>
              </a:tr>
              <a:tr h="489857">
                <a:tc>
                  <a:txBody>
                    <a:bodyPr/>
                    <a:lstStyle/>
                    <a:p>
                      <a:pPr>
                        <a:spcBef>
                          <a:spcPts val="300"/>
                        </a:spcBef>
                        <a:spcAft>
                          <a:spcPts val="300"/>
                        </a:spcAft>
                      </a:pPr>
                      <a:r>
                        <a:rPr lang="x-none" sz="1600">
                          <a:effectLst/>
                        </a:rPr>
                        <a:t>Trade flow coverage</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x-none" sz="1600">
                          <a:effectLst/>
                        </a:rPr>
                        <a:t>Only imports to the EU are covered. There are no export rebates, but free allocation of EU ETS allowances is maintained (and gradually phased-out by 2035, see below).</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773465500"/>
                  </a:ext>
                </a:extLst>
              </a:tr>
              <a:tr h="734786">
                <a:tc>
                  <a:txBody>
                    <a:bodyPr/>
                    <a:lstStyle/>
                    <a:p>
                      <a:pPr>
                        <a:spcBef>
                          <a:spcPts val="300"/>
                        </a:spcBef>
                        <a:spcAft>
                          <a:spcPts val="300"/>
                        </a:spcAft>
                      </a:pPr>
                      <a:r>
                        <a:rPr lang="x-none" sz="1600">
                          <a:effectLst/>
                        </a:rPr>
                        <a:t>Policy instrument</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x-none" sz="1600">
                          <a:effectLst/>
                        </a:rPr>
                        <a:t>‘Notional ETS’ without a cap, whereby importers of covered products have to surrender CBAM certificates (priced on the basis of EU ETS allowances, see below) equal to </a:t>
                      </a:r>
                      <a:r>
                        <a:rPr lang="en-US" sz="1600">
                          <a:effectLst/>
                        </a:rPr>
                        <a:t>the </a:t>
                      </a:r>
                      <a:r>
                        <a:rPr lang="x-none" sz="1600">
                          <a:effectLst/>
                        </a:rPr>
                        <a:t>embedded emissions in their imports.</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102015947"/>
                  </a:ext>
                </a:extLst>
              </a:tr>
              <a:tr h="3184072">
                <a:tc>
                  <a:txBody>
                    <a:bodyPr/>
                    <a:lstStyle/>
                    <a:p>
                      <a:pPr>
                        <a:spcBef>
                          <a:spcPts val="300"/>
                        </a:spcBef>
                        <a:spcAft>
                          <a:spcPts val="300"/>
                        </a:spcAft>
                      </a:pPr>
                      <a:r>
                        <a:rPr lang="x-none" sz="1600">
                          <a:effectLst/>
                        </a:rPr>
                        <a:t>Effect on free allocation of EU ETS allowances</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x-none" sz="1600" dirty="0">
                          <a:effectLst/>
                        </a:rPr>
                        <a:t>The CBAM is put forward as an alternative to free allocation of EU ETS allowances in the covered sectors, and would therefore replace free allocation over time. To allow producers, importers and traders to adjust to the new regime, the reduction of free allocation will be implemented gradually while the CBAM is phased-in.</a:t>
                      </a:r>
                    </a:p>
                    <a:p>
                      <a:pPr>
                        <a:spcBef>
                          <a:spcPts val="300"/>
                        </a:spcBef>
                        <a:spcAft>
                          <a:spcPts val="300"/>
                        </a:spcAft>
                      </a:pPr>
                      <a:r>
                        <a:rPr lang="x-none" sz="1600" dirty="0">
                          <a:effectLst/>
                        </a:rPr>
                        <a:t>Sectors covered by the CBAM will eventually stop receiving free allocation. The Commission proposes a 10-year transition period before free allocation is fully phased-out. The share of free permits for the sectors affected will still be 100% in 2025, and will gradually decline by 10 percentage points each year to reach zero in 2035.</a:t>
                      </a:r>
                    </a:p>
                    <a:p>
                      <a:pPr>
                        <a:spcBef>
                          <a:spcPts val="300"/>
                        </a:spcBef>
                        <a:spcAft>
                          <a:spcPts val="300"/>
                        </a:spcAft>
                      </a:pPr>
                      <a:r>
                        <a:rPr lang="x-none" sz="1600" dirty="0">
                          <a:effectLst/>
                        </a:rPr>
                        <a:t>During the period when free allocation is maintained, the CBAM will only apply to those emissions above the free allocation received by domestic producers. The methodology for calculating the reduction in the number of CBAM certificates to be surrendered by importers to reflect free allocation will be determined by implementing acts. </a:t>
                      </a:r>
                      <a:endParaRPr lang="x-non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20891969"/>
                  </a:ext>
                </a:extLst>
              </a:tr>
              <a:tr h="979715">
                <a:tc>
                  <a:txBody>
                    <a:bodyPr/>
                    <a:lstStyle/>
                    <a:p>
                      <a:pPr>
                        <a:spcBef>
                          <a:spcPts val="300"/>
                        </a:spcBef>
                        <a:spcAft>
                          <a:spcPts val="300"/>
                        </a:spcAft>
                      </a:pPr>
                      <a:r>
                        <a:rPr lang="x-none" sz="1600">
                          <a:effectLst/>
                        </a:rPr>
                        <a:t>Geographical scope / exemptions</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x-none" sz="1600">
                          <a:effectLst/>
                        </a:rPr>
                        <a:t>Countries that are part of or linked to the EU ETS (currently Iceland, Liechtenstein, Norway and Switzerland) are exempted. Some special territories of the EU are also exempted.</a:t>
                      </a:r>
                      <a:r>
                        <a:rPr lang="en-US" sz="1600">
                          <a:effectLst/>
                        </a:rPr>
                        <a:t> Additional exemptions may be provided for imports of electricity from countries that fulfill certain conditions.</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280704842"/>
                  </a:ext>
                </a:extLst>
              </a:tr>
              <a:tr h="1224642">
                <a:tc>
                  <a:txBody>
                    <a:bodyPr/>
                    <a:lstStyle/>
                    <a:p>
                      <a:pPr>
                        <a:spcBef>
                          <a:spcPts val="300"/>
                        </a:spcBef>
                        <a:spcAft>
                          <a:spcPts val="300"/>
                        </a:spcAft>
                      </a:pPr>
                      <a:r>
                        <a:rPr lang="x-none" sz="1600">
                          <a:effectLst/>
                        </a:rPr>
                        <a:t>Sectoral/product scope:</a:t>
                      </a:r>
                      <a:endParaRPr lang="x-none"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300"/>
                        </a:spcBef>
                        <a:spcAft>
                          <a:spcPts val="300"/>
                        </a:spcAft>
                      </a:pPr>
                      <a:r>
                        <a:rPr lang="x-none" sz="1600" dirty="0">
                          <a:effectLst/>
                        </a:rPr>
                        <a:t>Five sectors are to be covered initially: cement, steel, electricity, aluminium, fertilizers. Covered products within these sectors include both ‘simple’ goods (i.e. primary materials) and more ‘complex’ goods (i.e. semi-manufactured goods that use primary materials as inputs). The European Commission can add products /sectors to the list through delegated acts.</a:t>
                      </a:r>
                      <a:endParaRPr lang="x-none"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70648235"/>
                  </a:ext>
                </a:extLst>
              </a:tr>
            </a:tbl>
          </a:graphicData>
        </a:graphic>
      </p:graphicFrame>
      <p:sp>
        <p:nvSpPr>
          <p:cNvPr id="4" name="Slide Number Placeholder 3">
            <a:extLst>
              <a:ext uri="{FF2B5EF4-FFF2-40B4-BE49-F238E27FC236}">
                <a16:creationId xmlns:a16="http://schemas.microsoft.com/office/drawing/2014/main" xmlns="" id="{F799619C-DA1A-144A-BD59-3671C36C8D22}"/>
              </a:ext>
            </a:extLst>
          </p:cNvPr>
          <p:cNvSpPr>
            <a:spLocks noGrp="1"/>
          </p:cNvSpPr>
          <p:nvPr>
            <p:ph type="sldNum" sz="quarter" idx="12"/>
          </p:nvPr>
        </p:nvSpPr>
        <p:spPr/>
        <p:txBody>
          <a:bodyPr/>
          <a:lstStyle/>
          <a:p>
            <a:fld id="{F26FC048-DF4E-0746-B313-543F0DD72FCB}" type="slidenum">
              <a:rPr lang="en-GB" smtClean="0"/>
              <a:pPr/>
              <a:t>5</a:t>
            </a:fld>
            <a:endParaRPr lang="en-GB"/>
          </a:p>
        </p:txBody>
      </p:sp>
    </p:spTree>
    <p:extLst>
      <p:ext uri="{BB962C8B-B14F-4D97-AF65-F5344CB8AC3E}">
        <p14:creationId xmlns:p14="http://schemas.microsoft.com/office/powerpoint/2010/main" xmlns="" val="8974880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296BC259-015F-C54A-8D45-02D7D277DBB7}"/>
              </a:ext>
            </a:extLst>
          </p:cNvPr>
          <p:cNvGraphicFramePr>
            <a:graphicFrameLocks noGrp="1"/>
          </p:cNvGraphicFramePr>
          <p:nvPr>
            <p:ph idx="13"/>
          </p:nvPr>
        </p:nvGraphicFramePr>
        <p:xfrm>
          <a:off x="0" y="0"/>
          <a:ext cx="12067308" cy="6863804"/>
        </p:xfrm>
        <a:graphic>
          <a:graphicData uri="http://schemas.openxmlformats.org/drawingml/2006/table">
            <a:tbl>
              <a:tblPr firstCol="1" bandRow="1">
                <a:tableStyleId>{5C22544A-7EE6-4342-B048-85BDC9FD1C3A}</a:tableStyleId>
              </a:tblPr>
              <a:tblGrid>
                <a:gridCol w="2555429">
                  <a:extLst>
                    <a:ext uri="{9D8B030D-6E8A-4147-A177-3AD203B41FA5}">
                      <a16:colId xmlns:a16="http://schemas.microsoft.com/office/drawing/2014/main" xmlns="" val="790399426"/>
                    </a:ext>
                  </a:extLst>
                </a:gridCol>
                <a:gridCol w="4847573">
                  <a:extLst>
                    <a:ext uri="{9D8B030D-6E8A-4147-A177-3AD203B41FA5}">
                      <a16:colId xmlns:a16="http://schemas.microsoft.com/office/drawing/2014/main" xmlns="" val="2460268974"/>
                    </a:ext>
                  </a:extLst>
                </a:gridCol>
                <a:gridCol w="4664306">
                  <a:extLst>
                    <a:ext uri="{9D8B030D-6E8A-4147-A177-3AD203B41FA5}">
                      <a16:colId xmlns:a16="http://schemas.microsoft.com/office/drawing/2014/main" xmlns="" val="3504810132"/>
                    </a:ext>
                  </a:extLst>
                </a:gridCol>
              </a:tblGrid>
              <a:tr h="752965">
                <a:tc>
                  <a:txBody>
                    <a:bodyPr/>
                    <a:lstStyle/>
                    <a:p>
                      <a:pPr>
                        <a:spcBef>
                          <a:spcPts val="300"/>
                        </a:spcBef>
                        <a:spcAft>
                          <a:spcPts val="300"/>
                        </a:spcAft>
                      </a:pPr>
                      <a:r>
                        <a:rPr lang="x-none" sz="1300" dirty="0">
                          <a:effectLst/>
                        </a:rPr>
                        <a:t>Emissions scope</a:t>
                      </a:r>
                      <a:endParaRPr lang="x-non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315" marR="46315" marT="0" marB="0"/>
                </a:tc>
                <a:tc gridSpan="2">
                  <a:txBody>
                    <a:bodyPr/>
                    <a:lstStyle/>
                    <a:p>
                      <a:pPr>
                        <a:spcBef>
                          <a:spcPts val="300"/>
                        </a:spcBef>
                        <a:spcAft>
                          <a:spcPts val="300"/>
                        </a:spcAft>
                      </a:pPr>
                      <a:r>
                        <a:rPr lang="x-none" sz="1300" dirty="0">
                          <a:effectLst/>
                        </a:rPr>
                        <a:t>Only direct emissions (Scope 1) are covered, including emissions attributed to covered goods and those embedded in input goods deemed to be within the system boundaries of the production process. Indirect emissions from electricity (Scope 2) are not covered, though a review will make recommendations in 2026 on whether to include these going forward.</a:t>
                      </a:r>
                      <a:endParaRPr lang="x-none" sz="1300" dirty="0">
                        <a:effectLst/>
                        <a:latin typeface="Times New Roman" panose="02020603050405020304" pitchFamily="18" charset="0"/>
                        <a:ea typeface="+mn-ea"/>
                        <a:cs typeface="Times New Roman" panose="02020603050405020304" pitchFamily="18" charset="0"/>
                      </a:endParaRPr>
                    </a:p>
                  </a:txBody>
                  <a:tcPr marL="46315" marR="46315" marT="0" marB="0"/>
                </a:tc>
                <a:tc hMerge="1">
                  <a:txBody>
                    <a:bodyPr/>
                    <a:lstStyle/>
                    <a:p>
                      <a:endParaRPr lang="x-none"/>
                    </a:p>
                  </a:txBody>
                  <a:tcPr/>
                </a:tc>
                <a:extLst>
                  <a:ext uri="{0D108BD9-81ED-4DB2-BD59-A6C34878D82A}">
                    <a16:rowId xmlns:a16="http://schemas.microsoft.com/office/drawing/2014/main" xmlns="" val="2894849132"/>
                  </a:ext>
                </a:extLst>
              </a:tr>
              <a:tr h="4569559">
                <a:tc>
                  <a:txBody>
                    <a:bodyPr/>
                    <a:lstStyle/>
                    <a:p>
                      <a:pPr>
                        <a:spcBef>
                          <a:spcPts val="300"/>
                        </a:spcBef>
                        <a:spcAft>
                          <a:spcPts val="300"/>
                        </a:spcAft>
                      </a:pPr>
                      <a:r>
                        <a:rPr lang="x-none" sz="1300" dirty="0">
                          <a:effectLst/>
                        </a:rPr>
                        <a:t>Determination of embedded emissions</a:t>
                      </a:r>
                      <a:endParaRPr lang="x-non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315" marR="46315" marT="0" marB="0"/>
                </a:tc>
                <a:tc>
                  <a:txBody>
                    <a:bodyPr/>
                    <a:lstStyle/>
                    <a:p>
                      <a:pPr>
                        <a:spcBef>
                          <a:spcPts val="300"/>
                        </a:spcBef>
                        <a:spcAft>
                          <a:spcPts val="300"/>
                        </a:spcAft>
                      </a:pPr>
                      <a:r>
                        <a:rPr lang="x-none" sz="1300" dirty="0">
                          <a:effectLst/>
                        </a:rPr>
                        <a:t>For products: </a:t>
                      </a:r>
                    </a:p>
                    <a:p>
                      <a:pPr marL="342900" lvl="0" indent="-342900" algn="l">
                        <a:lnSpc>
                          <a:spcPct val="115000"/>
                        </a:lnSpc>
                        <a:spcBef>
                          <a:spcPts val="300"/>
                        </a:spcBef>
                        <a:spcAft>
                          <a:spcPts val="300"/>
                        </a:spcAft>
                        <a:buFont typeface="Wingdings" pitchFamily="2" charset="2"/>
                        <a:buChar char=""/>
                      </a:pPr>
                      <a:r>
                        <a:rPr lang="en-US" sz="1300" dirty="0">
                          <a:effectLst/>
                        </a:rPr>
                        <a:t>Based on actual emissions at installation level verified by accredited verifiers, with fallback default values </a:t>
                      </a:r>
                      <a:r>
                        <a:rPr lang="x-none" sz="1300" dirty="0">
                          <a:effectLst/>
                        </a:rPr>
                        <a:t>set at the average emission intensity of each exporting country for each of the goods, increased by a mark-up</a:t>
                      </a:r>
                      <a:r>
                        <a:rPr lang="en-US" sz="1300" dirty="0">
                          <a:effectLst/>
                        </a:rPr>
                        <a:t> (</a:t>
                      </a:r>
                      <a:r>
                        <a:rPr lang="x-none" sz="1300" dirty="0">
                          <a:effectLst/>
                        </a:rPr>
                        <a:t>to be determined in implementing acts</a:t>
                      </a:r>
                      <a:r>
                        <a:rPr lang="en-US" sz="1300" dirty="0">
                          <a:effectLst/>
                        </a:rPr>
                        <a:t>)</a:t>
                      </a:r>
                      <a:r>
                        <a:rPr lang="x-none" sz="1300" dirty="0">
                          <a:effectLst/>
                        </a:rPr>
                        <a:t>. </a:t>
                      </a:r>
                    </a:p>
                    <a:p>
                      <a:pPr marL="342900" lvl="0" indent="-342900" algn="l">
                        <a:lnSpc>
                          <a:spcPct val="115000"/>
                        </a:lnSpc>
                        <a:spcBef>
                          <a:spcPts val="300"/>
                        </a:spcBef>
                        <a:spcAft>
                          <a:spcPts val="300"/>
                        </a:spcAft>
                        <a:buFont typeface="Wingdings" pitchFamily="2" charset="2"/>
                        <a:buChar char=""/>
                      </a:pPr>
                      <a:r>
                        <a:rPr lang="x-none" sz="1300" dirty="0">
                          <a:effectLst/>
                        </a:rPr>
                        <a:t>When reliable data for the exporting country cannot be applied for a type of goods, the default values shall be based on the average emission intensity of the 10 per cent worst performing EU installations for that type of </a:t>
                      </a:r>
                      <a:r>
                        <a:rPr lang="x-none" sz="1300">
                          <a:effectLst/>
                        </a:rPr>
                        <a:t>goods.</a:t>
                      </a:r>
                      <a:endParaRPr lang="x-none" sz="1300" dirty="0">
                        <a:effectLst/>
                      </a:endParaRPr>
                    </a:p>
                    <a:p>
                      <a:pPr marL="342900" lvl="0" indent="-342900" algn="l">
                        <a:lnSpc>
                          <a:spcPct val="115000"/>
                        </a:lnSpc>
                        <a:spcBef>
                          <a:spcPts val="300"/>
                        </a:spcBef>
                        <a:spcAft>
                          <a:spcPts val="300"/>
                        </a:spcAft>
                        <a:buFont typeface="Wingdings" pitchFamily="2" charset="2"/>
                        <a:buChar char=""/>
                      </a:pPr>
                      <a:r>
                        <a:rPr lang="en-US" sz="1300" dirty="0">
                          <a:effectLst/>
                        </a:rPr>
                        <a:t>During the initial transitional phase (2023-2025), where importers may not yet be able to produce the data required on actual emissions, default values could also apply.</a:t>
                      </a:r>
                      <a:endParaRPr lang="x-none" sz="1300" dirty="0">
                        <a:effectLst/>
                        <a:latin typeface="Calibri Light" panose="020F0302020204030204" pitchFamily="34" charset="0"/>
                        <a:ea typeface="Calibri" panose="020F0502020204030204" pitchFamily="34" charset="0"/>
                        <a:cs typeface="Calibri Light" panose="020F0302020204030204" pitchFamily="34" charset="0"/>
                      </a:endParaRPr>
                    </a:p>
                  </a:txBody>
                  <a:tcPr marL="46315" marR="46315" marT="0" marB="0"/>
                </a:tc>
                <a:tc>
                  <a:txBody>
                    <a:bodyPr/>
                    <a:lstStyle/>
                    <a:p>
                      <a:pPr>
                        <a:spcBef>
                          <a:spcPts val="300"/>
                        </a:spcBef>
                        <a:spcAft>
                          <a:spcPts val="300"/>
                        </a:spcAft>
                      </a:pPr>
                      <a:r>
                        <a:rPr lang="x-none" sz="1300">
                          <a:effectLst/>
                        </a:rPr>
                        <a:t>For electricity: </a:t>
                      </a:r>
                    </a:p>
                    <a:p>
                      <a:pPr marL="342900" lvl="0" indent="-342900" algn="l">
                        <a:lnSpc>
                          <a:spcPct val="115000"/>
                        </a:lnSpc>
                        <a:spcBef>
                          <a:spcPts val="300"/>
                        </a:spcBef>
                        <a:spcAft>
                          <a:spcPts val="300"/>
                        </a:spcAft>
                        <a:buFont typeface="Wingdings" pitchFamily="2" charset="2"/>
                        <a:buChar char=""/>
                      </a:pPr>
                      <a:r>
                        <a:rPr lang="en-US" sz="1300">
                          <a:effectLst/>
                        </a:rPr>
                        <a:t>Based on third country-specific default values that correspond to </a:t>
                      </a:r>
                      <a:r>
                        <a:rPr lang="x-none" sz="1300">
                          <a:effectLst/>
                        </a:rPr>
                        <a:t>the average CO</a:t>
                      </a:r>
                      <a:r>
                        <a:rPr lang="x-none" sz="1300" baseline="-25000">
                          <a:effectLst/>
                        </a:rPr>
                        <a:t>2</a:t>
                      </a:r>
                      <a:r>
                        <a:rPr lang="x-none" sz="1300">
                          <a:effectLst/>
                        </a:rPr>
                        <a:t> emission factor in tonnes of CO</a:t>
                      </a:r>
                      <a:r>
                        <a:rPr lang="x-none" sz="1300" baseline="-25000">
                          <a:effectLst/>
                        </a:rPr>
                        <a:t>2</a:t>
                      </a:r>
                      <a:r>
                        <a:rPr lang="x-none" sz="1300">
                          <a:effectLst/>
                        </a:rPr>
                        <a:t> per </a:t>
                      </a:r>
                      <a:r>
                        <a:rPr lang="en-US" sz="1300">
                          <a:effectLst/>
                        </a:rPr>
                        <a:t>MWh</a:t>
                      </a:r>
                      <a:r>
                        <a:rPr lang="x-none" sz="1300">
                          <a:effectLst/>
                        </a:rPr>
                        <a:t> of price- setting sources in the third country </a:t>
                      </a:r>
                    </a:p>
                    <a:p>
                      <a:pPr marL="342900" lvl="0" indent="-342900" algn="l">
                        <a:lnSpc>
                          <a:spcPct val="115000"/>
                        </a:lnSpc>
                        <a:spcBef>
                          <a:spcPts val="300"/>
                        </a:spcBef>
                        <a:spcAft>
                          <a:spcPts val="300"/>
                        </a:spcAft>
                        <a:buFont typeface="Wingdings" pitchFamily="2" charset="2"/>
                        <a:buChar char=""/>
                      </a:pPr>
                      <a:r>
                        <a:rPr lang="en-US" sz="1300">
                          <a:effectLst/>
                        </a:rPr>
                        <a:t>Where third country-specific default values have not been determined, the calculation will be based on a default value set at the average CO</a:t>
                      </a:r>
                      <a:r>
                        <a:rPr lang="en-US" sz="1300" baseline="-25000">
                          <a:effectLst/>
                        </a:rPr>
                        <a:t>2</a:t>
                      </a:r>
                      <a:r>
                        <a:rPr lang="en-US" sz="1300">
                          <a:effectLst/>
                        </a:rPr>
                        <a:t> intensity of electricity produced by fossil fuels in the EU. </a:t>
                      </a:r>
                      <a:endParaRPr lang="x-none" sz="1300">
                        <a:effectLst/>
                      </a:endParaRPr>
                    </a:p>
                    <a:p>
                      <a:pPr marL="342900" lvl="0" indent="-342900" algn="l">
                        <a:lnSpc>
                          <a:spcPct val="115000"/>
                        </a:lnSpc>
                        <a:spcBef>
                          <a:spcPts val="300"/>
                        </a:spcBef>
                        <a:spcAft>
                          <a:spcPts val="300"/>
                        </a:spcAft>
                        <a:buFont typeface="Wingdings" pitchFamily="2" charset="2"/>
                        <a:buChar char=""/>
                      </a:pPr>
                      <a:r>
                        <a:rPr lang="en-US" sz="1300">
                          <a:effectLst/>
                        </a:rPr>
                        <a:t>A different (lower) default value can be established for a third country that demonstrates, based on reliable data, that the average CO</a:t>
                      </a:r>
                      <a:r>
                        <a:rPr lang="en-US" sz="1300" baseline="-25000">
                          <a:effectLst/>
                        </a:rPr>
                        <a:t>2</a:t>
                      </a:r>
                      <a:r>
                        <a:rPr lang="en-US" sz="1300">
                          <a:effectLst/>
                        </a:rPr>
                        <a:t>e emissions factor of price-setting sources in the country is lower than the default value that represents the CO</a:t>
                      </a:r>
                      <a:r>
                        <a:rPr lang="en-US" sz="1300" baseline="-25000">
                          <a:effectLst/>
                        </a:rPr>
                        <a:t>2</a:t>
                      </a:r>
                      <a:r>
                        <a:rPr lang="en-US" sz="1300">
                          <a:effectLst/>
                        </a:rPr>
                        <a:t> emissions factor from EU fossil fuel-based generation.</a:t>
                      </a:r>
                      <a:endParaRPr lang="x-none" sz="1300">
                        <a:effectLst/>
                      </a:endParaRPr>
                    </a:p>
                    <a:p>
                      <a:pPr marL="342900" lvl="0" indent="-342900" algn="l">
                        <a:lnSpc>
                          <a:spcPct val="115000"/>
                        </a:lnSpc>
                        <a:spcBef>
                          <a:spcPts val="300"/>
                        </a:spcBef>
                        <a:spcAft>
                          <a:spcPts val="300"/>
                        </a:spcAft>
                        <a:buFont typeface="Wingdings" pitchFamily="2" charset="2"/>
                        <a:buChar char=""/>
                      </a:pPr>
                      <a:r>
                        <a:rPr lang="en-US" sz="1300">
                          <a:effectLst/>
                        </a:rPr>
                        <a:t>If a set of certain conditions are collectively met (e.g. declarant has concluded a power purchase agreement with a producer of electricity located in a third country), a declarant can opt for declaring actual emissions.</a:t>
                      </a:r>
                      <a:endParaRPr lang="x-none" sz="1300">
                        <a:effectLst/>
                        <a:latin typeface="Calibri Light" panose="020F0302020204030204" pitchFamily="34" charset="0"/>
                        <a:ea typeface="Calibri" panose="020F0502020204030204" pitchFamily="34" charset="0"/>
                        <a:cs typeface="Calibri Light" panose="020F0302020204030204" pitchFamily="34" charset="0"/>
                      </a:endParaRPr>
                    </a:p>
                  </a:txBody>
                  <a:tcPr marL="46315" marR="46315" marT="0" marB="0"/>
                </a:tc>
                <a:extLst>
                  <a:ext uri="{0D108BD9-81ED-4DB2-BD59-A6C34878D82A}">
                    <a16:rowId xmlns:a16="http://schemas.microsoft.com/office/drawing/2014/main" xmlns="" val="3708044163"/>
                  </a:ext>
                </a:extLst>
              </a:tr>
              <a:tr h="415044">
                <a:tc>
                  <a:txBody>
                    <a:bodyPr/>
                    <a:lstStyle/>
                    <a:p>
                      <a:pPr>
                        <a:spcBef>
                          <a:spcPts val="300"/>
                        </a:spcBef>
                        <a:spcAft>
                          <a:spcPts val="300"/>
                        </a:spcAft>
                      </a:pPr>
                      <a:r>
                        <a:rPr lang="x-none" sz="1300">
                          <a:effectLst/>
                        </a:rPr>
                        <a:t>Level of adjustment (CO</a:t>
                      </a:r>
                      <a:r>
                        <a:rPr lang="x-none" sz="1300" baseline="-25000">
                          <a:effectLst/>
                        </a:rPr>
                        <a:t>2</a:t>
                      </a:r>
                      <a:r>
                        <a:rPr lang="x-none" sz="1300">
                          <a:effectLst/>
                        </a:rPr>
                        <a:t> price):</a:t>
                      </a:r>
                      <a:endParaRPr lang="x-none"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315" marR="46315" marT="0" marB="0"/>
                </a:tc>
                <a:tc gridSpan="2">
                  <a:txBody>
                    <a:bodyPr/>
                    <a:lstStyle/>
                    <a:p>
                      <a:pPr>
                        <a:spcBef>
                          <a:spcPts val="300"/>
                        </a:spcBef>
                        <a:spcAft>
                          <a:spcPts val="300"/>
                        </a:spcAft>
                      </a:pPr>
                      <a:r>
                        <a:rPr lang="x-none" sz="1300" dirty="0">
                          <a:effectLst/>
                        </a:rPr>
                        <a:t>The level of adjustment will mirror the average auction price of EU ETS allowances each week. Crediting of policies in the country of origin will only recognize explicit carbon pricing policies (e.g. a carbon tax or ETS), with prices paid deducted from CBAM. </a:t>
                      </a:r>
                      <a:endParaRPr lang="x-none" sz="13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315" marR="46315" marT="0" marB="0"/>
                </a:tc>
                <a:tc hMerge="1">
                  <a:txBody>
                    <a:bodyPr/>
                    <a:lstStyle/>
                    <a:p>
                      <a:endParaRPr lang="x-none"/>
                    </a:p>
                  </a:txBody>
                  <a:tcPr/>
                </a:tc>
                <a:extLst>
                  <a:ext uri="{0D108BD9-81ED-4DB2-BD59-A6C34878D82A}">
                    <a16:rowId xmlns:a16="http://schemas.microsoft.com/office/drawing/2014/main" xmlns="" val="2942521941"/>
                  </a:ext>
                </a:extLst>
              </a:tr>
              <a:tr h="555000">
                <a:tc>
                  <a:txBody>
                    <a:bodyPr/>
                    <a:lstStyle/>
                    <a:p>
                      <a:pPr>
                        <a:spcBef>
                          <a:spcPts val="300"/>
                        </a:spcBef>
                        <a:spcAft>
                          <a:spcPts val="300"/>
                        </a:spcAft>
                      </a:pPr>
                      <a:r>
                        <a:rPr lang="x-none" sz="1300">
                          <a:effectLst/>
                        </a:rPr>
                        <a:t>Use of revenues</a:t>
                      </a:r>
                      <a:endParaRPr lang="x-none"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315" marR="46315" marT="0" marB="0"/>
                </a:tc>
                <a:tc gridSpan="2">
                  <a:txBody>
                    <a:bodyPr/>
                    <a:lstStyle/>
                    <a:p>
                      <a:pPr>
                        <a:spcBef>
                          <a:spcPts val="300"/>
                        </a:spcBef>
                        <a:spcAft>
                          <a:spcPts val="300"/>
                        </a:spcAft>
                      </a:pPr>
                      <a:r>
                        <a:rPr lang="x-none" sz="1300">
                          <a:effectLst/>
                        </a:rPr>
                        <a:t>The CBAM will </a:t>
                      </a:r>
                      <a:r>
                        <a:rPr lang="en-US" sz="1300">
                          <a:effectLst/>
                        </a:rPr>
                        <a:t>not </a:t>
                      </a:r>
                      <a:r>
                        <a:rPr lang="x-none" sz="1300">
                          <a:effectLst/>
                        </a:rPr>
                        <a:t>generate revenue in the transitional period from 2023 to 2025. </a:t>
                      </a:r>
                      <a:r>
                        <a:rPr lang="en-US" sz="1300">
                          <a:effectLst/>
                        </a:rPr>
                        <a:t>Revenue generated as of 2026 will be collected nationally by competent authorities, and the intent is that most of it </a:t>
                      </a:r>
                      <a:r>
                        <a:rPr lang="x-none" sz="1300">
                          <a:effectLst/>
                        </a:rPr>
                        <a:t>will accrue to the EU budget. No mention of earmarking of revenues for specific purposes (e.g. for climate purposes domestically or abroad).</a:t>
                      </a:r>
                      <a:endParaRPr lang="x-none"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315" marR="46315" marT="0" marB="0"/>
                </a:tc>
                <a:tc hMerge="1">
                  <a:txBody>
                    <a:bodyPr/>
                    <a:lstStyle/>
                    <a:p>
                      <a:endParaRPr lang="x-none"/>
                    </a:p>
                  </a:txBody>
                  <a:tcPr/>
                </a:tc>
                <a:extLst>
                  <a:ext uri="{0D108BD9-81ED-4DB2-BD59-A6C34878D82A}">
                    <a16:rowId xmlns:a16="http://schemas.microsoft.com/office/drawing/2014/main" xmlns="" val="792028365"/>
                  </a:ext>
                </a:extLst>
              </a:tr>
              <a:tr h="484143">
                <a:tc>
                  <a:txBody>
                    <a:bodyPr/>
                    <a:lstStyle/>
                    <a:p>
                      <a:pPr>
                        <a:spcBef>
                          <a:spcPts val="300"/>
                        </a:spcBef>
                        <a:spcAft>
                          <a:spcPts val="300"/>
                        </a:spcAft>
                      </a:pPr>
                      <a:r>
                        <a:rPr lang="x-none" sz="1300">
                          <a:effectLst/>
                        </a:rPr>
                        <a:t>Implementation timeline</a:t>
                      </a:r>
                      <a:endParaRPr lang="x-none" sz="13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315" marR="46315" marT="0" marB="0"/>
                </a:tc>
                <a:tc gridSpan="2">
                  <a:txBody>
                    <a:bodyPr/>
                    <a:lstStyle/>
                    <a:p>
                      <a:pPr marL="342900" lvl="0" indent="-342900" algn="l">
                        <a:lnSpc>
                          <a:spcPct val="115000"/>
                        </a:lnSpc>
                        <a:spcBef>
                          <a:spcPts val="300"/>
                        </a:spcBef>
                        <a:spcAft>
                          <a:spcPts val="300"/>
                        </a:spcAft>
                        <a:buFont typeface="Wingdings" pitchFamily="2" charset="2"/>
                        <a:buChar char=""/>
                      </a:pPr>
                      <a:r>
                        <a:rPr lang="en-US" sz="1300" dirty="0">
                          <a:effectLst/>
                        </a:rPr>
                        <a:t>2023-2025: transitional CBAM entailing no financial adjustments</a:t>
                      </a:r>
                      <a:endParaRPr lang="x-none" sz="1300" dirty="0">
                        <a:effectLst/>
                      </a:endParaRPr>
                    </a:p>
                    <a:p>
                      <a:pPr marL="342900" lvl="0" indent="-342900" algn="l">
                        <a:lnSpc>
                          <a:spcPct val="115000"/>
                        </a:lnSpc>
                        <a:spcBef>
                          <a:spcPts val="300"/>
                        </a:spcBef>
                        <a:spcAft>
                          <a:spcPts val="300"/>
                        </a:spcAft>
                        <a:buFont typeface="Wingdings" pitchFamily="2" charset="2"/>
                        <a:buChar char=""/>
                      </a:pPr>
                      <a:r>
                        <a:rPr lang="en-US" sz="1300" dirty="0">
                          <a:effectLst/>
                        </a:rPr>
                        <a:t>2026: Full implementation of the CBAM</a:t>
                      </a:r>
                      <a:endParaRPr lang="x-none" sz="1300" dirty="0">
                        <a:effectLst/>
                        <a:latin typeface="Calibri Light" panose="020F0302020204030204" pitchFamily="34" charset="0"/>
                        <a:ea typeface="Calibri" panose="020F0502020204030204" pitchFamily="34" charset="0"/>
                        <a:cs typeface="Calibri Light" panose="020F0302020204030204" pitchFamily="34" charset="0"/>
                      </a:endParaRPr>
                    </a:p>
                  </a:txBody>
                  <a:tcPr marL="46315" marR="46315" marT="0" marB="0"/>
                </a:tc>
                <a:tc hMerge="1">
                  <a:txBody>
                    <a:bodyPr/>
                    <a:lstStyle/>
                    <a:p>
                      <a:endParaRPr lang="x-none"/>
                    </a:p>
                  </a:txBody>
                  <a:tcPr/>
                </a:tc>
                <a:extLst>
                  <a:ext uri="{0D108BD9-81ED-4DB2-BD59-A6C34878D82A}">
                    <a16:rowId xmlns:a16="http://schemas.microsoft.com/office/drawing/2014/main" xmlns="" val="681358338"/>
                  </a:ext>
                </a:extLst>
              </a:tr>
            </a:tbl>
          </a:graphicData>
        </a:graphic>
      </p:graphicFrame>
      <p:sp>
        <p:nvSpPr>
          <p:cNvPr id="4" name="Slide Number Placeholder 3">
            <a:extLst>
              <a:ext uri="{FF2B5EF4-FFF2-40B4-BE49-F238E27FC236}">
                <a16:creationId xmlns:a16="http://schemas.microsoft.com/office/drawing/2014/main" xmlns="" id="{F6D43942-2414-2F4E-BAC2-E0D81BB2F3B1}"/>
              </a:ext>
            </a:extLst>
          </p:cNvPr>
          <p:cNvSpPr>
            <a:spLocks noGrp="1"/>
          </p:cNvSpPr>
          <p:nvPr>
            <p:ph type="sldNum" sz="quarter" idx="12"/>
          </p:nvPr>
        </p:nvSpPr>
        <p:spPr/>
        <p:txBody>
          <a:bodyPr/>
          <a:lstStyle/>
          <a:p>
            <a:fld id="{F26FC048-DF4E-0746-B313-543F0DD72FCB}" type="slidenum">
              <a:rPr lang="en-GB" smtClean="0"/>
              <a:pPr/>
              <a:t>6</a:t>
            </a:fld>
            <a:endParaRPr lang="en-GB"/>
          </a:p>
        </p:txBody>
      </p:sp>
    </p:spTree>
    <p:extLst>
      <p:ext uri="{BB962C8B-B14F-4D97-AF65-F5344CB8AC3E}">
        <p14:creationId xmlns:p14="http://schemas.microsoft.com/office/powerpoint/2010/main" xmlns="" val="14651930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A7D1B05-405E-904F-B613-8A2288671A8A}"/>
              </a:ext>
            </a:extLst>
          </p:cNvPr>
          <p:cNvSpPr>
            <a:spLocks noGrp="1"/>
          </p:cNvSpPr>
          <p:nvPr>
            <p:ph idx="13"/>
          </p:nvPr>
        </p:nvSpPr>
        <p:spPr>
          <a:xfrm>
            <a:off x="312046" y="1177494"/>
            <a:ext cx="11616345" cy="5234092"/>
          </a:xfrm>
        </p:spPr>
        <p:txBody>
          <a:bodyPr>
            <a:noAutofit/>
          </a:bodyPr>
          <a:lstStyle/>
          <a:p>
            <a:r>
              <a:rPr lang="en-GB" dirty="0"/>
              <a:t>Why the choice of sectoral scope?</a:t>
            </a:r>
          </a:p>
          <a:p>
            <a:r>
              <a:rPr lang="en-GB" dirty="0"/>
              <a:t>Electricity has a special status with with relatively “soft” conditions</a:t>
            </a:r>
          </a:p>
          <a:p>
            <a:r>
              <a:rPr lang="en-GB" dirty="0"/>
              <a:t>Country agreements on carbon pricing recognition – what is the sequence?</a:t>
            </a:r>
          </a:p>
          <a:p>
            <a:pPr lvl="1"/>
            <a:r>
              <a:rPr lang="en-GB" sz="2800" dirty="0"/>
              <a:t>Installation qualification and data</a:t>
            </a:r>
          </a:p>
          <a:p>
            <a:pPr lvl="2"/>
            <a:r>
              <a:rPr lang="en-GB" sz="2800" dirty="0"/>
              <a:t>Actual data</a:t>
            </a:r>
          </a:p>
          <a:p>
            <a:pPr lvl="2"/>
            <a:r>
              <a:rPr lang="en-GB" sz="2800" dirty="0"/>
              <a:t>Default values</a:t>
            </a:r>
          </a:p>
          <a:p>
            <a:pPr lvl="1"/>
            <a:r>
              <a:rPr lang="en-GB" sz="2800" dirty="0"/>
              <a:t>Country agreement </a:t>
            </a:r>
          </a:p>
          <a:p>
            <a:pPr lvl="1"/>
            <a:r>
              <a:rPr lang="en-GB" sz="2800" dirty="0"/>
              <a:t>Subnational treatment</a:t>
            </a:r>
          </a:p>
          <a:p>
            <a:r>
              <a:rPr lang="en-GB" dirty="0"/>
              <a:t>Definition of declarant/importer</a:t>
            </a:r>
          </a:p>
          <a:p>
            <a:r>
              <a:rPr lang="en-GB" dirty="0"/>
              <a:t>No “de minimis” provision on importers or declarants</a:t>
            </a:r>
          </a:p>
          <a:p>
            <a:pPr lvl="1"/>
            <a:endParaRPr lang="x-none" sz="2800" dirty="0"/>
          </a:p>
        </p:txBody>
      </p:sp>
      <p:sp>
        <p:nvSpPr>
          <p:cNvPr id="3" name="Text Placeholder 2">
            <a:extLst>
              <a:ext uri="{FF2B5EF4-FFF2-40B4-BE49-F238E27FC236}">
                <a16:creationId xmlns:a16="http://schemas.microsoft.com/office/drawing/2014/main" xmlns="" id="{1A8BA14B-A113-C944-A14C-6270B2493E8F}"/>
              </a:ext>
            </a:extLst>
          </p:cNvPr>
          <p:cNvSpPr>
            <a:spLocks noGrp="1"/>
          </p:cNvSpPr>
          <p:nvPr>
            <p:ph type="body" sz="quarter" idx="14"/>
          </p:nvPr>
        </p:nvSpPr>
        <p:spPr>
          <a:xfrm>
            <a:off x="263609" y="420624"/>
            <a:ext cx="10935855" cy="1003441"/>
          </a:xfrm>
        </p:spPr>
        <p:txBody>
          <a:bodyPr>
            <a:normAutofit/>
          </a:bodyPr>
          <a:lstStyle/>
          <a:p>
            <a:r>
              <a:rPr lang="en-GB" dirty="0"/>
              <a:t>(Some of) the issues for discussion</a:t>
            </a:r>
            <a:endParaRPr lang="x-none" dirty="0"/>
          </a:p>
        </p:txBody>
      </p:sp>
      <p:sp>
        <p:nvSpPr>
          <p:cNvPr id="4" name="Slide Number Placeholder 3">
            <a:extLst>
              <a:ext uri="{FF2B5EF4-FFF2-40B4-BE49-F238E27FC236}">
                <a16:creationId xmlns:a16="http://schemas.microsoft.com/office/drawing/2014/main" xmlns="" id="{BF5E7FE4-604A-F34F-81EC-6C07019B88E5}"/>
              </a:ext>
            </a:extLst>
          </p:cNvPr>
          <p:cNvSpPr>
            <a:spLocks noGrp="1"/>
          </p:cNvSpPr>
          <p:nvPr>
            <p:ph type="sldNum" sz="quarter" idx="12"/>
          </p:nvPr>
        </p:nvSpPr>
        <p:spPr/>
        <p:txBody>
          <a:bodyPr/>
          <a:lstStyle/>
          <a:p>
            <a:fld id="{F26FC048-DF4E-0746-B313-543F0DD72FCB}" type="slidenum">
              <a:rPr lang="en-GB" smtClean="0"/>
              <a:pPr/>
              <a:t>7</a:t>
            </a:fld>
            <a:endParaRPr lang="en-GB"/>
          </a:p>
        </p:txBody>
      </p:sp>
    </p:spTree>
    <p:extLst>
      <p:ext uri="{BB962C8B-B14F-4D97-AF65-F5344CB8AC3E}">
        <p14:creationId xmlns:p14="http://schemas.microsoft.com/office/powerpoint/2010/main" xmlns="" val="16441378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A7D1B05-405E-904F-B613-8A2288671A8A}"/>
              </a:ext>
            </a:extLst>
          </p:cNvPr>
          <p:cNvSpPr>
            <a:spLocks noGrp="1"/>
          </p:cNvSpPr>
          <p:nvPr>
            <p:ph idx="13"/>
          </p:nvPr>
        </p:nvSpPr>
        <p:spPr>
          <a:xfrm>
            <a:off x="287827" y="1360056"/>
            <a:ext cx="11616345" cy="5234092"/>
          </a:xfrm>
        </p:spPr>
        <p:txBody>
          <a:bodyPr>
            <a:normAutofit lnSpcReduction="10000"/>
          </a:bodyPr>
          <a:lstStyle/>
          <a:p>
            <a:r>
              <a:rPr lang="en-GB" dirty="0"/>
              <a:t>Art 6/3 - definition of Scope 3 emissions</a:t>
            </a:r>
            <a:endParaRPr lang="x-none" dirty="0"/>
          </a:p>
          <a:p>
            <a:r>
              <a:rPr lang="x-none" dirty="0"/>
              <a:t>Carbon price in country of origin – independent person definition</a:t>
            </a:r>
          </a:p>
          <a:p>
            <a:r>
              <a:rPr lang="x-none" dirty="0"/>
              <a:t>Realtionship between competent authority and Central Administrator/Commission</a:t>
            </a:r>
          </a:p>
          <a:p>
            <a:r>
              <a:rPr lang="x-none" dirty="0"/>
              <a:t>Issuance of CBAM certificates by Competent Authorities</a:t>
            </a:r>
          </a:p>
          <a:p>
            <a:r>
              <a:rPr lang="x-none" dirty="0"/>
              <a:t>Cost of administrating CBAM by Member States</a:t>
            </a:r>
          </a:p>
          <a:p>
            <a:r>
              <a:rPr lang="x-none" dirty="0"/>
              <a:t>Surrended of certificates and hedging</a:t>
            </a:r>
          </a:p>
          <a:p>
            <a:r>
              <a:rPr lang="x-none" dirty="0"/>
              <a:t>Circumvention – only for value chain and not carbon content – will t</a:t>
            </a:r>
            <a:r>
              <a:rPr lang="en-GB" dirty="0"/>
              <a:t>ha</a:t>
            </a:r>
            <a:r>
              <a:rPr lang="x-none" dirty="0"/>
              <a:t>t be reviewed in 2025 with inclussion of Scope 2 discussion?</a:t>
            </a:r>
          </a:p>
          <a:p>
            <a:endParaRPr lang="x-none" dirty="0"/>
          </a:p>
          <a:p>
            <a:endParaRPr lang="x-none" dirty="0"/>
          </a:p>
        </p:txBody>
      </p:sp>
      <p:sp>
        <p:nvSpPr>
          <p:cNvPr id="3" name="Text Placeholder 2">
            <a:extLst>
              <a:ext uri="{FF2B5EF4-FFF2-40B4-BE49-F238E27FC236}">
                <a16:creationId xmlns:a16="http://schemas.microsoft.com/office/drawing/2014/main" xmlns="" id="{1A8BA14B-A113-C944-A14C-6270B2493E8F}"/>
              </a:ext>
            </a:extLst>
          </p:cNvPr>
          <p:cNvSpPr>
            <a:spLocks noGrp="1"/>
          </p:cNvSpPr>
          <p:nvPr>
            <p:ph type="body" sz="quarter" idx="14"/>
          </p:nvPr>
        </p:nvSpPr>
        <p:spPr>
          <a:xfrm>
            <a:off x="263609" y="420624"/>
            <a:ext cx="10935855" cy="1003441"/>
          </a:xfrm>
        </p:spPr>
        <p:txBody>
          <a:bodyPr>
            <a:normAutofit/>
          </a:bodyPr>
          <a:lstStyle/>
          <a:p>
            <a:r>
              <a:rPr lang="en-GB" dirty="0"/>
              <a:t>(Some of) the issues for discussion</a:t>
            </a:r>
            <a:endParaRPr lang="x-none" dirty="0"/>
          </a:p>
        </p:txBody>
      </p:sp>
      <p:sp>
        <p:nvSpPr>
          <p:cNvPr id="4" name="Slide Number Placeholder 3">
            <a:extLst>
              <a:ext uri="{FF2B5EF4-FFF2-40B4-BE49-F238E27FC236}">
                <a16:creationId xmlns:a16="http://schemas.microsoft.com/office/drawing/2014/main" xmlns="" id="{BF5E7FE4-604A-F34F-81EC-6C07019B88E5}"/>
              </a:ext>
            </a:extLst>
          </p:cNvPr>
          <p:cNvSpPr>
            <a:spLocks noGrp="1"/>
          </p:cNvSpPr>
          <p:nvPr>
            <p:ph type="sldNum" sz="quarter" idx="12"/>
          </p:nvPr>
        </p:nvSpPr>
        <p:spPr/>
        <p:txBody>
          <a:bodyPr/>
          <a:lstStyle/>
          <a:p>
            <a:fld id="{F26FC048-DF4E-0746-B313-543F0DD72FCB}" type="slidenum">
              <a:rPr lang="en-GB" smtClean="0"/>
              <a:pPr/>
              <a:t>8</a:t>
            </a:fld>
            <a:endParaRPr lang="en-GB"/>
          </a:p>
        </p:txBody>
      </p:sp>
    </p:spTree>
    <p:extLst>
      <p:ext uri="{BB962C8B-B14F-4D97-AF65-F5344CB8AC3E}">
        <p14:creationId xmlns:p14="http://schemas.microsoft.com/office/powerpoint/2010/main" xmlns="" val="11139919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EA7D1B05-405E-904F-B613-8A2288671A8A}"/>
              </a:ext>
            </a:extLst>
          </p:cNvPr>
          <p:cNvSpPr>
            <a:spLocks noGrp="1"/>
          </p:cNvSpPr>
          <p:nvPr>
            <p:ph idx="13"/>
          </p:nvPr>
        </p:nvSpPr>
        <p:spPr>
          <a:xfrm>
            <a:off x="287827" y="1360056"/>
            <a:ext cx="11616345" cy="5234092"/>
          </a:xfrm>
        </p:spPr>
        <p:txBody>
          <a:bodyPr/>
          <a:lstStyle/>
          <a:p>
            <a:r>
              <a:rPr lang="en-GB" dirty="0"/>
              <a:t>First concrete proposal on carbon adjustment at the border</a:t>
            </a:r>
          </a:p>
          <a:p>
            <a:r>
              <a:rPr lang="en-GB" dirty="0"/>
              <a:t>Marks the most credible effort so far to impose adjustment on internationally traded goods </a:t>
            </a:r>
          </a:p>
          <a:p>
            <a:r>
              <a:rPr lang="en-GB" dirty="0"/>
              <a:t>Proposed CBAM design takes a measured approach </a:t>
            </a:r>
          </a:p>
          <a:p>
            <a:r>
              <a:rPr lang="en-GB" dirty="0"/>
              <a:t>Deliberate timeline with positive implications for </a:t>
            </a:r>
          </a:p>
          <a:p>
            <a:pPr lvl="1"/>
            <a:r>
              <a:rPr lang="en-GB" sz="2800" dirty="0"/>
              <a:t>WTO</a:t>
            </a:r>
          </a:p>
          <a:p>
            <a:pPr lvl="1"/>
            <a:r>
              <a:rPr lang="en-GB" sz="2800" dirty="0"/>
              <a:t>Practical operationalization</a:t>
            </a:r>
          </a:p>
          <a:p>
            <a:pPr lvl="1"/>
            <a:r>
              <a:rPr lang="en-GB" sz="2800" dirty="0"/>
              <a:t>UNFCCC process</a:t>
            </a:r>
          </a:p>
          <a:p>
            <a:pPr lvl="1"/>
            <a:r>
              <a:rPr lang="en-GB" sz="2800" dirty="0"/>
              <a:t>Sor out other policy issues</a:t>
            </a:r>
          </a:p>
          <a:p>
            <a:endParaRPr lang="en-GB" dirty="0"/>
          </a:p>
          <a:p>
            <a:endParaRPr lang="x-none" dirty="0"/>
          </a:p>
        </p:txBody>
      </p:sp>
      <p:sp>
        <p:nvSpPr>
          <p:cNvPr id="3" name="Text Placeholder 2">
            <a:extLst>
              <a:ext uri="{FF2B5EF4-FFF2-40B4-BE49-F238E27FC236}">
                <a16:creationId xmlns:a16="http://schemas.microsoft.com/office/drawing/2014/main" xmlns="" id="{1A8BA14B-A113-C944-A14C-6270B2493E8F}"/>
              </a:ext>
            </a:extLst>
          </p:cNvPr>
          <p:cNvSpPr>
            <a:spLocks noGrp="1"/>
          </p:cNvSpPr>
          <p:nvPr>
            <p:ph type="body" sz="quarter" idx="14"/>
          </p:nvPr>
        </p:nvSpPr>
        <p:spPr>
          <a:xfrm>
            <a:off x="263609" y="420624"/>
            <a:ext cx="10935855" cy="1003441"/>
          </a:xfrm>
        </p:spPr>
        <p:txBody>
          <a:bodyPr>
            <a:normAutofit/>
          </a:bodyPr>
          <a:lstStyle/>
          <a:p>
            <a:r>
              <a:rPr lang="en-GB" dirty="0"/>
              <a:t>Initial takeaways from the proposal</a:t>
            </a:r>
            <a:endParaRPr lang="x-none" dirty="0"/>
          </a:p>
        </p:txBody>
      </p:sp>
      <p:sp>
        <p:nvSpPr>
          <p:cNvPr id="4" name="Slide Number Placeholder 3">
            <a:extLst>
              <a:ext uri="{FF2B5EF4-FFF2-40B4-BE49-F238E27FC236}">
                <a16:creationId xmlns:a16="http://schemas.microsoft.com/office/drawing/2014/main" xmlns="" id="{BF5E7FE4-604A-F34F-81EC-6C07019B88E5}"/>
              </a:ext>
            </a:extLst>
          </p:cNvPr>
          <p:cNvSpPr>
            <a:spLocks noGrp="1"/>
          </p:cNvSpPr>
          <p:nvPr>
            <p:ph type="sldNum" sz="quarter" idx="12"/>
          </p:nvPr>
        </p:nvSpPr>
        <p:spPr/>
        <p:txBody>
          <a:bodyPr/>
          <a:lstStyle/>
          <a:p>
            <a:fld id="{F26FC048-DF4E-0746-B313-543F0DD72FCB}" type="slidenum">
              <a:rPr lang="en-GB" smtClean="0"/>
              <a:pPr/>
              <a:t>9</a:t>
            </a:fld>
            <a:endParaRPr lang="en-GB"/>
          </a:p>
        </p:txBody>
      </p:sp>
    </p:spTree>
    <p:extLst>
      <p:ext uri="{BB962C8B-B14F-4D97-AF65-F5344CB8AC3E}">
        <p14:creationId xmlns:p14="http://schemas.microsoft.com/office/powerpoint/2010/main" xmlns="" val="1675559177"/>
      </p:ext>
    </p:extLst>
  </p:cSld>
  <p:clrMapOvr>
    <a:masterClrMapping/>
  </p:clrMapOvr>
  <p:transition/>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1F6BA7"/>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3" id="{A3C09D55-CCA0-2146-9FD9-7449152E9544}" vid="{A540A8AC-723E-8A40-A482-55C1D42503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4313</TotalTime>
  <Words>1505</Words>
  <Application>Microsoft Office PowerPoint</Application>
  <PresentationFormat>Custom</PresentationFormat>
  <Paragraphs>156</Paragraphs>
  <Slides>14</Slides>
  <Notes>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Andrei Marcu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Domien Vangenechten</dc:creator>
  <cp:lastModifiedBy>igor</cp:lastModifiedBy>
  <cp:revision>207</cp:revision>
  <cp:lastPrinted>2021-02-04T14:28:58Z</cp:lastPrinted>
  <dcterms:created xsi:type="dcterms:W3CDTF">2020-08-31T14:36:33Z</dcterms:created>
  <dcterms:modified xsi:type="dcterms:W3CDTF">2021-07-25T17:34:15Z</dcterms:modified>
</cp:coreProperties>
</file>