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782" r:id="rId3"/>
    <p:sldId id="691" r:id="rId4"/>
    <p:sldId id="748" r:id="rId5"/>
    <p:sldId id="764" r:id="rId6"/>
    <p:sldId id="756" r:id="rId7"/>
    <p:sldId id="757" r:id="rId8"/>
    <p:sldId id="752" r:id="rId9"/>
    <p:sldId id="750" r:id="rId10"/>
    <p:sldId id="751" r:id="rId11"/>
    <p:sldId id="758" r:id="rId12"/>
    <p:sldId id="759" r:id="rId13"/>
    <p:sldId id="761" r:id="rId14"/>
    <p:sldId id="766" r:id="rId15"/>
    <p:sldId id="765" r:id="rId16"/>
    <p:sldId id="767" r:id="rId17"/>
    <p:sldId id="771" r:id="rId18"/>
    <p:sldId id="772" r:id="rId19"/>
    <p:sldId id="774" r:id="rId20"/>
    <p:sldId id="775" r:id="rId21"/>
    <p:sldId id="776" r:id="rId22"/>
    <p:sldId id="778" r:id="rId23"/>
    <p:sldId id="777" r:id="rId24"/>
    <p:sldId id="770" r:id="rId25"/>
    <p:sldId id="769" r:id="rId26"/>
    <p:sldId id="768" r:id="rId27"/>
    <p:sldId id="779" r:id="rId28"/>
    <p:sldId id="781" r:id="rId29"/>
    <p:sldId id="780" r:id="rId30"/>
    <p:sldId id="264" r:id="rId31"/>
  </p:sldIdLst>
  <p:sldSz cx="9144000" cy="6858000" type="screen4x3"/>
  <p:notesSz cx="6781800" cy="99187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365125" indent="1825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730250" indent="3651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096963" indent="5461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463675" indent="7286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99FF"/>
    <a:srgbClr val="FF99FF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33" autoAdjust="0"/>
    <p:restoredTop sz="86599" autoAdjust="0"/>
  </p:normalViewPr>
  <p:slideViewPr>
    <p:cSldViewPr snapToGrid="0" snapToObjects="1">
      <p:cViewPr>
        <p:scale>
          <a:sx n="60" d="100"/>
          <a:sy n="60" d="100"/>
        </p:scale>
        <p:origin x="-483" y="-39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19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4F595C5-EC78-43AF-9673-76991ADCDA94}" type="datetimeFigureOut">
              <a:rPr lang="en-US"/>
              <a:pPr>
                <a:defRPr/>
              </a:pPr>
              <a:t>7/26/2021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3" y="4711700"/>
            <a:ext cx="5426075" cy="4462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3846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750" y="9421813"/>
            <a:ext cx="293846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906DE7-37C1-49FD-B69F-4567BD10487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512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02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9696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636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31511" algn="l" defTabSz="73260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97812" algn="l" defTabSz="73260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64114" algn="l" defTabSz="73260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30417" algn="l" defTabSz="73260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E89698-AB64-4467-9CAA-939997C5BE85}" type="slidenum">
              <a:rPr lang="en-US" altLang="ru-RU" smtClean="0"/>
              <a:pPr/>
              <a:t>2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D6F426-E0A0-4E05-96B6-CF784BDC83AB}" type="slidenum">
              <a:rPr lang="en-US" altLang="ru-RU" smtClean="0"/>
              <a:pPr/>
              <a:t>4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45AA7F-C05B-4202-8D3E-698F80CA4F93}" type="slidenum">
              <a:rPr lang="en-US" altLang="ru-RU" smtClean="0"/>
              <a:pPr/>
              <a:t>8</a:t>
            </a:fld>
            <a:endParaRPr lang="en-US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1" y="1122365"/>
            <a:ext cx="6858001" cy="2387599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1" y="3602039"/>
            <a:ext cx="6858001" cy="1655763"/>
          </a:xfrm>
        </p:spPr>
        <p:txBody>
          <a:bodyPr/>
          <a:lstStyle>
            <a:lvl1pPr marL="0" indent="0" algn="ctr">
              <a:buNone/>
              <a:defRPr sz="1900"/>
            </a:lvl1pPr>
            <a:lvl2pPr marL="366302" indent="0" algn="ctr">
              <a:buNone/>
              <a:defRPr sz="1600"/>
            </a:lvl2pPr>
            <a:lvl3pPr marL="732604" indent="0" algn="ctr">
              <a:buNone/>
              <a:defRPr sz="1400"/>
            </a:lvl3pPr>
            <a:lvl4pPr marL="1098906" indent="0" algn="ctr">
              <a:buNone/>
              <a:defRPr sz="1300"/>
            </a:lvl4pPr>
            <a:lvl5pPr marL="1465208" indent="0" algn="ctr">
              <a:buNone/>
              <a:defRPr sz="1300"/>
            </a:lvl5pPr>
            <a:lvl6pPr marL="1831511" indent="0" algn="ctr">
              <a:buNone/>
              <a:defRPr sz="1300"/>
            </a:lvl6pPr>
            <a:lvl7pPr marL="2197812" indent="0" algn="ctr">
              <a:buNone/>
              <a:defRPr sz="1300"/>
            </a:lvl7pPr>
            <a:lvl8pPr marL="2564114" indent="0" algn="ctr">
              <a:buNone/>
              <a:defRPr sz="1300"/>
            </a:lvl8pPr>
            <a:lvl9pPr marL="2930417" indent="0" algn="ctr">
              <a:buNone/>
              <a:defRPr sz="13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A001-7363-44A1-AE53-0F8D644D585B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90C8A-61A0-4A8A-8628-FA5C070103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7DCEA-69A2-41CB-A5B8-65C32D246931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17030-34EA-4E85-9844-228A5EDD3B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4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4"/>
            <a:ext cx="5800724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A7AD9-10D3-4C21-8494-64D88F81E0D2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66F3B-3133-4C22-9B27-E4BE3C7623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F1F9D-1C22-4214-9302-0DA5461016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315AF-A813-48CC-AB4E-DD7AC0754F23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F07CE-1075-479A-979E-BC1E164D18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663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26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989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652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3151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19781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56411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3041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FFE35-17CA-461E-B54D-C812D7BBC37F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89F06-2807-4F03-A373-4FB290EEFF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825626"/>
            <a:ext cx="3886201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825626"/>
            <a:ext cx="3886201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D9BA2-269E-4AA1-9906-8AB9DBBBE8EA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D5D59-4267-43CF-AB1A-600F9D5CCC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81165"/>
            <a:ext cx="3868340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6302" indent="0">
              <a:buNone/>
              <a:defRPr sz="1600" b="1"/>
            </a:lvl2pPr>
            <a:lvl3pPr marL="732604" indent="0">
              <a:buNone/>
              <a:defRPr sz="1400" b="1"/>
            </a:lvl3pPr>
            <a:lvl4pPr marL="1098906" indent="0">
              <a:buNone/>
              <a:defRPr sz="1300" b="1"/>
            </a:lvl4pPr>
            <a:lvl5pPr marL="1465208" indent="0">
              <a:buNone/>
              <a:defRPr sz="1300" b="1"/>
            </a:lvl5pPr>
            <a:lvl6pPr marL="1831511" indent="0">
              <a:buNone/>
              <a:defRPr sz="1300" b="1"/>
            </a:lvl6pPr>
            <a:lvl7pPr marL="2197812" indent="0">
              <a:buNone/>
              <a:defRPr sz="1300" b="1"/>
            </a:lvl7pPr>
            <a:lvl8pPr marL="2564114" indent="0">
              <a:buNone/>
              <a:defRPr sz="1300" b="1"/>
            </a:lvl8pPr>
            <a:lvl9pPr marL="2930417" indent="0">
              <a:buNone/>
              <a:defRPr sz="13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2505076"/>
            <a:ext cx="3868340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5"/>
            <a:ext cx="3887391" cy="823912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6302" indent="0">
              <a:buNone/>
              <a:defRPr sz="1600" b="1"/>
            </a:lvl2pPr>
            <a:lvl3pPr marL="732604" indent="0">
              <a:buNone/>
              <a:defRPr sz="1400" b="1"/>
            </a:lvl3pPr>
            <a:lvl4pPr marL="1098906" indent="0">
              <a:buNone/>
              <a:defRPr sz="1300" b="1"/>
            </a:lvl4pPr>
            <a:lvl5pPr marL="1465208" indent="0">
              <a:buNone/>
              <a:defRPr sz="1300" b="1"/>
            </a:lvl5pPr>
            <a:lvl6pPr marL="1831511" indent="0">
              <a:buNone/>
              <a:defRPr sz="1300" b="1"/>
            </a:lvl6pPr>
            <a:lvl7pPr marL="2197812" indent="0">
              <a:buNone/>
              <a:defRPr sz="1300" b="1"/>
            </a:lvl7pPr>
            <a:lvl8pPr marL="2564114" indent="0">
              <a:buNone/>
              <a:defRPr sz="1300" b="1"/>
            </a:lvl8pPr>
            <a:lvl9pPr marL="2930417" indent="0">
              <a:buNone/>
              <a:defRPr sz="13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6"/>
            <a:ext cx="3887391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19307-1B0C-4209-893F-AC1C2D4B23A2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8FC0-42E6-4DC2-87F7-886839067E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A85B8-2811-4ACE-B0D6-4E25CB5B7DF2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89506-99C0-46B4-9833-77B52C6082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D22AC-6A24-4812-BDD1-2075C1CDBACB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C0A5E-CD62-425E-8819-216490436D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2"/>
            <a:ext cx="2949177" cy="1600199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3" y="987426"/>
            <a:ext cx="4629151" cy="4873624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7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66302" indent="0">
              <a:buNone/>
              <a:defRPr sz="1100"/>
            </a:lvl2pPr>
            <a:lvl3pPr marL="732604" indent="0">
              <a:buNone/>
              <a:defRPr sz="1000"/>
            </a:lvl3pPr>
            <a:lvl4pPr marL="1098906" indent="0">
              <a:buNone/>
              <a:defRPr sz="800"/>
            </a:lvl4pPr>
            <a:lvl5pPr marL="1465208" indent="0">
              <a:buNone/>
              <a:defRPr sz="800"/>
            </a:lvl5pPr>
            <a:lvl6pPr marL="1831511" indent="0">
              <a:buNone/>
              <a:defRPr sz="800"/>
            </a:lvl6pPr>
            <a:lvl7pPr marL="2197812" indent="0">
              <a:buNone/>
              <a:defRPr sz="800"/>
            </a:lvl7pPr>
            <a:lvl8pPr marL="2564114" indent="0">
              <a:buNone/>
              <a:defRPr sz="800"/>
            </a:lvl8pPr>
            <a:lvl9pPr marL="2930417" indent="0">
              <a:buNone/>
              <a:defRPr sz="8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A62D4-059D-42E8-B11F-837B080752B7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E63F7-0DC6-4465-89FA-B1DDA7705D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2"/>
            <a:ext cx="2949177" cy="1600199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3" y="987426"/>
            <a:ext cx="4629151" cy="4873624"/>
          </a:xfrm>
        </p:spPr>
        <p:txBody>
          <a:bodyPr rtlCol="0">
            <a:normAutofit/>
          </a:bodyPr>
          <a:lstStyle>
            <a:lvl1pPr marL="0" indent="0">
              <a:buNone/>
              <a:defRPr sz="2500"/>
            </a:lvl1pPr>
            <a:lvl2pPr marL="366302" indent="0">
              <a:buNone/>
              <a:defRPr sz="2300"/>
            </a:lvl2pPr>
            <a:lvl3pPr marL="732604" indent="0">
              <a:buNone/>
              <a:defRPr sz="1900"/>
            </a:lvl3pPr>
            <a:lvl4pPr marL="1098906" indent="0">
              <a:buNone/>
              <a:defRPr sz="1600"/>
            </a:lvl4pPr>
            <a:lvl5pPr marL="1465208" indent="0">
              <a:buNone/>
              <a:defRPr sz="1600"/>
            </a:lvl5pPr>
            <a:lvl6pPr marL="1831511" indent="0">
              <a:buNone/>
              <a:defRPr sz="1600"/>
            </a:lvl6pPr>
            <a:lvl7pPr marL="2197812" indent="0">
              <a:buNone/>
              <a:defRPr sz="1600"/>
            </a:lvl7pPr>
            <a:lvl8pPr marL="2564114" indent="0">
              <a:buNone/>
              <a:defRPr sz="1600"/>
            </a:lvl8pPr>
            <a:lvl9pPr marL="2930417" indent="0">
              <a:buNone/>
              <a:defRPr sz="16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7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66302" indent="0">
              <a:buNone/>
              <a:defRPr sz="1100"/>
            </a:lvl2pPr>
            <a:lvl3pPr marL="732604" indent="0">
              <a:buNone/>
              <a:defRPr sz="1000"/>
            </a:lvl3pPr>
            <a:lvl4pPr marL="1098906" indent="0">
              <a:buNone/>
              <a:defRPr sz="800"/>
            </a:lvl4pPr>
            <a:lvl5pPr marL="1465208" indent="0">
              <a:buNone/>
              <a:defRPr sz="800"/>
            </a:lvl5pPr>
            <a:lvl6pPr marL="1831511" indent="0">
              <a:buNone/>
              <a:defRPr sz="800"/>
            </a:lvl6pPr>
            <a:lvl7pPr marL="2197812" indent="0">
              <a:buNone/>
              <a:defRPr sz="800"/>
            </a:lvl7pPr>
            <a:lvl8pPr marL="2564114" indent="0">
              <a:buNone/>
              <a:defRPr sz="800"/>
            </a:lvl8pPr>
            <a:lvl9pPr marL="2930417" indent="0">
              <a:buNone/>
              <a:defRPr sz="8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87696-099B-450E-BC40-646084520577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63902-F9EB-4647-8CB3-D4E1876233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60" tIns="36631" rIns="73260" bIns="366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60" tIns="36631" rIns="73260" bIns="366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73260" tIns="36631" rIns="73260" bIns="36631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03A7F68-D724-4969-8A4F-4BEE2C7FE0D6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73260" tIns="36631" rIns="73260" bIns="36631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73260" tIns="36631" rIns="73260" bIns="3663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BCECA44-4724-4785-AE87-D11CB90B8B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0" r:id="rId1"/>
    <p:sldLayoutId id="2147484561" r:id="rId2"/>
    <p:sldLayoutId id="2147484562" r:id="rId3"/>
    <p:sldLayoutId id="2147484563" r:id="rId4"/>
    <p:sldLayoutId id="2147484564" r:id="rId5"/>
    <p:sldLayoutId id="2147484565" r:id="rId6"/>
    <p:sldLayoutId id="2147484566" r:id="rId7"/>
    <p:sldLayoutId id="2147484567" r:id="rId8"/>
    <p:sldLayoutId id="2147484568" r:id="rId9"/>
    <p:sldLayoutId id="2147484569" r:id="rId10"/>
    <p:sldLayoutId id="2147484570" r:id="rId11"/>
    <p:sldLayoutId id="214748457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5pPr>
      <a:lvl6pPr marL="366302"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6pPr>
      <a:lvl7pPr marL="732604"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7pPr>
      <a:lvl8pPr marL="1098906"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8pPr>
      <a:lvl9pPr marL="1465208"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182563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6238" indent="-182563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014661" indent="-183151" algn="l" defTabSz="732604" rtl="0" eaLnBrk="1" latinLnBrk="0" hangingPunct="1">
        <a:lnSpc>
          <a:spcPct val="90000"/>
        </a:lnSpc>
        <a:spcBef>
          <a:spcPts val="40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964" indent="-183151" algn="l" defTabSz="732604" rtl="0" eaLnBrk="1" latinLnBrk="0" hangingPunct="1">
        <a:lnSpc>
          <a:spcPct val="90000"/>
        </a:lnSpc>
        <a:spcBef>
          <a:spcPts val="40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47265" indent="-183151" algn="l" defTabSz="732604" rtl="0" eaLnBrk="1" latinLnBrk="0" hangingPunct="1">
        <a:lnSpc>
          <a:spcPct val="90000"/>
        </a:lnSpc>
        <a:spcBef>
          <a:spcPts val="40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13567" indent="-183151" algn="l" defTabSz="732604" rtl="0" eaLnBrk="1" latinLnBrk="0" hangingPunct="1">
        <a:lnSpc>
          <a:spcPct val="90000"/>
        </a:lnSpc>
        <a:spcBef>
          <a:spcPts val="40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3260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6302" algn="l" defTabSz="73260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2604" algn="l" defTabSz="73260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8906" algn="l" defTabSz="73260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5208" algn="l" defTabSz="73260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31511" algn="l" defTabSz="73260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7812" algn="l" defTabSz="73260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4114" algn="l" defTabSz="73260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30417" algn="l" defTabSz="73260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ef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10" Type="http://schemas.openxmlformats.org/officeDocument/2006/relationships/image" Target="../media/image26.png"/><Relationship Id="rId4" Type="http://schemas.openxmlformats.org/officeDocument/2006/relationships/image" Target="../media/image3.wmf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11.png"/><Relationship Id="rId3" Type="http://schemas.openxmlformats.org/officeDocument/2006/relationships/image" Target="../media/image35.png"/><Relationship Id="rId7" Type="http://schemas.openxmlformats.org/officeDocument/2006/relationships/image" Target="../media/image2.png"/><Relationship Id="rId12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openxmlformats.org/officeDocument/2006/relationships/image" Target="../media/image43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5.png"/><Relationship Id="rId1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emf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56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0.png"/><Relationship Id="rId4" Type="http://schemas.openxmlformats.org/officeDocument/2006/relationships/image" Target="../media/image3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3.wmf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81.png"/><Relationship Id="rId10" Type="http://schemas.openxmlformats.org/officeDocument/2006/relationships/image" Target="../media/image84.jpeg"/><Relationship Id="rId4" Type="http://schemas.openxmlformats.org/officeDocument/2006/relationships/image" Target="../media/image5.png"/><Relationship Id="rId9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wmf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3.wmf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0"/>
          <p:cNvSpPr txBox="1">
            <a:spLocks noChangeArrowheads="1"/>
          </p:cNvSpPr>
          <p:nvPr/>
        </p:nvSpPr>
        <p:spPr bwMode="auto">
          <a:xfrm>
            <a:off x="2976563" y="528638"/>
            <a:ext cx="6045200" cy="418306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73260" tIns="36631" rIns="73260" bIns="36631">
            <a:spAutoFit/>
          </a:bodyPr>
          <a:lstStyle/>
          <a:p>
            <a:pPr algn="r" eaLnBrk="1" hangingPunct="1">
              <a:spcAft>
                <a:spcPts val="1800"/>
              </a:spcAft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И.А. Башмаков </a:t>
            </a:r>
          </a:p>
          <a:p>
            <a:pPr algn="r" eaLnBrk="1" hangingPunct="1">
              <a:defRPr/>
            </a:pP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СВАМ. Большое превращается в малое, но это малое может вновь превратиться в большое</a:t>
            </a:r>
            <a:endParaRPr lang="ru-RU" altLang="ru-RU" sz="44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976563" y="5507038"/>
            <a:ext cx="6167437" cy="1398587"/>
          </a:xfrm>
          <a:prstGeom prst="rect">
            <a:avLst/>
          </a:prstGeom>
          <a:solidFill>
            <a:schemeClr val="bg1">
              <a:alpha val="69000"/>
            </a:schemeClr>
          </a:solidFill>
          <a:ln w="9525">
            <a:noFill/>
            <a:miter lim="800000"/>
            <a:headEnd/>
            <a:tailEnd/>
          </a:ln>
        </p:spPr>
        <p:txBody>
          <a:bodyPr lIns="73260" tIns="36631" rIns="73260" bIns="36631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ru-RU" altLang="ru-RU" sz="19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Центр энергоэффективности – </a:t>
            </a:r>
            <a:r>
              <a:rPr lang="en-US" altLang="ru-RU" sz="19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XXI </a:t>
            </a:r>
            <a:r>
              <a:rPr lang="ru-RU" altLang="ru-RU" sz="19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век (ЦЭНЭФ-</a:t>
            </a:r>
            <a:r>
              <a:rPr lang="en-US" altLang="ru-RU" sz="19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XXI</a:t>
            </a:r>
            <a:r>
              <a:rPr lang="ru-RU" altLang="ru-RU" sz="19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) </a:t>
            </a:r>
            <a:br>
              <a:rPr lang="ru-RU" altLang="ru-RU" sz="19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</a:br>
            <a:r>
              <a:rPr lang="ru-RU" altLang="ru-RU" sz="19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Мы тратим свою энергию, чтобы экономить вашу!</a:t>
            </a:r>
            <a:endParaRPr lang="en-US" altLang="ru-RU" sz="19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ru-RU" altLang="ru-RU" sz="19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Если Ваша задача имеет решение – мы его найдем</a:t>
            </a:r>
            <a:r>
              <a:rPr lang="ru-RU" altLang="ru-RU" sz="1900" dirty="0">
                <a:latin typeface="Impact" pitchFamily="34" charset="0"/>
              </a:rPr>
              <a:t>!</a:t>
            </a:r>
            <a:r>
              <a:rPr lang="en-US" altLang="ru-RU" sz="1900" dirty="0">
                <a:solidFill>
                  <a:schemeClr val="accent2"/>
                </a:solidFill>
                <a:latin typeface="Impact" pitchFamily="34" charset="0"/>
              </a:rPr>
              <a:t/>
            </a:r>
            <a:br>
              <a:rPr lang="en-US" altLang="ru-RU" sz="1900" dirty="0">
                <a:solidFill>
                  <a:schemeClr val="accent2"/>
                </a:solidFill>
                <a:latin typeface="Impact" pitchFamily="34" charset="0"/>
              </a:rPr>
            </a:br>
            <a:r>
              <a:rPr lang="ru-RU" altLang="ru-RU" sz="1900" b="1" dirty="0">
                <a:solidFill>
                  <a:srgbClr val="FFFF00"/>
                </a:solidFill>
              </a:rPr>
              <a:t>   </a:t>
            </a:r>
            <a:r>
              <a:rPr lang="en-US" altLang="ru-RU" sz="1900" b="1" dirty="0">
                <a:solidFill>
                  <a:srgbClr val="FFFF00"/>
                </a:solidFill>
                <a:hlinkClick r:id="rId3"/>
              </a:rPr>
              <a:t>www.cenef.ru</a:t>
            </a:r>
            <a:r>
              <a:rPr lang="en-US" altLang="ru-RU" sz="1900" b="1" dirty="0">
                <a:solidFill>
                  <a:srgbClr val="FFFF00"/>
                </a:solidFill>
              </a:rPr>
              <a:t>    </a:t>
            </a:r>
            <a:endParaRPr lang="ru-RU" altLang="ru-RU" sz="1900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ru-RU" sz="19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altLang="ru-RU" sz="1900" b="1" dirty="0">
                <a:solidFill>
                  <a:schemeClr val="tx2">
                    <a:lumMod val="75000"/>
                  </a:schemeClr>
                </a:solidFill>
              </a:rPr>
              <a:t>(499) </a:t>
            </a:r>
            <a:r>
              <a:rPr lang="en-US" altLang="ru-RU" sz="1900" b="1" dirty="0">
                <a:solidFill>
                  <a:schemeClr val="tx2">
                    <a:lumMod val="75000"/>
                  </a:schemeClr>
                </a:solidFill>
              </a:rPr>
              <a:t>120-9209</a:t>
            </a:r>
            <a:r>
              <a:rPr lang="ru-RU" altLang="ru-RU" sz="8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                       </a:t>
            </a:r>
            <a:endParaRPr lang="en-US" alt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63" y="0"/>
            <a:ext cx="42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-7938" y="6464300"/>
            <a:ext cx="476251" cy="415925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938" y="0"/>
            <a:ext cx="766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D:\Mailbox\Фото\VIK_173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8130" y="0"/>
            <a:ext cx="1335088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4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17463" y="6206510"/>
            <a:ext cx="740667" cy="651490"/>
          </a:xfrm>
          <a:prstGeom prst="rect">
            <a:avLst/>
          </a:prstGeom>
          <a:solidFill>
            <a:schemeClr val="bg1">
              <a:alpha val="55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656637" cy="597600"/>
          </a:xfr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dirty="0">
                <a:latin typeface="Impact" pitchFamily="34" charset="0"/>
              </a:rPr>
              <a:t>МОДЕЛЬ </a:t>
            </a:r>
            <a:r>
              <a:rPr lang="en-US" sz="3200" dirty="0">
                <a:latin typeface="Impact" pitchFamily="34" charset="0"/>
              </a:rPr>
              <a:t>CBAM</a:t>
            </a:r>
            <a:r>
              <a:rPr lang="ru-RU" sz="3200" dirty="0">
                <a:latin typeface="Impact" pitchFamily="34" charset="0"/>
              </a:rPr>
              <a:t>-</a:t>
            </a:r>
            <a:r>
              <a:rPr lang="en-US" sz="3200" dirty="0">
                <a:latin typeface="Impact" pitchFamily="34" charset="0"/>
              </a:rPr>
              <a:t>RUS</a:t>
            </a:r>
            <a:endParaRPr lang="ru-RU" sz="2900" dirty="0">
              <a:latin typeface="Impact" pitchFamily="34" charset="0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 flipV="1">
            <a:off x="-7938" y="6464300"/>
            <a:ext cx="474663" cy="417513"/>
          </a:xfrm>
          <a:solidFill>
            <a:srgbClr val="FFFF00">
              <a:alpha val="50195"/>
            </a:srgbClr>
          </a:solidFill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1143000" y="1833563"/>
            <a:ext cx="146050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2439" tIns="36219" rIns="72439" bIns="36219" anchor="ctr">
            <a:spAutoFit/>
          </a:bodyPr>
          <a:lstStyle/>
          <a:p>
            <a:endParaRPr lang="en-US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508000" y="574178"/>
            <a:ext cx="8636000" cy="616712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72439" tIns="36219" rIns="72439" bIns="36219" anchor="ctr">
            <a:spAutoFit/>
          </a:bodyPr>
          <a:lstStyle/>
          <a:p>
            <a:pPr marL="287338" indent="-287338">
              <a:buBlip>
                <a:blip r:embed="rId4"/>
              </a:buBlip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Информационная база – данные ФТС по экспорту товаров Россией за 2016-2020 гг. во все страны мира</a:t>
            </a:r>
          </a:p>
          <a:p>
            <a:pPr marL="287338" indent="-287338">
              <a:buBlip>
                <a:blip r:embed="rId4"/>
              </a:buBlip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Выделяются 73 продукта: пересечение множеств товаров с объемами экспорта свыше 100 млн долл. и 30 СВАМ-товарных позиций </a:t>
            </a:r>
          </a:p>
          <a:p>
            <a:pPr marL="287338" indent="-287338">
              <a:buBlip>
                <a:blip r:embed="rId4"/>
              </a:buBlip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Горизонт: 2023-2050 гг.</a:t>
            </a:r>
          </a:p>
          <a:p>
            <a:pPr marL="287338" indent="-287338">
              <a:buBlip>
                <a:blip r:embed="rId4"/>
              </a:buBlip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Основные эндогенные переменные:</a:t>
            </a:r>
          </a:p>
          <a:p>
            <a:pPr marL="652463" lvl="1" indent="-287338">
              <a:buBlip>
                <a:blip r:embed="rId4"/>
              </a:buBlip>
              <a:defRPr/>
            </a:pPr>
            <a:r>
              <a:rPr lang="ru-RU" b="1" dirty="0"/>
              <a:t>платежи импортеров ЕС за приобретение </a:t>
            </a:r>
            <a:r>
              <a:rPr lang="ru-RU" b="1" dirty="0" err="1"/>
              <a:t>СВАМ-сертификатов</a:t>
            </a:r>
            <a:r>
              <a:rPr lang="ru-RU" b="1" dirty="0"/>
              <a:t> на продукты</a:t>
            </a:r>
          </a:p>
          <a:p>
            <a:pPr marL="652463" lvl="1" indent="-287338">
              <a:buBlip>
                <a:blip r:embed="rId4"/>
              </a:buBlip>
              <a:defRPr/>
            </a:pPr>
            <a:r>
              <a:rPr lang="ru-RU" b="1" dirty="0"/>
              <a:t>платежи за углерод в России;</a:t>
            </a:r>
          </a:p>
          <a:p>
            <a:pPr marL="652463" lvl="1" indent="-287338">
              <a:buBlip>
                <a:blip r:embed="rId4"/>
              </a:buBlip>
              <a:defRPr/>
            </a:pPr>
            <a:r>
              <a:rPr lang="ru-RU" b="1" dirty="0"/>
              <a:t>объемы экспорта продукции, скорректированные на эффекты от введения СВАМ</a:t>
            </a:r>
          </a:p>
          <a:p>
            <a:pPr marL="652463" lvl="1" indent="-287338">
              <a:buBlip>
                <a:blip r:embed="rId4"/>
              </a:buBlip>
              <a:defRPr/>
            </a:pPr>
            <a:r>
              <a:rPr lang="ru-RU" b="1" dirty="0"/>
              <a:t>цены на экспортируемые продукты с учетом компоненты СВАМ и налога на углерод в России </a:t>
            </a:r>
          </a:p>
          <a:p>
            <a:pPr marL="652463" lvl="1" indent="-287338">
              <a:buBlip>
                <a:blip r:embed="rId4"/>
              </a:buBlip>
              <a:defRPr/>
            </a:pPr>
            <a:r>
              <a:rPr lang="ru-RU" b="1" dirty="0"/>
              <a:t>стоимость экспорта продукции как с учетом платежей по СВАМ и налогов на углерод в России, так и без их учета</a:t>
            </a:r>
            <a:endParaRPr lang="en-US" b="1" dirty="0"/>
          </a:p>
          <a:p>
            <a:pPr marL="287338" indent="-287338">
              <a:buBlip>
                <a:blip r:embed="rId4"/>
              </a:buBlip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Основные управляющие переменные:</a:t>
            </a:r>
          </a:p>
          <a:p>
            <a:pPr marL="652463" lvl="1" indent="-287338">
              <a:buBlip>
                <a:blip r:embed="rId4"/>
              </a:buBlip>
              <a:defRPr/>
            </a:pPr>
            <a:r>
              <a:rPr lang="ru-RU" b="1" dirty="0"/>
              <a:t>базовые траектории объемов экспорта </a:t>
            </a:r>
            <a:r>
              <a:rPr lang="ru-RU" b="1" dirty="0" err="1"/>
              <a:t>СВАМ-товаров</a:t>
            </a:r>
            <a:r>
              <a:rPr lang="ru-RU" b="1" dirty="0"/>
              <a:t> </a:t>
            </a:r>
          </a:p>
          <a:p>
            <a:pPr marL="652463" lvl="1" indent="-287338">
              <a:buBlip>
                <a:blip r:embed="rId4"/>
              </a:buBlip>
              <a:defRPr/>
            </a:pPr>
            <a:r>
              <a:rPr lang="ru-RU" b="1" dirty="0"/>
              <a:t>цены на углерод в ЕС и в России</a:t>
            </a:r>
          </a:p>
          <a:p>
            <a:pPr marL="652463" lvl="1" indent="-287338">
              <a:buBlip>
                <a:blip r:embed="rId4"/>
              </a:buBlip>
              <a:defRPr/>
            </a:pPr>
            <a:r>
              <a:rPr lang="ru-RU" b="1" dirty="0"/>
              <a:t>коэффициенты эластичности импорта товаров в ЕС по цене</a:t>
            </a:r>
          </a:p>
          <a:p>
            <a:pPr marL="652463" lvl="1" indent="-287338">
              <a:buBlip>
                <a:blip r:embed="rId4"/>
              </a:buBlip>
              <a:defRPr/>
            </a:pPr>
            <a:r>
              <a:rPr lang="ru-RU" b="1" dirty="0"/>
              <a:t>доли бесплатного выделения квот в ЕС и в России</a:t>
            </a:r>
          </a:p>
          <a:p>
            <a:pPr marL="652463" lvl="1" indent="-287338">
              <a:buBlip>
                <a:blip r:embed="rId4"/>
              </a:buBlip>
              <a:defRPr/>
            </a:pPr>
            <a:r>
              <a:rPr lang="ru-RU" b="1" dirty="0"/>
              <a:t>параметры удельной </a:t>
            </a:r>
            <a:r>
              <a:rPr lang="ru-RU" b="1" dirty="0" err="1"/>
              <a:t>углеродоемкости</a:t>
            </a:r>
            <a:r>
              <a:rPr lang="ru-RU" b="1" dirty="0"/>
              <a:t> в ЕС и в России</a:t>
            </a:r>
          </a:p>
          <a:p>
            <a:pPr marL="652463" lvl="1" indent="-287338">
              <a:buBlip>
                <a:blip r:embed="rId4"/>
              </a:buBlip>
              <a:defRPr/>
            </a:pPr>
            <a:r>
              <a:rPr lang="ru-RU" b="1" dirty="0"/>
              <a:t>параметр фискальной нейтральности при введении налога на углерод или платы за углерод в России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5450" y="597600"/>
            <a:ext cx="8677275" cy="71437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66724" y="1725064"/>
            <a:ext cx="4213276" cy="130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446088" y="-1"/>
            <a:ext cx="8656637" cy="914963"/>
          </a:xfr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dirty="0" smtClean="0">
                <a:latin typeface="Impact" pitchFamily="34" charset="0"/>
              </a:rPr>
              <a:t>Объемы потребления </a:t>
            </a:r>
            <a:r>
              <a:rPr lang="ru-RU" sz="2800" dirty="0" err="1" smtClean="0">
                <a:latin typeface="Impact" pitchFamily="34" charset="0"/>
              </a:rPr>
              <a:t>СВАМ-товаров</a:t>
            </a:r>
            <a:r>
              <a:rPr lang="ru-RU" sz="2800" dirty="0" smtClean="0">
                <a:latin typeface="Impact" pitchFamily="34" charset="0"/>
              </a:rPr>
              <a:t> в ЕС до 2050 г. заметно расти не будут</a:t>
            </a:r>
            <a:endParaRPr lang="ru-RU" sz="2800" dirty="0">
              <a:latin typeface="Impact" pitchFamily="34" charset="0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 flipV="1">
            <a:off x="-7938" y="6464300"/>
            <a:ext cx="474663" cy="417513"/>
          </a:xfrm>
          <a:solidFill>
            <a:srgbClr val="FFFF00">
              <a:alpha val="50195"/>
            </a:srgbClr>
          </a:solidFill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1143000" y="1833563"/>
            <a:ext cx="146050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2439" tIns="36219" rIns="72439" bIns="36219" anchor="ctr"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6725" y="914963"/>
            <a:ext cx="8677275" cy="71437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6088" y="986400"/>
            <a:ext cx="4233912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Стилизованная зависимость потребления и использования накопленного запаса материалов от стадии экономического развития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5450" y="3500702"/>
            <a:ext cx="3366113" cy="172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561600" y="3200181"/>
            <a:ext cx="3196800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Производство и потребление стали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600" y="5407382"/>
            <a:ext cx="3229963" cy="145061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561600" y="5099605"/>
            <a:ext cx="3196800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Производство цемента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91563" y="3586790"/>
            <a:ext cx="2645236" cy="148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3791563" y="3192925"/>
            <a:ext cx="2760436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Потребление удобрений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6570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61263" y="1294177"/>
            <a:ext cx="3774725" cy="195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/>
        </p:nvSpPr>
        <p:spPr>
          <a:xfrm>
            <a:off x="5025601" y="986400"/>
            <a:ext cx="4077124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Производство</a:t>
            </a:r>
            <a:r>
              <a:rPr lang="en-US" sz="1400" b="1" dirty="0">
                <a:solidFill>
                  <a:schemeClr val="bg1"/>
                </a:solidFill>
              </a:rPr>
              <a:t>,</a:t>
            </a:r>
            <a:r>
              <a:rPr lang="ru-RU" sz="1400" b="1" dirty="0">
                <a:solidFill>
                  <a:schemeClr val="bg1"/>
                </a:solidFill>
              </a:rPr>
              <a:t> потребление и импорт алюминия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91562" y="5099605"/>
            <a:ext cx="2760437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Производство электроэнергии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52000" y="3034581"/>
            <a:ext cx="25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>
              <a:buBlip>
                <a:blip r:embed="rId9"/>
              </a:buBlip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ЕС по разным материалам находится на стадиях 3-5</a:t>
            </a:r>
          </a:p>
          <a:p>
            <a:pPr marL="287338" indent="-287338">
              <a:buBlip>
                <a:blip r:embed="rId9"/>
              </a:buBlip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ЕС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ожидает рост производства на 7-15% к 2030 г. </a:t>
            </a:r>
          </a:p>
          <a:p>
            <a:pPr marL="287338" indent="-287338">
              <a:buBlip>
                <a:blip r:embed="rId9"/>
              </a:buBlip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Может быть заметный рост по товарам, которые важны для перехода к углеродной нейтральности – аммиак и электроэнергия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7257600" y="2030400"/>
            <a:ext cx="2232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961137" y="1725064"/>
            <a:ext cx="1100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Растет доля вторичных материалов </a:t>
            </a:r>
            <a:endParaRPr lang="en-US" sz="12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025601" y="1907289"/>
            <a:ext cx="33839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725600" y="1387297"/>
            <a:ext cx="0" cy="182303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480800" y="1569600"/>
            <a:ext cx="2448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480800" y="1569600"/>
            <a:ext cx="0" cy="4608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572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91563" y="5407382"/>
            <a:ext cx="2645236" cy="145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0" name="Straight Connector 29"/>
          <p:cNvCxnSpPr/>
          <p:nvPr/>
        </p:nvCxnSpPr>
        <p:spPr>
          <a:xfrm>
            <a:off x="1761067" y="4284133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143000" y="1907289"/>
            <a:ext cx="17299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запас материала на чел.</a:t>
            </a:r>
            <a:endParaRPr lang="en-US" sz="1000" dirty="0"/>
          </a:p>
        </p:txBody>
      </p:sp>
      <p:sp>
        <p:nvSpPr>
          <p:cNvPr id="49" name="Rectangle 48"/>
          <p:cNvSpPr/>
          <p:nvPr/>
        </p:nvSpPr>
        <p:spPr>
          <a:xfrm>
            <a:off x="936250" y="2740511"/>
            <a:ext cx="22012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потребление материала на чел.</a:t>
            </a:r>
            <a:endParaRPr lang="en-US" sz="10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495801" y="2371395"/>
            <a:ext cx="0" cy="66318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353733" y="3034581"/>
            <a:ext cx="214206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353735" y="3034581"/>
            <a:ext cx="0" cy="1444286"/>
          </a:xfrm>
          <a:prstGeom prst="line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7683" y="843448"/>
            <a:ext cx="4265715" cy="243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446088" y="-1"/>
            <a:ext cx="8656637" cy="734963"/>
          </a:xfr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dirty="0">
                <a:latin typeface="Impact" pitchFamily="34" charset="0"/>
              </a:rPr>
              <a:t>Цена на углерод для достижения углеродной нейтральности промышленности ЕС – 75-100 евро/тСО2экв.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 flipV="1">
            <a:off x="-7938" y="6464300"/>
            <a:ext cx="474663" cy="417513"/>
          </a:xfrm>
          <a:solidFill>
            <a:srgbClr val="FFFF00">
              <a:alpha val="50195"/>
            </a:srgbClr>
          </a:solidFill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1143000" y="1833563"/>
            <a:ext cx="146050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2439" tIns="36219" rIns="72439" bIns="36219" anchor="ctr"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8001" y="734962"/>
            <a:ext cx="8677275" cy="71437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5" y="806399"/>
            <a:ext cx="4282064" cy="241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8001" y="3244250"/>
            <a:ext cx="4240788" cy="27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846667" y="920085"/>
            <a:ext cx="3664401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Цены ЕСТ на 19.07.2021 – 52 евро/тСО2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8000" y="6141134"/>
            <a:ext cx="844177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Цены углерода, необходимые для достижения углеродной нейтральности в промышленности ЕС к 2050 г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08000" y="1038469"/>
            <a:ext cx="28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Цены углерода в обосновании реформы ЕСТ до 2030 г. </a:t>
            </a:r>
          </a:p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Оценка ЦЭНЭФ-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XXI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на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2050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г.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endParaRPr lang="en-US" sz="1200" dirty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48789" y="3216748"/>
            <a:ext cx="4242258" cy="281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 flipH="1" flipV="1">
            <a:off x="8161867" y="3378200"/>
            <a:ext cx="1" cy="1989667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08000" y="5367867"/>
            <a:ext cx="4240789" cy="778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7921600" y="5728800"/>
            <a:ext cx="277333" cy="304800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2796067" y="5728800"/>
            <a:ext cx="277333" cy="304800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8991047" y="1227862"/>
            <a:ext cx="0" cy="33526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652933" y="1227862"/>
            <a:ext cx="33811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8619619" y="4580467"/>
            <a:ext cx="33811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508000" y="2062374"/>
            <a:ext cx="3326400" cy="254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628644" y="2087774"/>
            <a:ext cx="2380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28644" y="1332000"/>
            <a:ext cx="31968" cy="7557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446088" y="-1"/>
            <a:ext cx="8656637" cy="828564"/>
          </a:xfr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В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углеродоемкой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 промышленности ЕСТ объем бесплатных квот превышал объемы выбросов 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 flipV="1">
            <a:off x="-7938" y="6464300"/>
            <a:ext cx="474663" cy="417513"/>
          </a:xfrm>
          <a:solidFill>
            <a:srgbClr val="FFFF00">
              <a:alpha val="50195"/>
            </a:srgbClr>
          </a:solidFill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1143000" y="1833563"/>
            <a:ext cx="146050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2439" tIns="36219" rIns="72439" bIns="36219" anchor="ctr">
            <a:spAutoFit/>
          </a:bodyPr>
          <a:lstStyle/>
          <a:p>
            <a:endParaRPr lang="en-US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588499" y="4337141"/>
            <a:ext cx="8253101" cy="228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72439" tIns="36219" rIns="72439" bIns="36219" anchor="ctr">
            <a:spAutoFit/>
          </a:bodyPr>
          <a:lstStyle/>
          <a:p>
            <a:pPr marL="287338" indent="-287338">
              <a:buBlip>
                <a:blip r:embed="rId4"/>
              </a:buBlip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В 2013-2020 гг. только производителям аммиака и алюминия приходилось покупать квоты на аукционе</a:t>
            </a:r>
          </a:p>
          <a:p>
            <a:pPr marL="287338" indent="-287338">
              <a:buBlip>
                <a:blip r:embed="rId4"/>
              </a:buBlip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Практически, для производителей этих продуктов эффективная цена углерода не превышала 9 евро/тСО2</a:t>
            </a:r>
          </a:p>
          <a:p>
            <a:pPr marL="287338" indent="-287338">
              <a:buBlip>
                <a:blip r:embed="rId4"/>
              </a:buBlip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Эффективная цена углерода определяется выражением </a:t>
            </a:r>
          </a:p>
          <a:p>
            <a:pPr marL="287338" indent="-287338">
              <a:buBlip>
                <a:blip r:embed="rId4"/>
              </a:buBlip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287338" indent="-287338">
              <a:buBlip>
                <a:blip r:embed="rId4"/>
              </a:buBlip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Для производителей остальных продуктов эффективная цена углерода была равна нулю </a:t>
            </a:r>
          </a:p>
        </p:txBody>
      </p:sp>
      <p:sp>
        <p:nvSpPr>
          <p:cNvPr id="9" name="Rectangle 8"/>
          <p:cNvSpPr/>
          <p:nvPr/>
        </p:nvSpPr>
        <p:spPr>
          <a:xfrm>
            <a:off x="466725" y="828563"/>
            <a:ext cx="8677275" cy="71437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499" y="986624"/>
            <a:ext cx="5308301" cy="31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896801" y="1055030"/>
            <a:ext cx="3247200" cy="312013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72439" tIns="36219" rIns="72439" bIns="36219" anchor="ctr"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мере снижения доли бесплатно выделяемых квот в ЕСТ влияние разницы в </a:t>
            </a:r>
            <a:r>
              <a:rPr lang="ru-RU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углеродоемкости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товаров, поставляемых на рынок ЕС, будет расти   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96800" y="5772030"/>
            <a:ext cx="1991472" cy="369570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>
          <a:xfrm>
            <a:off x="1143000" y="2656800"/>
            <a:ext cx="4537800" cy="2160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920067" y="2184400"/>
            <a:ext cx="33866" cy="1507067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7" name="Picture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6" y="3861323"/>
            <a:ext cx="4220475" cy="299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656637" cy="619200"/>
          </a:xfr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dirty="0">
                <a:latin typeface="Impact" pitchFamily="34" charset="0"/>
              </a:rPr>
              <a:t>Странный охват выбросов ПГ в схеме СВАМ</a:t>
            </a:r>
            <a:endParaRPr lang="ru-RU" sz="2900" dirty="0">
              <a:latin typeface="Impact" pitchFamily="34" charset="0"/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 flipV="1">
            <a:off x="-7938" y="6464300"/>
            <a:ext cx="474663" cy="417513"/>
          </a:xfrm>
          <a:solidFill>
            <a:srgbClr val="FFFF00">
              <a:alpha val="50195"/>
            </a:srgbClr>
          </a:solidFill>
        </p:spPr>
      </p:pic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1143000" y="1833563"/>
            <a:ext cx="146050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2439" tIns="36219" rIns="72439" bIns="36219" anchor="ctr">
            <a:spAutoFit/>
          </a:bodyPr>
          <a:lstStyle/>
          <a:p>
            <a:endParaRPr lang="en-US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1143000" y="1833563"/>
            <a:ext cx="146050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2439" tIns="36219" rIns="72439" bIns="36219" anchor="ctr"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6725" y="583481"/>
            <a:ext cx="8677275" cy="7143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9209777"/>
              </p:ext>
            </p:extLst>
          </p:nvPr>
        </p:nvGraphicFramePr>
        <p:xfrm>
          <a:off x="446089" y="654919"/>
          <a:ext cx="4241111" cy="2722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9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50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6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15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533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Охват</a:t>
                      </a:r>
                      <a:r>
                        <a:rPr lang="ru-RU" sz="1600" baseline="0" dirty="0"/>
                        <a:t>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Охват 2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Охват 3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334">
                <a:tc>
                  <a:txBody>
                    <a:bodyPr/>
                    <a:lstStyle/>
                    <a:p>
                      <a:r>
                        <a:rPr lang="en-US" sz="1600" b="1" dirty="0"/>
                        <a:t>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3336">
                <a:tc>
                  <a:txBody>
                    <a:bodyPr/>
                    <a:lstStyle/>
                    <a:p>
                      <a:r>
                        <a:rPr lang="ru-RU" sz="1600" b="1" dirty="0"/>
                        <a:t>Отраслевые</a:t>
                      </a:r>
                    </a:p>
                    <a:p>
                      <a:r>
                        <a:rPr lang="ru-RU" sz="1600" b="1" dirty="0"/>
                        <a:t>системы</a:t>
                      </a:r>
                      <a:r>
                        <a:rPr lang="ru-RU" sz="1600" b="1" baseline="0" dirty="0"/>
                        <a:t> </a:t>
                      </a:r>
                      <a:r>
                        <a:rPr lang="ru-RU" sz="1600" b="1" baseline="0" dirty="0" err="1"/>
                        <a:t>бенчмаркинга</a:t>
                      </a:r>
                      <a:r>
                        <a:rPr lang="ru-RU" sz="1600" b="1" baseline="0" dirty="0"/>
                        <a:t> </a:t>
                      </a:r>
                      <a:r>
                        <a:rPr lang="ru-RU" sz="1600" b="1" dirty="0"/>
                        <a:t>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5334">
                <a:tc>
                  <a:txBody>
                    <a:bodyPr/>
                    <a:lstStyle/>
                    <a:p>
                      <a:r>
                        <a:rPr lang="ru-RU" sz="1600" b="1" dirty="0"/>
                        <a:t>СВАМ товары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4335">
                <a:tc>
                  <a:txBody>
                    <a:bodyPr/>
                    <a:lstStyle/>
                    <a:p>
                      <a:r>
                        <a:rPr lang="ru-RU" sz="1600" b="1" dirty="0"/>
                        <a:t>СВАМ электро-энергия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4687200" y="654919"/>
            <a:ext cx="441552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>
              <a:buBlip>
                <a:blip r:embed="rId5"/>
              </a:buBlip>
              <a:defRPr/>
            </a:pPr>
            <a:r>
              <a:rPr lang="ru-RU" b="1" dirty="0"/>
              <a:t>В СВАМ выбросы оцениваются по охвату  1 и 3 (</a:t>
            </a:r>
            <a:r>
              <a:rPr lang="ru-RU" b="1" i="1" dirty="0"/>
              <a:t>по охвату 2 нужно только давать информацию</a:t>
            </a:r>
            <a:r>
              <a:rPr lang="ru-RU" b="1" dirty="0"/>
              <a:t>)</a:t>
            </a:r>
          </a:p>
          <a:p>
            <a:pPr marL="287338" indent="-287338">
              <a:buBlip>
                <a:blip r:embed="rId5"/>
              </a:buBlip>
              <a:defRPr/>
            </a:pPr>
            <a:r>
              <a:rPr lang="ru-RU" b="1" dirty="0"/>
              <a:t>В других системах регулирования и бенчмаркинга такая комбинация не используется</a:t>
            </a:r>
          </a:p>
          <a:p>
            <a:pPr marL="287338" indent="-287338">
              <a:buBlip>
                <a:blip r:embed="rId5"/>
              </a:buBlip>
              <a:defRPr/>
            </a:pPr>
            <a:r>
              <a:rPr lang="ru-RU" b="1" dirty="0"/>
              <a:t>Это снимает многие проблемы для электроемких товаров из Китая и Индии (лоббировали?), но …</a:t>
            </a:r>
          </a:p>
          <a:p>
            <a:pPr marL="287338" indent="-287338">
              <a:buBlip>
                <a:blip r:embed="rId5"/>
              </a:buBlip>
              <a:defRPr/>
            </a:pPr>
            <a:r>
              <a:rPr lang="ru-RU" b="1" dirty="0"/>
              <a:t>Это создает проблемы для российского алюминия и проката из электростали </a:t>
            </a:r>
          </a:p>
          <a:p>
            <a:pPr marL="287338" indent="-287338">
              <a:buBlip>
                <a:blip r:embed="rId5"/>
              </a:buBlip>
              <a:defRPr/>
            </a:pPr>
            <a:r>
              <a:rPr lang="ru-RU" b="1" dirty="0"/>
              <a:t>Учет охвата 2 отнесен на будущее</a:t>
            </a:r>
          </a:p>
          <a:p>
            <a:pPr marL="287338" indent="-287338">
              <a:buBlip>
                <a:blip r:embed="rId5"/>
              </a:buBlip>
              <a:defRPr/>
            </a:pPr>
            <a:r>
              <a:rPr lang="ru-RU" b="1" dirty="0"/>
              <a:t>Это противоречит заявлениям об органической связи ЕСТ и СВАМ</a:t>
            </a:r>
          </a:p>
          <a:p>
            <a:pPr marL="287338" indent="-287338">
              <a:buBlip>
                <a:blip r:embed="rId5"/>
              </a:buBlip>
              <a:defRPr/>
            </a:pPr>
            <a:r>
              <a:rPr lang="ru-RU" b="1" dirty="0"/>
              <a:t>В ЕТС в основном охват 1, но по алюминию и электростали – охват 1 и 2  </a:t>
            </a:r>
          </a:p>
          <a:p>
            <a:pPr marL="287338" indent="-287338">
              <a:buBlip>
                <a:blip r:embed="rId5"/>
              </a:buBlip>
              <a:defRPr/>
            </a:pPr>
            <a:r>
              <a:rPr lang="ru-RU" b="1" i="1" dirty="0"/>
              <a:t>Россия должна выработать позицию по охвату в СВАМ</a:t>
            </a:r>
          </a:p>
          <a:p>
            <a:pPr marL="287338" indent="-287338">
              <a:buBlip>
                <a:blip r:embed="rId5"/>
              </a:buBlip>
              <a:defRPr/>
            </a:pPr>
            <a:r>
              <a:rPr lang="ru-RU" b="1" i="1" dirty="0"/>
              <a:t>Нужны свои системы расчета </a:t>
            </a:r>
            <a:r>
              <a:rPr lang="ru-RU" b="1" i="1" dirty="0" err="1"/>
              <a:t>углеродоемкости</a:t>
            </a:r>
            <a:r>
              <a:rPr lang="ru-RU" b="1" i="1" dirty="0"/>
              <a:t> продукции СВАМ и другой промышленной продукции</a:t>
            </a:r>
          </a:p>
        </p:txBody>
      </p:sp>
      <p:sp>
        <p:nvSpPr>
          <p:cNvPr id="13" name="Oval 12"/>
          <p:cNvSpPr/>
          <p:nvPr/>
        </p:nvSpPr>
        <p:spPr>
          <a:xfrm>
            <a:off x="3369601" y="4983621"/>
            <a:ext cx="1317600" cy="25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6726" y="3377217"/>
            <a:ext cx="419983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/>
              <a:t>Углеродо-емкость</a:t>
            </a:r>
            <a:r>
              <a:rPr lang="ru-RU" sz="1600" b="1" dirty="0" smtClean="0"/>
              <a:t> </a:t>
            </a:r>
            <a:r>
              <a:rPr lang="ru-RU" sz="1600" b="1" dirty="0"/>
              <a:t>российских </a:t>
            </a:r>
            <a:r>
              <a:rPr lang="ru-RU" sz="1600" b="1" dirty="0" err="1" smtClean="0"/>
              <a:t>СВАМ-товаров</a:t>
            </a:r>
            <a:r>
              <a:rPr lang="ru-RU" sz="1600" b="1" dirty="0" smtClean="0"/>
              <a:t> по разным системам охвата 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038400" y="2184400"/>
            <a:ext cx="33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?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36800" y="2527200"/>
            <a:ext cx="185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Средний по топлив-</a:t>
            </a:r>
            <a:r>
              <a:rPr lang="ru-RU" sz="1400" b="1" dirty="0" err="1"/>
              <a:t>ным</a:t>
            </a:r>
            <a:r>
              <a:rPr lang="ru-RU" sz="1400" b="1" dirty="0"/>
              <a:t> станциям, или с учетом РРА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8608" y="3682053"/>
            <a:ext cx="2553975" cy="146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188" y="3594220"/>
            <a:ext cx="2562500" cy="15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556" y="2284306"/>
            <a:ext cx="2560912" cy="139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638" y="1029700"/>
            <a:ext cx="2535830" cy="128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8609" y="2284306"/>
            <a:ext cx="2544711" cy="132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446088" y="-1"/>
            <a:ext cx="8656637" cy="783480"/>
          </a:xfr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dirty="0" smtClean="0">
                <a:latin typeface="Impact" pitchFamily="34" charset="0"/>
              </a:rPr>
              <a:t>Сейчас большого </a:t>
            </a:r>
            <a:r>
              <a:rPr lang="ru-RU" sz="2400" dirty="0">
                <a:latin typeface="Impact" pitchFamily="34" charset="0"/>
              </a:rPr>
              <a:t>разрыва в </a:t>
            </a:r>
            <a:r>
              <a:rPr lang="ru-RU" sz="2400" dirty="0" err="1">
                <a:latin typeface="Impact" pitchFamily="34" charset="0"/>
              </a:rPr>
              <a:t>углеродоемкостях</a:t>
            </a:r>
            <a:r>
              <a:rPr lang="ru-RU" sz="2400" dirty="0">
                <a:latin typeface="Impact" pitchFamily="34" charset="0"/>
              </a:rPr>
              <a:t> </a:t>
            </a:r>
            <a:r>
              <a:rPr lang="ru-RU" sz="2400" dirty="0" err="1">
                <a:latin typeface="Impact" pitchFamily="34" charset="0"/>
              </a:rPr>
              <a:t>СВАМ-товаров</a:t>
            </a:r>
            <a:r>
              <a:rPr lang="ru-RU" sz="2400" dirty="0">
                <a:latin typeface="Impact" pitchFamily="34" charset="0"/>
              </a:rPr>
              <a:t> России и ЕС </a:t>
            </a:r>
            <a:r>
              <a:rPr lang="ru-RU" sz="2400" dirty="0" smtClean="0">
                <a:latin typeface="Impact" pitchFamily="34" charset="0"/>
              </a:rPr>
              <a:t>нет. Полной ясности в методе ее оценке – тоже</a:t>
            </a:r>
            <a:endParaRPr lang="ru-RU" sz="2400" dirty="0">
              <a:latin typeface="Impact" pitchFamily="34" charset="0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8"/>
          <a:srcRect/>
          <a:stretch>
            <a:fillRect/>
          </a:stretch>
        </p:blipFill>
        <p:spPr>
          <a:xfrm flipV="1">
            <a:off x="-7938" y="6464300"/>
            <a:ext cx="474663" cy="417513"/>
          </a:xfrm>
          <a:solidFill>
            <a:srgbClr val="FFFF00">
              <a:alpha val="50195"/>
            </a:srgbClr>
          </a:solidFill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1143000" y="1833563"/>
            <a:ext cx="146050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2439" tIns="36219" rIns="72439" bIns="36219" anchor="ctr">
            <a:spAutoFit/>
          </a:bodyPr>
          <a:lstStyle/>
          <a:p>
            <a:endParaRPr lang="en-US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5682583" y="1013990"/>
            <a:ext cx="3420142" cy="5336125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72439" tIns="36219" rIns="72439" bIns="36219" anchor="ctr">
            <a:spAutoFit/>
          </a:bodyPr>
          <a:lstStyle/>
          <a:p>
            <a:pPr marL="287338" indent="-287338">
              <a:buBlip>
                <a:blip r:embed="rId9"/>
              </a:buBlip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Параметры удельных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углеродоемкостей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для целей СВАМ ЕС еще будет определять  </a:t>
            </a:r>
          </a:p>
          <a:p>
            <a:pPr marL="287338" indent="-287338">
              <a:buBlip>
                <a:blip r:embed="rId9"/>
              </a:buBlip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Для России оценка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углеродоемкости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продуктов – сложная задача</a:t>
            </a:r>
          </a:p>
          <a:p>
            <a:pPr marL="287338" indent="-287338">
              <a:buBlip>
                <a:blip r:embed="rId9"/>
              </a:buBlip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Сравнение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углеродоемкостей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России и ЕС по охвату 1, 2, 3 и охвату 1 и 3 показывает отсутствие больших разрывов в настоящее время</a:t>
            </a:r>
          </a:p>
          <a:p>
            <a:pPr marL="287338" indent="-287338">
              <a:buBlip>
                <a:blip r:embed="rId9"/>
              </a:buBlip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Картина изменится с декарбонизацией европейской промышленности </a:t>
            </a:r>
          </a:p>
        </p:txBody>
      </p:sp>
      <p:sp>
        <p:nvSpPr>
          <p:cNvPr id="9" name="Rectangle 8"/>
          <p:cNvSpPr/>
          <p:nvPr/>
        </p:nvSpPr>
        <p:spPr>
          <a:xfrm>
            <a:off x="425450" y="706434"/>
            <a:ext cx="8677275" cy="71437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085688" y="987527"/>
            <a:ext cx="21600" cy="5621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07008" y="1029700"/>
            <a:ext cx="2566312" cy="125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2650537" y="2038085"/>
            <a:ext cx="912942" cy="2462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цемент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3000" y="783479"/>
            <a:ext cx="1304400" cy="2462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охват 1,2 и 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28788" y="813590"/>
            <a:ext cx="1142142" cy="2462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охват 1 и 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00997" y="3347999"/>
            <a:ext cx="912942" cy="2462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аммиак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29216" y="4896000"/>
            <a:ext cx="912942" cy="2462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сталь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73997" y="5169491"/>
            <a:ext cx="2478004" cy="161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1458" y="5169491"/>
            <a:ext cx="2414396" cy="161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ctangle 30"/>
          <p:cNvSpPr/>
          <p:nvPr/>
        </p:nvSpPr>
        <p:spPr>
          <a:xfrm>
            <a:off x="2538817" y="6429251"/>
            <a:ext cx="1179583" cy="2462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алюминий 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4" name="Picture 33" descr="Иконка флаг, иконка россия, иконка russia, иконка flag. Скачать иконки флаг,  россия, russia, flag. Размер: 32x32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15200" y="5304725"/>
            <a:ext cx="251294" cy="25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Флаг Евросоюза (135 х 90 см)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43000" y="5316971"/>
            <a:ext cx="239532" cy="30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9" name="AutoShape 11" descr="data:image/jpeg;base64,/9j/4AAQSkZJRgABAQAAAQABAAD/2wCEAAkGBxASEBMQEhMWFRUVFRgVFRUVERUXFhgYFhgYFhYZGBcYHiggGBolHRcVITEhJSkrLi4uFx8zODMsNygtLi4BCgoKDg0OGxAQGy4lICYrLy0vLjAyMi0vLS0vLS0tMC0tLS0tLS0tLS8vLS0tLS0tLS0tLS0tLS0tLS0tLS0tLf/AABEIAOEA4QMBEQACEQEDEQH/xAAbAAEAAgMBAQAAAAAAAAAAAAAABQYBBAcDAv/EAEMQAAECAwMEDggFBAMBAAAAAAEAAgMEEQUhMQYSQVETFSJSU2FxgZGSobHB0RZCYnKTstLhIzIzNPAHFHOiJILCQ//EABoBAQADAQEBAAAAAAAAAAAAAAAEBQYDAgH/xAA1EQACAQICBQsEAwEBAQEAAAAAAQIDBBESBSExUVITFBVBYXGBkaGx0SIzNPAyweEjQvFD/9oADAMBAAIRAxEAPwDuKAIAgCAIAgCAIAgCAIAgCAIAgCAIAgCAIAgCAIAgCAIAgCAIAgCAIAgCAIAgCAIAgCAIAgCAIAgCAIAgCAIAgCAIAgCAIAgCAIAgCAIAgCAIAgCAIAgCAIAgCAIAgCAIAgCAIAgCAIAgCAIAgCAIAgCAIAgCAIAgCAIDXjT0Jv5njkrU9AXSNKctiOU69OG1mo+3IQwzjyDzK7K0m9pHd9TWzFnibfbvD0heuZveeOkI8IFvt3h6wTmb3jpBcJ6st2EcQ4cwPcV5dpPqwPav6b2pm1BtGC7B457u9cpUKkdqO0bmlLZI2guR3CAIAgCAIAgCAIAgCAIAgCAIAgCAIAgCA+XvAFSQAMScF9SbeCPjaSxZDzlvtF0MZx1m4dGJUynZt65aiBVv4rVBYkDaNtn/AOsSns1/8jFTqVsl/FFdUuZz/kzTM7uc4tLW6C+4nkbj00XVU8Xgji5YLFkRHtqO55bCbWmphcexd+RhFfUzwpyl/FHrJunXu/ELobcTWGATyAjtXmXJYfTrPWE0/q1Go60JovLWOLjU0aGNJuroAqbgujp01HF6jwpTbwR6NtmZY4CKygrfnQy0rzyVOX8X6npynH+SJqDOZwq0Z1MQCM4cxxHOuEqeV4M9RmpLUe8hbNDSHEIIxYag87XLnUt019S/e86068ofxf73E/KW/oiD/s3xCg1LPrgywpX/AFVF4omoMZrxnNII1hQ5RcXgywjOM1jFn2vJ6CAIAgCAIAgCAIAgCAIAgCAIAgNK0rSZBF97jg0Y8+oLvRoSqPVsI9e5hSWvbuKha1sk7qK6g0NHgNJ41a0bdR1RRS1riVR4yfgVuPasaK7MhAiuq93OdA/lVNVKMFjIjZnLUiRk7PZAbssTdRNZvodQrp41xlOVR5Y7D1goLFm5YtnOmohixf02nDWd6OLWuV1cKhHJDa/3E72ds7iWef8AFevZ8lxYwNFAABqAoFStt62X6SSwRBW7+qPdHeVY2f2/EqL/AO74fJWcmx/zofvP+V6n3n48vD3RDsvyI+PszohFbis8aMquUNkmEf7iDcPXaNHGBq1hW9nc8ouSqeBS39pyb5Wns61/fyR8aXhzTKncvGkYg+IUnGVGWHUQ01UXaRTZ6Yl3ZkQFw0V0jW12ldskKixiecZR2k9ZNsX50J1DpafEaQotagmsJI70q8oPGLLhZdrsi7k7l+rQeTyVTXtpU9a1oube7jV1PUySUYlhAEAQBAEAQBAEAQBAEAQBARVtWuIIzW3vOA3vGfJSre2dR4vYQ7q6VJYL+XsUW1LVzSSTnPN9/efJXVKlqwWpFFOo28XtPCxrAjTbtliEth744u4mDVx4cq83F3Cgssdb/dp3trOdb6nqX7sLJHl4UAbDBaGjF50uOjOOJUOk51Hyk33Ei4yU/wDlTXeQWa6ZjthNwrSuoes7+cSntqhTc3+9hXRg69RQj+9pe5aXbDY1jRRrRQfzWs/ObnJyltZpqcIwiox2I9V5PZXrf/VHuDvKs7P7fiU1/wDdXd8lcybH/Oh+8/5Xqdefjy8PdEOy/Jj4+zOiLPGlPlzQQQbwbiETweKPjSawZRbRljKzFB+Q3t42nEco8ta0FGorili9v9mauKLt6uC2PZ3f4S8psUQbFEaHsfhXQdBB0coUOspR+uDwaJltOLeSetP3IS3Ml4kA7LAJcwX09dn1BSLa+jV+mpqfozxc2Mqf1Q1r1R42ZaudRrjR+gi6vJqK71KWHcQ4zLzYds7JSHEO70HfffvVNc2uT6o7PYu7S8z/AET2+/8ApOKEWAQBAEAQBAEAQBAEAQBAaFs2kIEOuLjc0ces8QUi3oOrLDq6yNdXCowx6+o55atokVJNXuvv7yr6nSWGC2GdnNt4vae+TGTpjHZ443FatafX4z7PfyKPeXnJ/wDOnt9v9J1nZ8p9c9m7f/hdo8QQ2F2houHcFTwi5yS3lvUmqcHLcU205khpNd049+KvaNNY4dSM5Vm9be1ktkdIZsMxiL33N90eZ7goOkq2afJrq9yz0ZQywdR7X7FiVYWhlAV3KD9Ue4O9ytLP7fiU2kPuru+SvZNj/mw/ef8AK5Trz8eXh7oh2X5MfH2Z0NZ00phAROU0hssAkDdM3TeT1h0dwU2xrcnVwex6iDf0OVpNratfyVey49W5urDkVtWhrxKOlLVgXWQmM+GHacDyhUVaGSbRo7erylNSKtlVk1jHgChxewadbmjXrCsbO9//ADqeD+SBe2W2pTXevgh7Lny6jXHdDA66eKn1KeBVxkdCyftXZm5rvztF/tDX5qiurfk3itjL+zuuVjlltXqS6iE0IAgCAIAgCAIAgCA+YkQNBcTQAVJ4gvqTbwR8lJRWLOe2xaRixHRDhgwE0oNAv6StBQoqnFRXiZq4rurNyfgRkCz2OOfFiNcToDhQea7SqSWqKZyUV1smhPuAoI/+4UXkIcHoSecVOM+Is6XCjo1RqLxRfY0Yp4qPoeJ1pyWEpYmhEhte/dPaALgM4VOvkUhScI6kcGlJ62SUOdc1oa2NQAUADxQAKM6UZPFx9CTGvOKwUtRnbF/D/wC4XzkIcHofecVeP1G2UTh/9wvvIQ4PQc4q8fqeEaZzjV0QOOF7gvcYZVhGOBynUcnjJ4kdJMzX7IHhrqnNo4VFajuUip9UcrWKOMMYyzJ4MkTaUbhz1wo/IU+D0JHOa3Gz5NpRuHPXC+8hS4PQc5rcbPk2lH4c9cJyFLg9D5zmtxs0IQDHghw4xUYFSJfVHAjJZWbon3tJDIuaNQcAuLowl/KOJ3jWnHVGWB9bZRuHPXC883pcHoeuc1uNkVMSbSc8PAdWtailfBSYywWGBwe3FskLNnnMc2IKZzTfQ3HXzFcatJTi4vYz3SqunJSjtR0aTmWxYbYjcHCvJrHMs9Ug4ScWaalUVSCkus9l4OgQBAEAQBAEAQBAVzLGfzWNgg3uvd7owHOe5WOj6OMnN9RV6SrZYqmuvb3FBmc6LFbCZeSQ0cp8vNXWKhFyZTRi5yUV1kv6EzHDQ+hyg9KQ4WWPRcuJD0ImOGh9Dk6UhwsdFy4karLLEFzs9weWk3j8t3EVJVZ1IprViQZ01Tk1twPiRseJNPIY4NIFSXA0vN2GnFfa9xGhFNrE+2tvKvJpM3vQeY4aH1XKL0pDhZN6LlxIeg0xw0PquTpSHCx0VLiRn0GmOGh9VydKQ4WOipcSPE2C6XiUiPDzQEUBoMdem5doXSrRxisCLWt+RnlbxI+BZ7o8YQmuDS4m81pcCb6ci71KqpU3N9Rwo0+VqKG8lvQaY4aH1XKF0pDhZY9Fy4kY9BpjhofVcnSkOFjouXEh6DzHDQ+q5OlIcLHRcuJGnaOT0WWzXPe14cSBmgihxvrzqRb3ca7aSwwIt3aSoJNvHExEkhFa0g5rjQV0arwvedwbOMUpYG56ETHDQ+hyidKQ4WWHRcuJD0JmOGh9Dk6UhwsdFy4kRMSA+WjmE/RcSMCDeCOL7qbCca1NTiQKtN0puDLlkdP0c6ATc7dN5RiOcX8yq9IUcUqi6tpY6Nr4SdN9etFuVSXQQBAEAQBAEAQBAc0t2f2SLEi6K0byC5vnzrSW1LJTUTL3NXlKspfuB65DSOdEfHd6u5b7zsTzD5lH0lVwiqa6yXoyljJ1H1ai7KmLsOdQE6hXoRLF4HxvBYlBnotQ46XHvNVo6ccGluMrUlji95PZEwKQoj986nM0eZKrtJzxnGO5e5baKhhTlLe/YsarC1MoDKArGUv6w9wd7la2X2/H4KXSH3V3fJCZN/vYfvP+Rym3n48vD3REsfyY+PszoSzppTCAICGyrgZ0s470td20PYSpthPLWXbqIOkYZqDe7WVGSduSNR71c1FrKCD1F9koudDY7W0dNL1nascs2u01FGWanGXYey8HUqmXUhVjI4F7Tmu904dB+ZWmjauEnTfXrKrSdLGKqLq1MhLMmy0siDFhB6PMd6satNSTi+sqadRwkpLqOpwYgc0OGDgCOQ3hZiUXFtM1kZKSTXWfa+H0IAgCAIAgCA0bbmNjl4r9IaQOU7kdpC720M9WMe04XVTk6MpdhyyddcB/LlpooypfcmZXY5WGNLhnnldf3UHMs/eVM9aT8PI0tlTyUYrx8yUCiko1rUfmwIh9k9t3iutusasV2nC5llpSfYUKcdcBxrRU9pmJ7C65MQs2Vh8dXdLj4UVFfSxryNFo+OW3j5+pKqITDKAygKtlP+sPcHe5W1j9t9/wUukfuru+SGya/ew/ed8jlMvPx5eHuiHY/kx8fZnQlnTTGEBhAa1pQs6DEbrY4dhXWjLLUi+1HKvHNSlHemc8knXnkWkqIytNl4yffWXbxEjtr4qgvFhVZo7GWNFeJIqMTDVtKWEWDEhn1mkc+jtoulGeSaluZyrU+Ug470c1kjQkfy5aaRlTpWSUxnyrRpYSzovHYQs9fQy1n26zR6PqZqC7NRMqGTggCAIAgCAICv5bRaSwbvojR0Au8ArDR0cauO5FbpSWFHDe/wDTnsVmc9rdZDek0V7jli2UMVmaW86i1oAAGAu6FlW8dZrUsNR9IfSOyhdSXfxlo/2Ck2axrIh37woPw9yjTRwV/AzkzoVkMpAhDVDb3BZy4eNWT7Wam2WWjBdi9jcC4nYygCAq2VH649wd7lbWP2n3/BSaR+6u75IbJr97C953yOUy9/Hl4e6Ilj+THx9mdDWdNMYQGCgPlwQHMoIo8jVUdC1UtccTIJYSwLlkq6sJw1P7wFSaQX/RdxfaNeNNrtJlQSxMIDmtpQsyait9t3Qbx3haWhLNRi+wy1zHLWku0t+QcW6MzUWu6QQflCrNJx1xl3lnomWqUe5/vkWtVRcBAEAQBAEAQFVy9duII9px6B91aaLX1S7io0s/oj3lSs+We6KIgFzHA3i4kUICtKsoqLi+sqaSeZSXUWfbaPqZ1T5qt5pS3v8AfAsufVty/fEbbx9TOqfNOaUu398Bz6tuX74mtPzsaKwscG0qDcCMOddaVGnTlmWJyrXNSrHLLAhDKOe7NpSgvOpTuUUViQMjk8Cyw7VjtaGgNoAANydAprVZK2pNtvEtI3tVJJYfviZ25mNTOqfNfOaUt7/fA+8+rdn74jbqY1M6p8195pS3v98D5z+tuX74jbuY1M6p805nS7f3wHP625fviR1oR4kV2e4CoFNyCLhU6eVSaMI01liRa9SdWWaRFWfEfDiiM0CrSaVF14I8VJqxjOGSXWR6U5U5qcdqJr0lmt7D6jvqULmFHe/3wJ3SVfcvL/R6STW9h9R31JzCjvf74DpKvuXk/kx6STW9h9R31JzCjvf74HzpKvuXl/o9I5rew+o76k5hR3v98B0lX3Ly/wBIPMdn1IxJPOVPxWXAr3jmxJSz7QjQQQwNvNTnAnuIUWtQp1WnIl0LmpRTUcNZtbfzOpnVd9S48xo73++B36Rr7l5f6NvpjUzqu+pOY0d7/fAdIV9y8v8ASCtTPfEMZwFXEVoLhQAeCnUVGEVBEGtOVSTnLrLBkG78WKPYB6D91B0mvoj3k/RL+uXcXZUpehAEAQBAEAQFUy/G4gn2nDpA8la6L/lLuKjS/wDGPeUZ4ilwbDJqSAGh1Kk89Arh5UsWU0MW1FGztJaXBP8Ais+tR+d23EvJ/BL5nccL818jaS0uCf8AFZ9ac7tuJeT+BzO44X5r5PmLZc8wZ0RrmNrQuMRpx4g4leoXFCbwi8X3f4eKlvWpxzTWC7/9MTAdQBrnA03xv5V1iluI7k0fbLFtIgEQnkEVB2VmB/7rg7q2TwbXk/glq0uGsVF+a+TO0dp8E/4sP6053bcS8n8DmdxwvzXyZ2itPgn/ABYf1pzu24l5P4HM7jhfmvkbRWnwL/iw/rTndtxLyfwOZ3HC/NfJiHZ0yx9I+cy6obngk9Um65elVpzWMNZynSnTeE1gzwMvGiPDIVXOJNG5wFaVNxJAwC6ylCEc0thypxlOWWOtnvtBaXAu+LD+tcOeW3F6P4JXMrjh9V8mNoLS4F3xYf1pzy24vR/A5lccPqvkbQ2lwLviw/rTnltxej+BzK44fVfI2htLgXfEh/UnPLbi9H8DmVxw+q+Txl4bwaPJreCK4fdSHg1iiI208D6h2ZNxCdha57RpD2ildBziFynXpU/5vA7UqFSqsYLE9No7R4J3xIf1Lxzy24vR/B15lccL818jaO0eCd8WH9Sc8tuL0fwOZXHC/NfJrGDGY8si1a4Uq3OrjffQkLvCUJxzR2EapGUHlltLbkEPxoh9gdrvsq7Sn8I95YaJ+5LuLuqQvggCAIAgCAICt5dwqy7Xb2IOghw7yFY6MlhVa3orNKxxop7mUSG/Ne129cHdBqryUc0Wt5QwllkpbmdOB0rKmuPpD6ReUzayz+ItP+wUuxeFZeJC0gsaD8Pco0VX8TOSOjWU+sCEdcNvyhZmusKsl2s1VvLNSi+xexthcjsZQGUBU8qv1x/jHe5W9h9p9/wUmkvvLu+SIya/eQuV3yOUu9/Hl4e6Ilj+THx9mdDWdNMYQGCgMEoDl+dVxOsk9K1WGCwMfjjLEt2Rzfw4h1vp0Aeap9JP64rsLzRa/wCcn2/0T6ri0MIDnNsxM6Ziu9sjq7nwWlto5aMV2GWu5Zq0n2/4Wf8Ap/C/Wf7jejOJ7wq7Ssv4x7yx0RH+cu5FvVQXQQBAEAQBAEBG5Ry+ySsVunNzhyt3Q7lJtJ5K0X2++oi3lPPQkuz21nLytMZU6HYUxskvDdpzc08rdye5Zu6p5Ksl+6zU2lTlKMX2exvhRySadtMzpeKPYJ6L/Bd7V4VovtI13HNQkuw589aNGYZfsm4mdKwuIFvVJCz17HCvI0thLNbx8vIk1FJZlAZQFTyq/XH+Md7lb2H2n3/BR6S+8u7+2ROTX7yFyu+Ryl3v48vD3RFsfyY+PszoSzppjCAwgNefi5sKI7Uxx6AV0pRzTiu1HOtLLTlLcmc1hrTsySLvkoyksDvnOPh4Ki0g8a2G5I0WjY4UMd7ZMKETzwm44hw3PPqtJ6AvdOGeSius8VJqEHJ9SOaVqSTib+lajDDUZFtvWzoeRUvmSodpe5z/APyOxo6Vn9IzzVsN2o0ejKeWgnveP9E8oJYBAEAQBAEAQGCEByi1ZTYY8SFvXGnum9vYQtVQqcpTU95ka9LkqkobvbqJ7I2boXwTp3be5w7j0qv0lS2VF3FloqttpvvX9lqVQXRiIzOaWnSCOkUX2LytM8yWZNHNHtIJBxBp0XLUp46zItYPBluyLjVgvZvX15nAeIKptJRwqKW9F5oqeNJx3P3LEq0tAgMoCp5Vfrj/ABjvcriw+0+/4KPSX3l3f2yKya/eQuV3yOUq9/Hl4e6Itj+THx9mdBWdNMYQBAROVEbNlX+1RvSb+wFTLGOauuzWQtITy0JduooYWgM2dEsmDmQIbdTBXlN57Ss1cTz1ZPtNVbQyUox7DaXE7lfywm82EIQxean3W399Ogqx0dSzTc31e5V6UrZaaguv2KhBhF72sbi4ho5SaK5lJRTk9iKSMXJqK2s61KwBDY2G3BrQ0cwospObnJyfWa6EFCKiuo9V5PYQBAEAQBAEAQFNy/s65ky0Ybh/J6p6ajnCt9GVttN96/sptK0NlVdz/orFmx3NiMe38zSOfi5wrOrBSg4y2FTSm4TUo7UXHb0cGesPJU3MnxF30iuEbfDgz1h5JzF8Q6RXCVW02ExHxA2jXOJ5K3lW1B4QUW9aKavrm5JamzdyamzCc92bVrgBjS8Go7z0rhe0lVSWODRIsa7oybwxTJ/b4cGesPJQOZPiLHpFcI2/HBnrDyTmL4h0iuEekA4M9YeScxfEOkVwkJbU1ssQRM0tAaG41wJPip1tT5KOXHHWV91W5WeZLDVgR9jxTDjti0qGk3YVqCPFSLiOem4Y7SPbT5Oqp4bPgs3pMOCPWHkqvo98RbdJrhZg5TjgndYeSdHviHSceFmDlQOCd1h5L70c+IdKR4WRNv2vs7WtDC0NNTU1rdQd5Uu0teRk23iQry75eKSWGBEQWVIqKioryaQpsnqIMduvYWv0mHBHrDyVP0c+IuulI8I9JhwTusPJOj3xDpSPCyt2zOmLEdEIpoaNQGA8VZ29JU4KKKu5rOtUcmSmQlnZ8YxyNzDubxvI8B3hRdJVssOTW1+xM0ZQzVOUexe5f1RF+EAQBAEAQBAEAQHjNyzYkN0N4q1wIPP4r3CbhJSW1HipBTi4y2M5VOS8SVjuhm4tNxoL2nBwrrC01Oca1NSXWZarTlRqOL6j5jT8yBUOzhxNbXoonJU9x8VSR5baTW9d8L7Jkpb15nvCpufkBaMyTQhwBuvh0HaF9VOn1e55k5pYv2PZ03Ga3cOw0ZrfJfXTg3rR4jUaPHbWa1O+F9l55Olv9Tr/ANN3oNtJreu+F9kyUt68xhU3PyG2c1vXfC+yZKW9eYwqbn5HrLTky80cS0aasA6KhHCmlqPLcltPCYm5hpowkjQAwEjsvXtwhtZ5hJvUjy2wm96/4X2XnLS3rzOuWe5+Rj+/m96/4X2TLS3rzPmWe5+Rj++mt6/4X2X3CnvXmMs9z8j3l40Zwq91BqzRU9ly+5Y9RylI8IkzNNNG5zhoIhgjsGKNQ6/c9wTa1I+f72b3r/hfZfMKe9eZ6yy3PyPWXjzTsTmjWWAdlF9ywPDeB7sa+K9sNtXuJzW3AVJ5NCNxpxcnsPMYyqSUVtZ1SyLPbLwWQm6BedbjielZmvWdWbmzU0KKo01BG6uJ2CAIAgCAIAgCAIAgIHKyw/7mHnM/VYNz7Q0tPhxqbZXXIywf8X+4kG+teWhiv5LZ8HOpeKWktddfQ1xB01WgaxWKM7hhqZcrBtnCFEPE1xOOoHzVPd2n/uHii4sr3ZTqPuf9EvacrssJ8PWLuIi8dqhUKnJVFMsLilytNwOdgEEg3EXEcYWlxTWKMpg08GXXJWez4Wxk3w7v+pw8RzBUd/Ry1My2P3NBo2tnp5HtXsTdVALEVQFTyrP44/xjvcrmw+0+/wCCi0l95dy92RuTf7uFyu+Ryk3v48vD3RGsfyY+Psy/VWdNMKoCOt2e2KC4g7p25bynTzCpUm0o8pUS6lrZFvK/JUm1tepFAedC0aMwdAsST2GA1mn8zveOPRcOZZy6q8rVcurqNRaUeSpKPX195qW5bGxgw4Z3ZxO9+67WtrneaWz3OF5ecmskP5e3+lHnJjEA8pV3GJQtl3yKsEwm/wBxEH4jhuQfUaf/AEe7nVLf3XKPk47F6svdH2nJrlJ7X6ItSrSzCAIAgCAIAgCAIAgCAICp5X5MbNWPBH4nrN3/ABj2u9Wdle8n9E9nt/hWX1jyn/SG3r7f9KPLTRac19aC68XjiIVy4460UezUy2WRbhaA2Jum6HC8jzCrLizUvqhqZZW184fTU1reaWVEmA4TEMgsiYkYB3376rtY1Xl5Ke1exy0hSWblYa0/c1LHnjCiNiDDBw1g4+fMu9xRVWDj5Ea2rOlUUvPuL/DiBwDgagioOsFZ1xaeDNPGSksUfS+HoqeVX64/xjvcrjR/2n3/AAUWkvvLuXuyOyc/dwuV3yOUm9/Hl4e6I1j+RHx9mX1Z40xhAUjKK0dliXHcMubx6zz+CvrOhycNe17TOX1xytTVsWz5PjJqSESLsj/yQ90ScK+qPHmX29rZIZY7XqFhRU6meWyOsmbVt3FsLnf9PmoVvZf+qnl8k25v/wDzS8/gp85O4hp5XfzvVvGBUNlpyPyXO5mI7eOHDI6HOHcFV319tp033v8ApFtY2OypUXcv7ZeFTlyEAQBAEAQBAEAQBAEAQBAEBXMpcloczWIyjIuv1XcThr4+9T7W+lR+mWuPt3EC6sY1vqjql795z+PDjyrzDiNLTqOB42nSOMK8hOFWOaLKKpTnSllksDel55r2llaZ2LTp81zlDBp7gpPBrea8SGWHWNa6pqSOTWBY8m7WDaQnncn8p3p1HiVbe2ub647estLC7yf857OrsLUqguypZVH8cf4x3uVzo/7T7/gotJfeXcvdmhk7+7h8rvkcpF79iXh7ojWP5EfH2ZfFnjTFfyjtYNBgsN5/OdQ1cqsbK2xfKS8Cqv7vBcnDb1/BUg0vNBgFcYqK1lLhibMSabDZmF1wvzRpOsjzXLJmlmw1nXM1HLjqI/ZYsd4hw2kk4NbeTy/yi6PLTWaTPkYym8sViy8ZM5INg0ix6PiYtbi1n1O7B2qnu9IOp9NPUvcurTR6p/VU1v0RbFWFmEAQBAEAQBAEAQBAEAQBAEAQBAa1oSEKOzMisDm8eI4wcQeMLpTqzpvNB4HOpShUWWaxKPbGQcRtXSzs8bx5AdzOwPPRW9DScXqqLDtRU1tGSWum8exlajPmIBzIrXN9mI00PITiORWEXCosYvyK2cZweElh3iHPNGgjWMR5hesrPGBMSlu0AAilvESadtyiztot64kiFxUitUmJ2dEU5zojSQKfmaLrz4lfaVNU1glqPNWpKo80nizxkY7YbhEERocK03TdII8V0qxzxytajnSbhLOnrNqYt80NYxPE0nwXCFrBbIkiV1VltkyFiz7ToJ4sBznEqWotEXvPhkzGinY4bTXew2knsvRqEFmk/M9RUpPCK8iwWRkNHiUdHdsTd6KOiHwb28igVtJQjqp636FhR0bOWupqXqXmyrJgS7c2EwDW7FzuV2JVRWrzqvGbLejQp0lhBG8uJ2CAIAgCAIAgCAIAgCAIAgCAIAgCAIAgPOPAY9pa9ocDiHAEdBXqMnF4p4HyUVJYNYkFO5FyUS8MMM64biB1TVvYpkNIV49ePf8AuJDno+hLYsO79wIeY/p23/5zBHvww7tBHcpMdKv/ANR8n/8ASLLRS/8AMvNf/DTd/T2PojQzytcPNdVpWHCzn0XPiRhv9PY+mNDHIHFHpWnwsdFz4kbcD+ne/mOZsKnaXHuXOWleGPqdI6K4p+SJaTyIkmULg6Ifbfd0NoFGnpGvLZq7iRDR1GO3F9/+E/KykOE3NhsawamtAHYoU5ym8ZPEmwhGCwisD2Xk9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" name="Picture 50"/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397267" y="5316971"/>
            <a:ext cx="283100" cy="23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ight Bracket 34"/>
          <p:cNvSpPr/>
          <p:nvPr/>
        </p:nvSpPr>
        <p:spPr>
          <a:xfrm rot="16200000">
            <a:off x="1241853" y="5447228"/>
            <a:ext cx="94392" cy="45219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Bracket 35"/>
          <p:cNvSpPr/>
          <p:nvPr/>
        </p:nvSpPr>
        <p:spPr>
          <a:xfrm rot="16200000">
            <a:off x="2020206" y="5406528"/>
            <a:ext cx="94394" cy="53359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Bracket 36"/>
          <p:cNvSpPr/>
          <p:nvPr/>
        </p:nvSpPr>
        <p:spPr>
          <a:xfrm rot="16200000">
            <a:off x="2553800" y="5359332"/>
            <a:ext cx="94394" cy="53359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446088" y="-1"/>
            <a:ext cx="8656637" cy="939801"/>
          </a:xfr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dirty="0" smtClean="0">
                <a:latin typeface="Impact" pitchFamily="34" charset="0"/>
              </a:rPr>
              <a:t>Время и деньги. Технически </a:t>
            </a:r>
            <a:r>
              <a:rPr lang="ru-RU" sz="2400" dirty="0" err="1">
                <a:latin typeface="Impact" pitchFamily="34" charset="0"/>
              </a:rPr>
              <a:t>безуглеродность</a:t>
            </a:r>
            <a:r>
              <a:rPr lang="ru-RU" sz="2400" dirty="0">
                <a:latin typeface="Impact" pitchFamily="34" charset="0"/>
              </a:rPr>
              <a:t> </a:t>
            </a:r>
            <a:r>
              <a:rPr lang="ru-RU" sz="2400" dirty="0" smtClean="0">
                <a:latin typeface="Impact" pitchFamily="34" charset="0"/>
              </a:rPr>
              <a:t>по многим </a:t>
            </a:r>
            <a:r>
              <a:rPr lang="ru-RU" sz="2400" dirty="0" err="1" smtClean="0">
                <a:latin typeface="Impact" pitchFamily="34" charset="0"/>
              </a:rPr>
              <a:t>СВАМ-товарам</a:t>
            </a:r>
            <a:r>
              <a:rPr lang="ru-RU" sz="2400" dirty="0" smtClean="0">
                <a:latin typeface="Impact" pitchFamily="34" charset="0"/>
              </a:rPr>
              <a:t> к </a:t>
            </a:r>
            <a:r>
              <a:rPr lang="ru-RU" sz="2400" dirty="0">
                <a:latin typeface="Impact" pitchFamily="34" charset="0"/>
              </a:rPr>
              <a:t>2050 г. достижима. </a:t>
            </a:r>
            <a:r>
              <a:rPr lang="ru-RU" sz="2400" dirty="0" smtClean="0">
                <a:latin typeface="Impact" pitchFamily="34" charset="0"/>
              </a:rPr>
              <a:t>Проблема </a:t>
            </a:r>
            <a:r>
              <a:rPr lang="ru-RU" sz="2400" dirty="0">
                <a:latin typeface="Impact" pitchFamily="34" charset="0"/>
              </a:rPr>
              <a:t>в цене </a:t>
            </a:r>
            <a:r>
              <a:rPr lang="ru-RU" sz="2400" dirty="0" smtClean="0">
                <a:latin typeface="Impact" pitchFamily="34" charset="0"/>
              </a:rPr>
              <a:t>и во времени</a:t>
            </a:r>
            <a:endParaRPr lang="ru-RU" sz="2400" dirty="0">
              <a:latin typeface="Impact" pitchFamily="34" charset="0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 flipV="1">
            <a:off x="-7938" y="6464300"/>
            <a:ext cx="474663" cy="417513"/>
          </a:xfrm>
          <a:solidFill>
            <a:srgbClr val="FFFF00">
              <a:alpha val="50195"/>
            </a:srgbClr>
          </a:solidFill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1143000" y="1833563"/>
            <a:ext cx="146050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2439" tIns="36219" rIns="72439" bIns="36219" anchor="ctr">
            <a:spAutoFit/>
          </a:bodyPr>
          <a:lstStyle/>
          <a:p>
            <a:endParaRPr lang="en-US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466725" y="3667332"/>
            <a:ext cx="4810875" cy="3027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72439" tIns="36219" rIns="72439" bIns="36219" anchor="ctr">
            <a:spAutoFit/>
          </a:bodyPr>
          <a:lstStyle/>
          <a:p>
            <a:pPr marL="287338" indent="-287338">
              <a:buBlip>
                <a:blip r:embed="rId4"/>
              </a:buBlip>
              <a:defRPr/>
            </a:pPr>
            <a:r>
              <a:rPr lang="ru-RU" sz="1600" b="1" dirty="0"/>
              <a:t>При нынешних ценах потенциал снижения удельных выбросов есть, но он ограничен </a:t>
            </a:r>
          </a:p>
          <a:p>
            <a:pPr marL="287338" indent="-287338">
              <a:buBlip>
                <a:blip r:embed="rId4"/>
              </a:buBlip>
              <a:defRPr/>
            </a:pPr>
            <a:r>
              <a:rPr lang="ru-RU" sz="1600" b="1" dirty="0"/>
              <a:t>Использование новых технологий первоначально приведет к удорожанию стали на 10-50% (на 110-320 евро за т), а цемента – на 70-115%, но по мере наращивания масштабов их применения стоимостной разрыв с традиционными технологиями будет сокращаться</a:t>
            </a:r>
          </a:p>
          <a:p>
            <a:pPr marL="287338" indent="-287338">
              <a:buBlip>
                <a:blip r:embed="rId4"/>
              </a:buBlip>
              <a:defRPr/>
            </a:pPr>
            <a:r>
              <a:rPr lang="ru-RU" sz="1600" b="1" dirty="0"/>
              <a:t>Цена на углерод, необходимая для обеспечения экономической привлекательности новых технологий, варьирует от 6 до 100 евро/тСО2экв. 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425450" y="939800"/>
            <a:ext cx="8677275" cy="71437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1" y="1011238"/>
            <a:ext cx="8534400" cy="290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01" y="3979669"/>
            <a:ext cx="3666724" cy="259235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241621" y="1495009"/>
            <a:ext cx="660758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сталь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08801" y="3641115"/>
            <a:ext cx="3493924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алюминий – разные уровни охвата 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572000" y="2184400"/>
            <a:ext cx="1317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2000" y="2184400"/>
            <a:ext cx="14400" cy="14567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-1"/>
            <a:ext cx="8547100" cy="1084493"/>
          </a:xfrm>
          <a:solidFill>
            <a:srgbClr val="FFFFFF"/>
          </a:solidFill>
        </p:spPr>
        <p:txBody>
          <a:bodyPr/>
          <a:lstStyle/>
          <a:p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Большое превращается в малое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(много шуму из ничего?) но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. . .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это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малое может вновь превратиться в большое </a:t>
            </a:r>
            <a:endParaRPr lang="en-US" sz="26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 flipV="1">
            <a:off x="-7938" y="6464300"/>
            <a:ext cx="476251" cy="417513"/>
          </a:xfrm>
          <a:solidFill>
            <a:srgbClr val="FFFF00">
              <a:alpha val="50195"/>
            </a:srgbClr>
          </a:solidFill>
        </p:spPr>
      </p:pic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6088" y="1084492"/>
            <a:ext cx="8675687" cy="7143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68313" y="1155930"/>
            <a:ext cx="4236855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изменение доходов от экспорта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4439" y="3560477"/>
            <a:ext cx="4158775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изменение  объемов экспорта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91062" y="1155930"/>
            <a:ext cx="394173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платежи импортеров  ЕС по СВАМ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69234" y="3560477"/>
            <a:ext cx="435254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>
              <a:spcAft>
                <a:spcPts val="600"/>
              </a:spcAft>
              <a:buBlip>
                <a:blip r:embed="rId4"/>
              </a:buBlip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Чистые потери доходов от экспорта к 2030 г. – 0,75-1,35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долл. Доход от экспорта алюминия растет</a:t>
            </a:r>
          </a:p>
          <a:p>
            <a:pPr marL="346075" indent="-346075">
              <a:spcAft>
                <a:spcPts val="600"/>
              </a:spcAft>
              <a:buBlip>
                <a:blip r:embed="rId4"/>
              </a:buBlip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Это заметно меньше, чем многими ожидалось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(до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 млрд евро) </a:t>
            </a:r>
          </a:p>
          <a:p>
            <a:pPr marL="346075" indent="-346075">
              <a:spcAft>
                <a:spcPts val="600"/>
              </a:spcAft>
              <a:buBlip>
                <a:blip r:embed="rId4"/>
              </a:buBlip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Потери доходов растут к 2050 г. до 1,3-2,1 млрд долл.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(в зависимости от коэффициентов эластичности импорта ) </a:t>
            </a:r>
          </a:p>
          <a:p>
            <a:pPr marL="346075" indent="-346075">
              <a:spcAft>
                <a:spcPts val="600"/>
              </a:spcAft>
              <a:buBlip>
                <a:blip r:embed="rId4"/>
              </a:buBlip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Платежи импортеров российских товаров по СВАМ: 1,4 млрд долл. к 2030 г. и 3,5 млрд долл. к 2050 г.  </a:t>
            </a:r>
          </a:p>
          <a:p>
            <a:pPr marL="346075" indent="-346075">
              <a:spcAft>
                <a:spcPts val="600"/>
              </a:spcAft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Охват 1+2+3. В России нет цен на углерод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439" y="3899030"/>
            <a:ext cx="4204794" cy="256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2" y="1494483"/>
            <a:ext cx="4236855" cy="206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91061" y="1494482"/>
            <a:ext cx="4037317" cy="206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-1"/>
            <a:ext cx="8547100" cy="1084493"/>
          </a:xfrm>
          <a:solidFill>
            <a:srgbClr val="FFFFFF"/>
          </a:solidFill>
        </p:spPr>
        <p:txBody>
          <a:bodyPr/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Потери по охвату  1  и  3  примерно такие же: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0,7-1,2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млрд долл.  в  2030 г.  и  1,3-2  млрд долл. в 2050 г. 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 flipV="1">
            <a:off x="-7938" y="6464300"/>
            <a:ext cx="476251" cy="417513"/>
          </a:xfrm>
          <a:solidFill>
            <a:srgbClr val="FFFF00">
              <a:alpha val="50195"/>
            </a:srgbClr>
          </a:solidFill>
        </p:spPr>
      </p:pic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6088" y="1084492"/>
            <a:ext cx="8675687" cy="7143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68313" y="1155930"/>
            <a:ext cx="4236855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изменение доходов от экспорта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4439" y="3560477"/>
            <a:ext cx="4158775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изменение  объемов экспорта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91062" y="1155930"/>
            <a:ext cx="394173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платежи импортеров  ЕС по СВАМ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91062" y="3560477"/>
            <a:ext cx="402435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>
              <a:spcAft>
                <a:spcPts val="600"/>
              </a:spcAft>
              <a:buBlip>
                <a:blip r:embed="rId4"/>
              </a:buBlip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Теряем возможность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расши-рить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нишу для алюминия</a:t>
            </a:r>
          </a:p>
          <a:p>
            <a:pPr marL="346075" indent="-346075">
              <a:spcAft>
                <a:spcPts val="600"/>
              </a:spcAft>
              <a:buBlip>
                <a:blip r:embed="rId4"/>
              </a:buBlip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Сложно оценивать потери для экспорта электроэнергии. Зависит от способности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Интер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РАО»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заключать 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PPA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которые признает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ЕС и выполнить сложный список условий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6075" indent="-346075">
              <a:spcAft>
                <a:spcPts val="600"/>
              </a:spcAft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Охват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1+3. В России нет цен на углерод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439" y="3936668"/>
            <a:ext cx="4140729" cy="242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6088" y="1494483"/>
            <a:ext cx="4259080" cy="206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91062" y="1494484"/>
            <a:ext cx="3941730" cy="193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-1"/>
            <a:ext cx="8653462" cy="1084493"/>
          </a:xfrm>
          <a:solidFill>
            <a:srgbClr val="FFFFFF"/>
          </a:solidFill>
        </p:spPr>
        <p:txBody>
          <a:bodyPr/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Если рост цены на углерод в ЕС к 2050 г. ограничен уровнем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77 долл./тСО2, то потери от экспорта сокращаются, но умеренно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 flipV="1">
            <a:off x="-7938" y="6464300"/>
            <a:ext cx="476251" cy="417513"/>
          </a:xfrm>
          <a:solidFill>
            <a:srgbClr val="FFFF00">
              <a:alpha val="50195"/>
            </a:srgbClr>
          </a:solidFill>
        </p:spPr>
      </p:pic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6088" y="1084492"/>
            <a:ext cx="8675687" cy="7143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68313" y="1155930"/>
            <a:ext cx="4236855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изменение доходов от экспорта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4439" y="3560477"/>
            <a:ext cx="4158775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изменение  объемов экспорта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91062" y="1155930"/>
            <a:ext cx="394173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платежи импортеров  ЕС по СВАМ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91062" y="3899030"/>
            <a:ext cx="4024351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>
              <a:spcAft>
                <a:spcPts val="600"/>
              </a:spcAft>
              <a:buBlip>
                <a:blip r:embed="rId4"/>
              </a:buBlip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Важную роль играет относительное изменение цен поставщиков </a:t>
            </a:r>
          </a:p>
          <a:p>
            <a:pPr marL="346075" indent="-346075">
              <a:spcAft>
                <a:spcPts val="600"/>
              </a:spcAft>
              <a:buBlip>
                <a:blip r:embed="rId4"/>
              </a:buBlip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 эффективной цене (с учетом бесплатного выделения квот) 77 долл./т СО2 оно уже заметное 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439" y="3899030"/>
            <a:ext cx="4140729" cy="211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6088" y="1494484"/>
            <a:ext cx="4259080" cy="206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91062" y="1494483"/>
            <a:ext cx="4037318" cy="206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446088" y="1"/>
            <a:ext cx="8656637" cy="609600"/>
          </a:xfr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ru-RU" sz="3000" dirty="0">
                <a:latin typeface="Impact" pitchFamily="34" charset="0"/>
              </a:rPr>
              <a:t>Десять вопросов 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 flipV="1">
            <a:off x="-7938" y="6464300"/>
            <a:ext cx="474663" cy="417513"/>
          </a:xfrm>
          <a:solidFill>
            <a:srgbClr val="FFFF00">
              <a:alpha val="50195"/>
            </a:srgbClr>
          </a:solidFill>
        </p:spPr>
      </p:pic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143000" y="1833563"/>
            <a:ext cx="146050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2439" tIns="36219" rIns="72439" bIns="36219" anchor="ctr">
            <a:spAutoFit/>
          </a:bodyPr>
          <a:lstStyle/>
          <a:p>
            <a:endParaRPr lang="en-US"/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143000" y="1833563"/>
            <a:ext cx="146050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2439" tIns="36219" rIns="72439" bIns="36219" anchor="ctr"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6725" y="609600"/>
            <a:ext cx="8677275" cy="71437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609600" y="717858"/>
            <a:ext cx="8337550" cy="61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7338" indent="-287338">
              <a:spcAft>
                <a:spcPts val="600"/>
              </a:spcAft>
            </a:pPr>
            <a:r>
              <a:rPr lang="ru-RU" b="1" dirty="0">
                <a:latin typeface="Arial" pitchFamily="34" charset="0"/>
                <a:cs typeface="Arial" pitchFamily="34" charset="0"/>
              </a:rPr>
              <a:t>1.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Как сделать экономику России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Low or Zero carbon?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287338" indent="-287338">
              <a:spcAft>
                <a:spcPts val="600"/>
              </a:spcAf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2. Как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выглядит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СВАМ,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похож ли он на то, чего мы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боялись и в чем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на самом деле выражаются потери от СВАМ?</a:t>
            </a:r>
          </a:p>
          <a:p>
            <a:pPr marL="287338" indent="-287338">
              <a:spcAft>
                <a:spcPts val="600"/>
              </a:spcAft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3. От чего в основном зависят потери от СВАМ? Каковы основные факторы?</a:t>
            </a:r>
          </a:p>
          <a:p>
            <a:pPr marL="287338" indent="-287338">
              <a:spcAft>
                <a:spcPts val="600"/>
              </a:spcAft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4. Каковы реальные размеры бедствия?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287338" indent="-287338">
              <a:spcAft>
                <a:spcPts val="600"/>
              </a:spcAft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5. Можно ли компенсировать потери растущим спросом?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287338" indent="-287338">
              <a:spcAft>
                <a:spcPts val="600"/>
              </a:spcAft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6. Как можно минимизировать потери в долгосрочном и краткосрочном плане?</a:t>
            </a:r>
          </a:p>
          <a:p>
            <a:pPr marL="287338" indent="-287338">
              <a:spcAft>
                <a:spcPts val="600"/>
              </a:spcAft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7. Какие меры политики нужно предпринимать, чтобы минимизировать потери от СВАМ? Что могут дать эти меры?</a:t>
            </a:r>
          </a:p>
          <a:p>
            <a:pPr marL="287338" indent="-287338">
              <a:spcAft>
                <a:spcPts val="600"/>
              </a:spcAft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8. Каковы механизмы введения платы за углерод в России и что это может дать в свете СВАМ?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287338" indent="-287338">
              <a:spcAft>
                <a:spcPts val="600"/>
              </a:spcAft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9. Какие позиции в ходе переговоров по СВАМ должна отстаивать Россия?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287338" indent="-287338">
              <a:spcAft>
                <a:spcPts val="600"/>
              </a:spcAft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10. Каковы возможные последствия расширения СВАМ: по набору продуктов и по перечню регионов?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-1"/>
            <a:ext cx="8547100" cy="1084493"/>
          </a:xfrm>
          <a:solidFill>
            <a:srgbClr val="FFFFFF"/>
          </a:solidFill>
        </p:spPr>
        <p:txBody>
          <a:bodyPr/>
          <a:lstStyle/>
          <a:p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Если в России вводится цена на углерод,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то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потери от экспорта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сохраняются, но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часть платежей по СВАМ остается в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России и может использоваться для декарбонизации промышленности</a:t>
            </a:r>
            <a:endParaRPr lang="en-US" sz="2300" dirty="0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 flipV="1">
            <a:off x="-7938" y="6464300"/>
            <a:ext cx="476251" cy="417513"/>
          </a:xfrm>
          <a:solidFill>
            <a:srgbClr val="FFFF00">
              <a:alpha val="50195"/>
            </a:srgbClr>
          </a:solidFill>
        </p:spPr>
      </p:pic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6088" y="1084492"/>
            <a:ext cx="8675687" cy="7143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68313" y="1155930"/>
            <a:ext cx="4236855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изменение доходов от экспорта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4439" y="3560477"/>
            <a:ext cx="4158775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изменение  объемов экспорта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91062" y="3560477"/>
            <a:ext cx="394173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платежи за углерод в России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91062" y="1155930"/>
            <a:ext cx="394173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платежи импортеров  ЕС по СВАМ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393" y="3899030"/>
            <a:ext cx="4158775" cy="224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088" y="1494484"/>
            <a:ext cx="4259080" cy="206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91062" y="1494483"/>
            <a:ext cx="3941730" cy="206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91062" y="3899030"/>
            <a:ext cx="3934139" cy="227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2" y="-1"/>
            <a:ext cx="8659814" cy="1084493"/>
          </a:xfrm>
          <a:solidFill>
            <a:srgbClr val="FFFFFF"/>
          </a:solidFill>
        </p:spPr>
        <p:txBody>
          <a:bodyPr/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Введение фискально-нейтральной цены на углерод в России позволяет получить дополнительный доход от экспорта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2,2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млрд долл. за счет ограничения роста цен на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СВАМ-товары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  </a:t>
            </a:r>
            <a:endParaRPr lang="en-US" sz="2400" dirty="0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 flipV="1">
            <a:off x="-7938" y="6464300"/>
            <a:ext cx="476251" cy="417513"/>
          </a:xfrm>
          <a:solidFill>
            <a:srgbClr val="FFFF00">
              <a:alpha val="50195"/>
            </a:srgbClr>
          </a:solidFill>
        </p:spPr>
      </p:pic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6088" y="1084492"/>
            <a:ext cx="8675687" cy="7143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68313" y="1155930"/>
            <a:ext cx="4236855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изменение доходов от экспорта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8306" y="3391200"/>
            <a:ext cx="4158775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изменение  объемов экспорта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91062" y="3378200"/>
            <a:ext cx="394173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платежи за углерод в России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91062" y="1155930"/>
            <a:ext cx="388844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платежи импортеров  ЕС по СВАМ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306" y="3729754"/>
            <a:ext cx="4144908" cy="187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306" y="1494484"/>
            <a:ext cx="4126861" cy="188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91061" y="1494483"/>
            <a:ext cx="3888441" cy="188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96508" y="3729754"/>
            <a:ext cx="3936284" cy="187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446089" y="5604527"/>
            <a:ext cx="8697912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</a:rPr>
              <a:t>Вводимые с 1 августа пошлины на экспорт стали и алюминия эквивалентны нынешней цене на углерод в ЕСТ и многократно выше эффективной цены на углерод в ЕСТ (с учетом бесплатного выделения квот)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-1"/>
            <a:ext cx="8547100" cy="1084493"/>
          </a:xfrm>
          <a:solidFill>
            <a:srgbClr val="FFFFFF"/>
          </a:solidFill>
        </p:spPr>
        <p:txBody>
          <a:bodyPr/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Полностью платное выделение квот на углеродном рынке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России, или введение углеродного налога без скидок  повышают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уровень углеродного платежа в России  </a:t>
            </a:r>
            <a:endParaRPr lang="en-US" sz="2400" dirty="0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 flipV="1">
            <a:off x="-7938" y="6464300"/>
            <a:ext cx="476251" cy="417513"/>
          </a:xfrm>
          <a:solidFill>
            <a:srgbClr val="FFFF00">
              <a:alpha val="50195"/>
            </a:srgbClr>
          </a:solidFill>
        </p:spPr>
      </p:pic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6088" y="1084492"/>
            <a:ext cx="8675687" cy="7143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68313" y="1155930"/>
            <a:ext cx="4236855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изменение доходов от экспорта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4439" y="3560477"/>
            <a:ext cx="4158775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изменение  объемов экспорта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91062" y="3560477"/>
            <a:ext cx="394173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платежи за углерод в России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91062" y="1155930"/>
            <a:ext cx="394173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платежи импортеров ЕС по СВАМ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393" y="3899031"/>
            <a:ext cx="4158775" cy="224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1061" y="1494484"/>
            <a:ext cx="3941731" cy="206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135" y="3936128"/>
            <a:ext cx="3903658" cy="224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2" y="1494483"/>
            <a:ext cx="4236855" cy="206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-1"/>
            <a:ext cx="8547100" cy="1084493"/>
          </a:xfrm>
          <a:solidFill>
            <a:srgbClr val="FFFFFF"/>
          </a:solidFill>
        </p:spPr>
        <p:txBody>
          <a:bodyPr/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Поставки товаров на экспорт с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низкоуглеродных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активов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позволяют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свести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нетто-потери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почти к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нулю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, 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при высокой эластичности импорта –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заработать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дополнительно 0,5 млрд долл. к 2050 г.    </a:t>
            </a:r>
            <a:endParaRPr lang="en-US" sz="1600" dirty="0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 flipV="1">
            <a:off x="-7938" y="6464300"/>
            <a:ext cx="476251" cy="417513"/>
          </a:xfrm>
          <a:solidFill>
            <a:srgbClr val="FFFF00">
              <a:alpha val="50195"/>
            </a:srgbClr>
          </a:solidFill>
        </p:spPr>
      </p:pic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6088" y="1084492"/>
            <a:ext cx="8675687" cy="7143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68313" y="1155930"/>
            <a:ext cx="4236855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изменение доходов от экспорта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4439" y="3560477"/>
            <a:ext cx="4158775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изменение  объемов экспорта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91062" y="3560477"/>
            <a:ext cx="394173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платежи за углерод в России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91062" y="1155930"/>
            <a:ext cx="394173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платежи импортеров  ЕС по СВАМ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438" y="3899030"/>
            <a:ext cx="4140729" cy="256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1062" y="1494483"/>
            <a:ext cx="3941730" cy="201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1062" y="3899031"/>
            <a:ext cx="3941730" cy="201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2" y="1494483"/>
            <a:ext cx="4236855" cy="206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-1"/>
            <a:ext cx="8547100" cy="1084493"/>
          </a:xfrm>
          <a:solidFill>
            <a:srgbClr val="FFFFFF"/>
          </a:solidFill>
        </p:spPr>
        <p:txBody>
          <a:bodyPr/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Декарбонизация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СВАМ-товаров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 к 2050 г. только в ЕС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Потери Россией доходов от экспорта растут до 4,8 млрд долл.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Углеродные платежи с 2035 г. падают из-за снижения объемов экспорта   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 flipV="1">
            <a:off x="-7938" y="6464300"/>
            <a:ext cx="476251" cy="417513"/>
          </a:xfrm>
          <a:solidFill>
            <a:srgbClr val="FFFF00">
              <a:alpha val="50195"/>
            </a:srgbClr>
          </a:solidFill>
        </p:spPr>
      </p:pic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6088" y="1084492"/>
            <a:ext cx="8675687" cy="7143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68313" y="1155930"/>
            <a:ext cx="4236855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изменение доходов от экспорта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4439" y="3560477"/>
            <a:ext cx="4158775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изменение  объемов экспорта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91062" y="3560477"/>
            <a:ext cx="394173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платежи за углерод в России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91062" y="1155930"/>
            <a:ext cx="394173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платежи импортеров  ЕС по СВАМ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439" y="3899031"/>
            <a:ext cx="4158775" cy="256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088" y="1513033"/>
            <a:ext cx="4259080" cy="204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91063" y="1513032"/>
            <a:ext cx="3941730" cy="204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91062" y="3899031"/>
            <a:ext cx="3908115" cy="256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-1"/>
            <a:ext cx="8547100" cy="1084493"/>
          </a:xfrm>
          <a:solidFill>
            <a:srgbClr val="FFFFFF"/>
          </a:solidFill>
        </p:spPr>
        <p:txBody>
          <a:bodyPr/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Декарбонизация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СВАМ-товаров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 к 2050 г. только в России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Доходы России от экспорта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растут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  на 9 млрд долл.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Динамичная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низкоуглеродная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 трансформация может приносить доход   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 flipV="1">
            <a:off x="-7938" y="6464300"/>
            <a:ext cx="476251" cy="417513"/>
          </a:xfrm>
          <a:solidFill>
            <a:srgbClr val="FFFF00">
              <a:alpha val="50195"/>
            </a:srgbClr>
          </a:solidFill>
        </p:spPr>
      </p:pic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6088" y="1084492"/>
            <a:ext cx="8675687" cy="7143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68313" y="1155930"/>
            <a:ext cx="4236855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изменение доходов от экспорта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4439" y="3560477"/>
            <a:ext cx="4158775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изменение  объемов экспорта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91062" y="3560477"/>
            <a:ext cx="394173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платежи за углерод в России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91062" y="1155930"/>
            <a:ext cx="394173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платежи импортеров  ЕС по СВАМ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439" y="3899030"/>
            <a:ext cx="4152242" cy="244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1062" y="1522751"/>
            <a:ext cx="3941730" cy="203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91062" y="3899031"/>
            <a:ext cx="3941730" cy="244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1494484"/>
            <a:ext cx="4236855" cy="206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-1"/>
            <a:ext cx="8547100" cy="1084493"/>
          </a:xfrm>
          <a:solidFill>
            <a:srgbClr val="FFFFFF"/>
          </a:solidFill>
        </p:spPr>
        <p:txBody>
          <a:bodyPr/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Декарбонизация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СВАМ-товаров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 к 2050 г. в ЕС и России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</a:b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Потери растут до 0,8 млрд долл. к 2035 г., а затем снижаются до</a:t>
            </a:r>
            <a:br>
              <a:rPr lang="ru-RU" sz="22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</a:b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0,4 млрд долл.           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(при цене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на углерод в России = 50% от  уровня ЕС)  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 flipV="1">
            <a:off x="-7938" y="6464300"/>
            <a:ext cx="476251" cy="417513"/>
          </a:xfrm>
          <a:solidFill>
            <a:srgbClr val="FFFF00">
              <a:alpha val="50195"/>
            </a:srgbClr>
          </a:solidFill>
        </p:spPr>
      </p:pic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6088" y="1084492"/>
            <a:ext cx="8675687" cy="7143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439" y="3901613"/>
            <a:ext cx="4158775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1062" y="1494484"/>
            <a:ext cx="3943191" cy="206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91062" y="3952548"/>
            <a:ext cx="3941730" cy="265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TextBox 46"/>
          <p:cNvSpPr txBox="1"/>
          <p:nvPr/>
        </p:nvSpPr>
        <p:spPr>
          <a:xfrm>
            <a:off x="564439" y="1155930"/>
            <a:ext cx="4140729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изменение доходов от экспорта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4439" y="3560477"/>
            <a:ext cx="4158775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изменение  объемов экспорта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91062" y="3560477"/>
            <a:ext cx="394173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платежи за углерод в России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91062" y="1155930"/>
            <a:ext cx="394173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платежи импортеров  ЕС по СВАМ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439" y="1488044"/>
            <a:ext cx="4140729" cy="207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1536134"/>
            <a:ext cx="8542679" cy="449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-1"/>
            <a:ext cx="8547100" cy="1432720"/>
          </a:xfrm>
          <a:solidFill>
            <a:srgbClr val="FFFFFF"/>
          </a:solidFill>
        </p:spPr>
        <p:txBody>
          <a:bodyPr/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Только ускоренное снижение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углеродоемкости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СВАМ-товаров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 российских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экспортеров, или введение фискально-нейтрального налога на углерод позволяют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снизить потери или даже получить дополнительный доход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от экспорта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 flipV="1">
            <a:off x="-7938" y="6464300"/>
            <a:ext cx="476251" cy="417513"/>
          </a:xfrm>
          <a:solidFill>
            <a:srgbClr val="FFFF00">
              <a:alpha val="50195"/>
            </a:srgbClr>
          </a:solidFill>
        </p:spPr>
      </p:pic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6088" y="1432719"/>
            <a:ext cx="8675687" cy="7143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948203" y="1769276"/>
            <a:ext cx="316799" cy="184666"/>
          </a:xfrm>
          <a:prstGeom prst="rect">
            <a:avLst/>
          </a:prstGeom>
          <a:solidFill>
            <a:srgbClr val="9999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86969" y="5707066"/>
            <a:ext cx="2154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/>
              <a:t>сценарные условия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529513" y="1720800"/>
            <a:ext cx="4186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～</a:t>
            </a:r>
          </a:p>
        </p:txBody>
      </p:sp>
      <p:sp>
        <p:nvSpPr>
          <p:cNvPr id="11" name="Oval 10"/>
          <p:cNvSpPr/>
          <p:nvPr/>
        </p:nvSpPr>
        <p:spPr>
          <a:xfrm>
            <a:off x="4174067" y="2658534"/>
            <a:ext cx="719666" cy="1193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20733" y="2390776"/>
            <a:ext cx="719666" cy="1461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169680" y="1663171"/>
            <a:ext cx="719666" cy="1990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upe premium icon"/>
          <p:cNvPicPr/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19889" y="3578490"/>
            <a:ext cx="547687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Loupe premium icon"/>
          <p:cNvPicPr/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55669" y="3578490"/>
            <a:ext cx="547687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547100" cy="934876"/>
          </a:xfrm>
          <a:solidFill>
            <a:srgbClr val="FFFFFF"/>
          </a:solidFill>
        </p:spPr>
        <p:txBody>
          <a:bodyPr/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Еще есть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время для реагирования. Если его потратить впустую, то большое может стать еще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б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ŏ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льшим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 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 flipV="1">
            <a:off x="-7938" y="6464300"/>
            <a:ext cx="476251" cy="417513"/>
          </a:xfrm>
          <a:solidFill>
            <a:srgbClr val="FFFF00">
              <a:alpha val="50195"/>
            </a:srgbClr>
          </a:solidFill>
        </p:spPr>
      </p:pic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0488" y="863438"/>
            <a:ext cx="8675687" cy="7143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598488" y="982032"/>
            <a:ext cx="8416925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buFontTx/>
              <a:buBlip>
                <a:blip r:embed="rId4"/>
              </a:buBlip>
              <a:defRPr/>
            </a:pPr>
            <a:r>
              <a:rPr lang="ru-RU" altLang="ru-RU" sz="2000" b="1" dirty="0">
                <a:latin typeface="+mn-lt"/>
              </a:rPr>
              <a:t>Ряд стран (США, Канада, Япония) рассматривают возможность запуска подобных СВАМ и </a:t>
            </a:r>
            <a:r>
              <a:rPr lang="en-US" altLang="ru-RU" sz="2000" b="1" dirty="0">
                <a:latin typeface="+mn-lt"/>
              </a:rPr>
              <a:t>BCA </a:t>
            </a:r>
            <a:r>
              <a:rPr lang="ru-RU" altLang="ru-RU" sz="2000" b="1" dirty="0">
                <a:latin typeface="+mn-lt"/>
              </a:rPr>
              <a:t>механизмов </a:t>
            </a:r>
          </a:p>
          <a:p>
            <a:pPr marL="273050" indent="-273050">
              <a:buFontTx/>
              <a:buBlip>
                <a:blip r:embed="rId4"/>
              </a:buBlip>
              <a:defRPr/>
            </a:pPr>
            <a:r>
              <a:rPr lang="ru-RU" altLang="ru-RU" sz="2000" b="1" dirty="0">
                <a:latin typeface="+mn-lt"/>
              </a:rPr>
              <a:t>При распространении схемы СВАМ на весь экспорт СВАМ</a:t>
            </a:r>
            <a:r>
              <a:rPr lang="en-US" altLang="ru-RU" sz="2000" b="1" dirty="0">
                <a:latin typeface="+mn-lt"/>
              </a:rPr>
              <a:t>-</a:t>
            </a:r>
            <a:r>
              <a:rPr lang="ru-RU" altLang="ru-RU" sz="2000" b="1" dirty="0">
                <a:latin typeface="+mn-lt"/>
              </a:rPr>
              <a:t>товаров из России потери от сырьевого экспорта </a:t>
            </a:r>
            <a:r>
              <a:rPr lang="ru-RU" altLang="ru-RU" sz="2000" b="1" dirty="0" smtClean="0">
                <a:latin typeface="+mn-lt"/>
              </a:rPr>
              <a:t>к</a:t>
            </a:r>
            <a:r>
              <a:rPr lang="en-US" altLang="ru-RU" sz="2000" b="1" dirty="0" smtClean="0">
                <a:latin typeface="+mn-lt"/>
              </a:rPr>
              <a:t> 2050 </a:t>
            </a:r>
            <a:r>
              <a:rPr lang="ru-RU" altLang="ru-RU" sz="2000" b="1" dirty="0" smtClean="0">
                <a:latin typeface="+mn-lt"/>
              </a:rPr>
              <a:t>г.</a:t>
            </a:r>
            <a:r>
              <a:rPr lang="en-US" altLang="ru-RU" sz="2000" b="1" dirty="0" smtClean="0">
                <a:latin typeface="+mn-lt"/>
              </a:rPr>
              <a:t> </a:t>
            </a:r>
            <a:r>
              <a:rPr lang="ru-RU" altLang="ru-RU" sz="2000" b="1" dirty="0" smtClean="0">
                <a:latin typeface="+mn-lt"/>
              </a:rPr>
              <a:t>составят </a:t>
            </a:r>
            <a:r>
              <a:rPr lang="ru-RU" altLang="ru-RU" sz="2000" b="1" dirty="0">
                <a:latin typeface="+mn-lt"/>
              </a:rPr>
              <a:t>3-17 млрд долл.</a:t>
            </a:r>
          </a:p>
          <a:p>
            <a:pPr marL="273050" indent="-273050">
              <a:buFontTx/>
              <a:buBlip>
                <a:blip r:embed="rId4"/>
              </a:buBlip>
              <a:defRPr/>
            </a:pPr>
            <a:r>
              <a:rPr lang="ru-RU" altLang="ru-RU" sz="2000" b="1" dirty="0">
                <a:latin typeface="+mn-lt"/>
              </a:rPr>
              <a:t>Если же схема СВАМ будет последовательно охватывать и другие товары, то потери могут вырасти </a:t>
            </a:r>
            <a:r>
              <a:rPr lang="ru-RU" altLang="ru-RU" sz="2000" b="1" dirty="0" smtClean="0">
                <a:latin typeface="+mn-lt"/>
              </a:rPr>
              <a:t>к 2050 г. до </a:t>
            </a:r>
            <a:r>
              <a:rPr lang="ru-RU" altLang="ru-RU" sz="2000" b="1" dirty="0">
                <a:latin typeface="+mn-lt"/>
              </a:rPr>
              <a:t>25-126 </a:t>
            </a:r>
            <a:r>
              <a:rPr lang="ru-RU" altLang="ru-RU" sz="2000" b="1" dirty="0" err="1">
                <a:latin typeface="+mn-lt"/>
              </a:rPr>
              <a:t>млрд</a:t>
            </a:r>
            <a:r>
              <a:rPr lang="ru-RU" altLang="ru-RU" sz="2000" b="1" dirty="0">
                <a:latin typeface="+mn-lt"/>
              </a:rPr>
              <a:t> долл. 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9668" y="2921024"/>
            <a:ext cx="5704124" cy="328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 descr="Флаг Евросоюза (135 х 90 см)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5668" y="3981015"/>
            <a:ext cx="405132" cy="44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29599" y="4067415"/>
            <a:ext cx="380001" cy="35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Tape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63200" y="4055127"/>
            <a:ext cx="405132" cy="37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Tape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06564" y="4067415"/>
            <a:ext cx="405132" cy="37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Logistics free icon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94188" y="3429000"/>
            <a:ext cx="453224" cy="45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Игра в домино&#10;. — стоковый вектор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9754" y="3147802"/>
            <a:ext cx="1899913" cy="146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Игра в домино&#10;. — стоковый вектор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8488" y="4437797"/>
            <a:ext cx="2121179" cy="163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598488" y="4437797"/>
            <a:ext cx="127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/>
              <a:t>география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76526" y="2963136"/>
            <a:ext cx="1301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/>
              <a:t>товары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547100" cy="633600"/>
          </a:xfrm>
          <a:solidFill>
            <a:srgbClr val="FFFFFF"/>
          </a:solidFill>
        </p:spPr>
        <p:txBody>
          <a:bodyPr/>
          <a:lstStyle/>
          <a:p>
            <a:r>
              <a:rPr lang="ru-RU" sz="2800" dirty="0">
                <a:latin typeface="Impact" pitchFamily="34" charset="0"/>
              </a:rPr>
              <a:t>Что делать? </a:t>
            </a:r>
            <a:endParaRPr lang="en-US" sz="2800" dirty="0">
              <a:latin typeface="Impact" pitchFamily="34" charset="0"/>
            </a:endParaRP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 flipV="1">
            <a:off x="-7938" y="6464300"/>
            <a:ext cx="476251" cy="417513"/>
          </a:xfrm>
          <a:solidFill>
            <a:srgbClr val="FFFF00">
              <a:alpha val="50195"/>
            </a:srgbClr>
          </a:solidFill>
        </p:spPr>
      </p:pic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1143000" y="1824038"/>
            <a:ext cx="1841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6088" y="633600"/>
            <a:ext cx="8675687" cy="7143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468313" y="705038"/>
            <a:ext cx="865346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buFontTx/>
              <a:buBlip>
                <a:blip r:embed="rId4"/>
              </a:buBlip>
              <a:defRPr/>
            </a:pPr>
            <a:r>
              <a:rPr lang="ru-RU" altLang="ru-RU" sz="2200" b="1" dirty="0" smtClean="0">
                <a:latin typeface="+mn-lt"/>
              </a:rPr>
              <a:t>Выработать позицию и вести переговоры в ЕС по СВАМ</a:t>
            </a:r>
          </a:p>
          <a:p>
            <a:pPr marL="273050" indent="-273050">
              <a:buFontTx/>
              <a:buBlip>
                <a:blip r:embed="rId4"/>
              </a:buBlip>
              <a:defRPr/>
            </a:pPr>
            <a:r>
              <a:rPr lang="ru-RU" altLang="ru-RU" sz="2200" b="1" dirty="0" smtClean="0">
                <a:latin typeface="+mn-lt"/>
              </a:rPr>
              <a:t>Формировать </a:t>
            </a:r>
            <a:r>
              <a:rPr lang="ru-RU" altLang="ru-RU" sz="2200" b="1" dirty="0">
                <a:latin typeface="+mn-lt"/>
              </a:rPr>
              <a:t>системы </a:t>
            </a:r>
            <a:r>
              <a:rPr lang="ru-RU" altLang="ru-RU" sz="2200" b="1" dirty="0" err="1">
                <a:latin typeface="+mn-lt"/>
              </a:rPr>
              <a:t>бенчмарков</a:t>
            </a:r>
            <a:r>
              <a:rPr lang="ru-RU" altLang="ru-RU" sz="2200" b="1" dirty="0">
                <a:latin typeface="+mn-lt"/>
              </a:rPr>
              <a:t> по удельным выбросам ПГ </a:t>
            </a:r>
          </a:p>
          <a:p>
            <a:pPr marL="273050" indent="-273050">
              <a:buFontTx/>
              <a:buBlip>
                <a:blip r:embed="rId4"/>
              </a:buBlip>
              <a:defRPr/>
            </a:pPr>
            <a:r>
              <a:rPr lang="ru-RU" altLang="ru-RU" sz="2200" b="1" dirty="0">
                <a:latin typeface="+mn-lt"/>
              </a:rPr>
              <a:t>Принять </a:t>
            </a:r>
            <a:r>
              <a:rPr lang="ru-RU" altLang="ru-RU" sz="2200" b="1" i="1" dirty="0">
                <a:latin typeface="+mn-lt"/>
              </a:rPr>
              <a:t>Стратегию </a:t>
            </a:r>
            <a:r>
              <a:rPr lang="ru-RU" altLang="ru-RU" sz="2200" b="1" i="1" dirty="0" err="1">
                <a:latin typeface="+mn-lt"/>
              </a:rPr>
              <a:t>низкоуглеродного</a:t>
            </a:r>
            <a:r>
              <a:rPr lang="ru-RU" altLang="ru-RU" sz="2200" b="1" i="1" dirty="0">
                <a:latin typeface="+mn-lt"/>
              </a:rPr>
              <a:t> развития до 2050 г. </a:t>
            </a:r>
            <a:r>
              <a:rPr lang="ru-RU" altLang="ru-RU" sz="2200" b="1" dirty="0">
                <a:latin typeface="+mn-lt"/>
              </a:rPr>
              <a:t>с амбициозными целями  </a:t>
            </a:r>
            <a:endParaRPr lang="ru-RU" altLang="ru-RU" sz="2200" b="1" dirty="0" smtClean="0">
              <a:latin typeface="+mn-lt"/>
            </a:endParaRPr>
          </a:p>
          <a:p>
            <a:pPr marL="273050" indent="-273050">
              <a:buBlip>
                <a:blip r:embed="rId4"/>
              </a:buBlip>
              <a:defRPr/>
            </a:pPr>
            <a:r>
              <a:rPr lang="ru-RU" altLang="ru-RU" sz="2200" b="1" dirty="0" smtClean="0"/>
              <a:t>Разработать и согласовать </a:t>
            </a:r>
            <a:r>
              <a:rPr lang="ru-RU" altLang="ru-RU" sz="2200" b="1" i="1" dirty="0" smtClean="0"/>
              <a:t>Планы или отраслевые Стратегии по декарбонизации, </a:t>
            </a:r>
            <a:r>
              <a:rPr lang="ru-RU" altLang="ru-RU" sz="2200" b="1" dirty="0" smtClean="0"/>
              <a:t>в первую очередь для секторов СВАМ</a:t>
            </a:r>
            <a:endParaRPr lang="ru-RU" altLang="ru-RU" sz="2200" b="1" dirty="0">
              <a:latin typeface="+mn-lt"/>
            </a:endParaRPr>
          </a:p>
          <a:p>
            <a:pPr marL="273050" indent="-273050">
              <a:buFontTx/>
              <a:buBlip>
                <a:blip r:embed="rId4"/>
              </a:buBlip>
              <a:defRPr/>
            </a:pPr>
            <a:r>
              <a:rPr lang="ru-RU" altLang="ru-RU" sz="2200" b="1" dirty="0">
                <a:latin typeface="+mn-lt"/>
              </a:rPr>
              <a:t>Стимулировать развитие </a:t>
            </a:r>
            <a:r>
              <a:rPr lang="ru-RU" altLang="ru-RU" sz="2200" b="1" dirty="0" err="1">
                <a:latin typeface="+mn-lt"/>
              </a:rPr>
              <a:t>низкоуглеродного</a:t>
            </a:r>
            <a:r>
              <a:rPr lang="ru-RU" altLang="ru-RU" sz="2200" b="1" dirty="0">
                <a:latin typeface="+mn-lt"/>
              </a:rPr>
              <a:t> </a:t>
            </a:r>
            <a:r>
              <a:rPr lang="ru-RU" altLang="ru-RU" sz="2200" b="1" dirty="0" smtClean="0">
                <a:latin typeface="+mn-lt"/>
              </a:rPr>
              <a:t>производства </a:t>
            </a:r>
            <a:r>
              <a:rPr lang="ru-RU" altLang="ru-RU" sz="2200" b="1" dirty="0">
                <a:latin typeface="+mn-lt"/>
              </a:rPr>
              <a:t>как сырья, так и продукции более высоких </a:t>
            </a:r>
            <a:r>
              <a:rPr lang="ru-RU" altLang="ru-RU" sz="2200" b="1" dirty="0" smtClean="0">
                <a:latin typeface="+mn-lt"/>
              </a:rPr>
              <a:t>переделов в т.ч. </a:t>
            </a:r>
            <a:r>
              <a:rPr lang="en-US" altLang="ru-RU" sz="2200" b="1" dirty="0">
                <a:latin typeface="+mn-lt"/>
              </a:rPr>
              <a:t>c</a:t>
            </a:r>
            <a:r>
              <a:rPr lang="ru-RU" altLang="ru-RU" sz="2200" b="1" dirty="0">
                <a:latin typeface="+mn-lt"/>
              </a:rPr>
              <a:t> использованием:</a:t>
            </a:r>
          </a:p>
          <a:p>
            <a:pPr marL="638175" lvl="1" indent="-273050">
              <a:buFontTx/>
              <a:buBlip>
                <a:blip r:embed="rId4"/>
              </a:buBlip>
              <a:defRPr/>
            </a:pPr>
            <a:r>
              <a:rPr lang="ru-RU" altLang="ru-RU" sz="2000" b="1" i="1" dirty="0">
                <a:latin typeface="+mn-lt"/>
              </a:rPr>
              <a:t>фискально-нейтрального налога на </a:t>
            </a:r>
            <a:r>
              <a:rPr lang="ru-RU" altLang="ru-RU" sz="2000" b="1" i="1" dirty="0" smtClean="0">
                <a:latin typeface="+mn-lt"/>
              </a:rPr>
              <a:t>углерод. </a:t>
            </a:r>
            <a:r>
              <a:rPr lang="ru-RU" altLang="ru-RU" sz="2000" b="1" dirty="0" smtClean="0">
                <a:latin typeface="+mn-lt"/>
              </a:rPr>
              <a:t>Вводимые с 1 августа пошлины на экспорт стали и алюминия эквивалентны нынешней цене на углерод в ЕСТ и почти на порядок выше эффективной цены на углерод в ЕСТ (с учетом бесплатного выделения квот) </a:t>
            </a:r>
            <a:endParaRPr lang="ru-RU" altLang="ru-RU" sz="2000" b="1" dirty="0">
              <a:latin typeface="+mn-lt"/>
            </a:endParaRPr>
          </a:p>
          <a:p>
            <a:pPr marL="638175" lvl="1" indent="-273050">
              <a:buFontTx/>
              <a:buBlip>
                <a:blip r:embed="rId4"/>
              </a:buBlip>
              <a:defRPr/>
            </a:pPr>
            <a:r>
              <a:rPr lang="ru-RU" altLang="ru-RU" sz="2000" b="1" dirty="0">
                <a:latin typeface="+mn-lt"/>
              </a:rPr>
              <a:t>или </a:t>
            </a:r>
            <a:r>
              <a:rPr lang="ru-RU" altLang="ru-RU" sz="2000" b="1" i="1" dirty="0">
                <a:latin typeface="+mn-lt"/>
              </a:rPr>
              <a:t>системы торговли квотами с бесплатным выделением части квот на начальной стадии с использованием </a:t>
            </a:r>
            <a:r>
              <a:rPr lang="ru-RU" altLang="ru-RU" sz="2000" b="1" i="1" dirty="0" err="1">
                <a:latin typeface="+mn-lt"/>
              </a:rPr>
              <a:t>бенчмарков</a:t>
            </a:r>
            <a:r>
              <a:rPr lang="ru-RU" altLang="ru-RU" sz="2000" b="1" i="1" dirty="0">
                <a:latin typeface="+mn-lt"/>
              </a:rPr>
              <a:t> </a:t>
            </a:r>
          </a:p>
          <a:p>
            <a:pPr marL="638175" lvl="1" indent="-273050">
              <a:buFontTx/>
              <a:buBlip>
                <a:blip r:embed="rId4"/>
              </a:buBlip>
              <a:defRPr/>
            </a:pPr>
            <a:r>
              <a:rPr lang="ru-RU" altLang="ru-RU" sz="2000" b="1" i="1" dirty="0">
                <a:latin typeface="+mn-lt"/>
              </a:rPr>
              <a:t>контракта на разницу </a:t>
            </a:r>
            <a:r>
              <a:rPr lang="ru-RU" altLang="ru-RU" sz="2000" b="1" dirty="0">
                <a:latin typeface="+mn-lt"/>
              </a:rPr>
              <a:t>для поддержки развития новых </a:t>
            </a:r>
            <a:r>
              <a:rPr lang="ru-RU" altLang="ru-RU" sz="2000" b="1" dirty="0" err="1">
                <a:latin typeface="+mn-lt"/>
              </a:rPr>
              <a:t>низкоуглеродных</a:t>
            </a:r>
            <a:r>
              <a:rPr lang="ru-RU" altLang="ru-RU" sz="2000" b="1" dirty="0">
                <a:latin typeface="+mn-lt"/>
              </a:rPr>
              <a:t> производств и других мер поддержки</a:t>
            </a:r>
          </a:p>
          <a:p>
            <a:pPr marL="273050" indent="-273050">
              <a:buFontTx/>
              <a:buBlip>
                <a:blip r:embed="rId4"/>
              </a:buBlip>
              <a:defRPr/>
            </a:pPr>
            <a:r>
              <a:rPr lang="ru-RU" altLang="ru-RU" sz="2200" b="1" dirty="0" smtClean="0">
                <a:latin typeface="+mn-lt"/>
              </a:rPr>
              <a:t>Искать другие рынки</a:t>
            </a:r>
            <a:r>
              <a:rPr lang="en-US" altLang="ru-RU" sz="2200" b="1" dirty="0" smtClean="0">
                <a:latin typeface="+mn-lt"/>
              </a:rPr>
              <a:t> </a:t>
            </a:r>
            <a:r>
              <a:rPr lang="ru-RU" altLang="ru-RU" sz="2200" b="1" dirty="0" smtClean="0">
                <a:latin typeface="+mn-lt"/>
              </a:rPr>
              <a:t>и занимать рыночные ниши ЕС</a:t>
            </a:r>
            <a:endParaRPr lang="ru-RU" altLang="ru-RU" sz="2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656637" cy="1018542"/>
          </a:xfr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dirty="0">
                <a:latin typeface="Impact" pitchFamily="34" charset="0"/>
              </a:rPr>
              <a:t>Как выглядит СВАМ</a:t>
            </a:r>
            <a:r>
              <a:rPr lang="ru-RU" sz="3200" dirty="0" smtClean="0">
                <a:latin typeface="Impact" pitchFamily="34" charset="0"/>
              </a:rPr>
              <a:t>?</a:t>
            </a:r>
            <a:r>
              <a:rPr lang="en-US" sz="3200" dirty="0" smtClean="0">
                <a:latin typeface="Impact" pitchFamily="34" charset="0"/>
              </a:rPr>
              <a:t> </a:t>
            </a:r>
            <a:r>
              <a:rPr lang="ru-RU" sz="3200" dirty="0" smtClean="0">
                <a:latin typeface="Impact" pitchFamily="34" charset="0"/>
              </a:rPr>
              <a:t>Российские экспортеры могут давать информацию, но не платят</a:t>
            </a:r>
            <a:endParaRPr lang="ru-RU" sz="3200" dirty="0">
              <a:latin typeface="Impact" pitchFamily="34" charset="0"/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 flipV="1">
            <a:off x="-7938" y="6464300"/>
            <a:ext cx="474663" cy="417513"/>
          </a:xfrm>
          <a:solidFill>
            <a:srgbClr val="FFFF00">
              <a:alpha val="50195"/>
            </a:srgbClr>
          </a:solidFill>
        </p:spPr>
      </p:pic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1143000" y="1833563"/>
            <a:ext cx="146050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2439" tIns="36219" rIns="72439" bIns="36219" anchor="ctr">
            <a:spAutoFit/>
          </a:bodyPr>
          <a:lstStyle/>
          <a:p>
            <a:endParaRPr lang="en-US"/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1143000" y="1833563"/>
            <a:ext cx="146050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2439" tIns="36219" rIns="72439" bIns="36219" anchor="ctr"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088" y="1018542"/>
            <a:ext cx="8677275" cy="71438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1705402"/>
              </p:ext>
            </p:extLst>
          </p:nvPr>
        </p:nvGraphicFramePr>
        <p:xfrm>
          <a:off x="466725" y="1089980"/>
          <a:ext cx="8677275" cy="5207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0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5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82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5261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ЕСТ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СВАМ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7806">
                <a:tc>
                  <a:txBody>
                    <a:bodyPr/>
                    <a:lstStyle/>
                    <a:p>
                      <a:pPr algn="r"/>
                      <a:r>
                        <a:rPr lang="ru-RU" sz="20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Покупка квот на ЕСТ или сертификатов  СВАМ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Покупка квот -владельцы</a:t>
                      </a:r>
                      <a:r>
                        <a:rPr lang="ru-RU" sz="2000" b="1" baseline="0" dirty="0">
                          <a:latin typeface="Arial" pitchFamily="34" charset="0"/>
                          <a:cs typeface="Arial" pitchFamily="34" charset="0"/>
                        </a:rPr>
                        <a:t> установок в ЕС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Покупка сертификатов СВАМ – </a:t>
                      </a:r>
                    </a:p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импортеры товаров в ЕС 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41435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Повышение стоимости СВАМ-товаров на размер углеродной надбавки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CarbonInt</a:t>
                      </a:r>
                      <a:r>
                        <a:rPr lang="en-US" sz="2000" b="1" baseline="-25000" dirty="0" err="1">
                          <a:latin typeface="Arial" pitchFamily="34" charset="0"/>
                          <a:cs typeface="Arial" pitchFamily="34" charset="0"/>
                        </a:rPr>
                        <a:t>eu</a:t>
                      </a: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 *</a:t>
                      </a: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(1-d) *</a:t>
                      </a:r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CPriceETS</a:t>
                      </a: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*С</a:t>
                      </a: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PT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d=90% </a:t>
                      </a: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 2026 </a:t>
                      </a: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г.</a:t>
                      </a:r>
                      <a:r>
                        <a:rPr lang="ru-RU" sz="2000" b="1" baseline="0" dirty="0">
                          <a:latin typeface="Arial" pitchFamily="34" charset="0"/>
                          <a:cs typeface="Arial" pitchFamily="34" charset="0"/>
                        </a:rPr>
                        <a:t> и 0% в 2035 г. </a:t>
                      </a:r>
                    </a:p>
                    <a:p>
                      <a:r>
                        <a:rPr lang="en-US" sz="2000" b="1" baseline="0" dirty="0">
                          <a:latin typeface="Arial" pitchFamily="34" charset="0"/>
                          <a:cs typeface="Arial" pitchFamily="34" charset="0"/>
                        </a:rPr>
                        <a:t>CPT </a:t>
                      </a:r>
                      <a:r>
                        <a:rPr lang="ru-RU" sz="2000" b="1" baseline="0" dirty="0">
                          <a:latin typeface="Arial" pitchFamily="34" charset="0"/>
                          <a:cs typeface="Arial" pitchFamily="34" charset="0"/>
                        </a:rPr>
                        <a:t>= 53-123%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326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CarbonInt</a:t>
                      </a:r>
                      <a:r>
                        <a:rPr lang="en-US" sz="2000" b="1" baseline="-25000" dirty="0" err="1">
                          <a:latin typeface="Arial" pitchFamily="34" charset="0"/>
                          <a:cs typeface="Arial" pitchFamily="34" charset="0"/>
                        </a:rPr>
                        <a:t>exp</a:t>
                      </a: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 *(1-d)*</a:t>
                      </a:r>
                    </a:p>
                    <a:p>
                      <a:pPr marL="0" marR="0" indent="0" algn="l" defTabSz="7326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CPriceETS</a:t>
                      </a: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-С</a:t>
                      </a:r>
                      <a:r>
                        <a:rPr lang="en-US" sz="2000" b="1" dirty="0" err="1">
                          <a:latin typeface="Arial" pitchFamily="34" charset="0"/>
                          <a:cs typeface="Arial" pitchFamily="34" charset="0"/>
                        </a:rPr>
                        <a:t>Price</a:t>
                      </a:r>
                      <a:r>
                        <a:rPr lang="en-US" sz="2000" b="1" baseline="0" dirty="0" err="1">
                          <a:latin typeface="Arial" pitchFamily="34" charset="0"/>
                          <a:cs typeface="Arial" pitchFamily="34" charset="0"/>
                        </a:rPr>
                        <a:t>rus</a:t>
                      </a:r>
                      <a:r>
                        <a:rPr lang="en-US" sz="2000" b="1" baseline="0" dirty="0"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ru-RU" sz="2000" b="1" baseline="0" dirty="0">
                          <a:latin typeface="Arial" pitchFamily="34" charset="0"/>
                          <a:cs typeface="Arial" pitchFamily="34" charset="0"/>
                        </a:rPr>
                        <a:t>                                         </a:t>
                      </a:r>
                      <a:r>
                        <a:rPr lang="en-US" sz="2000" b="1" baseline="0" dirty="0">
                          <a:latin typeface="Arial" pitchFamily="34" charset="0"/>
                          <a:cs typeface="Arial" pitchFamily="34" charset="0"/>
                        </a:rPr>
                        <a:t>             +                  </a:t>
                      </a:r>
                      <a:r>
                        <a:rPr lang="en-US" sz="2000" b="1" baseline="0" dirty="0" err="1">
                          <a:latin typeface="Arial" pitchFamily="34" charset="0"/>
                          <a:cs typeface="Arial" pitchFamily="34" charset="0"/>
                        </a:rPr>
                        <a:t>Cpricerus</a:t>
                      </a:r>
                      <a:r>
                        <a:rPr lang="en-US" sz="2000" b="1" baseline="0" dirty="0">
                          <a:latin typeface="Arial" pitchFamily="34" charset="0"/>
                          <a:cs typeface="Arial" pitchFamily="34" charset="0"/>
                        </a:rPr>
                        <a:t>)*CPT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5261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Платежи</a:t>
                      </a:r>
                      <a:r>
                        <a:rPr lang="ru-RU" sz="20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за углерод 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ЕС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ЕС</a:t>
                      </a:r>
                      <a:r>
                        <a:rPr lang="ru-RU" sz="2000" b="1" baseline="0" dirty="0">
                          <a:latin typeface="Arial" pitchFamily="34" charset="0"/>
                          <a:cs typeface="Arial" pitchFamily="34" charset="0"/>
                        </a:rPr>
                        <a:t>    или (и)       Россия 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2170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Операторы установок, охваченных СВАМ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Покупают квоты 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Предоставляют информацию об </a:t>
                      </a:r>
                      <a:r>
                        <a:rPr lang="ru-RU" sz="2000" b="1" dirty="0" err="1">
                          <a:latin typeface="Arial" pitchFamily="34" charset="0"/>
                          <a:cs typeface="Arial" pitchFamily="34" charset="0"/>
                        </a:rPr>
                        <a:t>углеродоемкости</a:t>
                      </a:r>
                      <a:r>
                        <a:rPr lang="ru-RU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1" name="Down Arrow 30"/>
          <p:cNvSpPr/>
          <p:nvPr/>
        </p:nvSpPr>
        <p:spPr>
          <a:xfrm>
            <a:off x="6083300" y="3810000"/>
            <a:ext cx="461963" cy="92836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7912100" y="3995999"/>
            <a:ext cx="461963" cy="74236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74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 flipV="1">
            <a:off x="0" y="6321425"/>
            <a:ext cx="612775" cy="536575"/>
          </a:xfrm>
          <a:solidFill>
            <a:srgbClr val="FFFF00">
              <a:alpha val="50195"/>
            </a:srgbClr>
          </a:solidFill>
        </p:spPr>
      </p:pic>
      <p:sp>
        <p:nvSpPr>
          <p:cNvPr id="29700" name="Rectangle 13"/>
          <p:cNvSpPr>
            <a:spLocks noChangeArrowheads="1"/>
          </p:cNvSpPr>
          <p:nvPr/>
        </p:nvSpPr>
        <p:spPr bwMode="auto">
          <a:xfrm>
            <a:off x="0" y="1360488"/>
            <a:ext cx="147638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3260" tIns="36631" rIns="73260" bIns="36631" anchor="ctr">
            <a:spAutoFit/>
          </a:bodyPr>
          <a:lstStyle/>
          <a:p>
            <a:endParaRPr lang="en-US" altLang="ru-RU"/>
          </a:p>
        </p:txBody>
      </p:sp>
      <p:sp>
        <p:nvSpPr>
          <p:cNvPr id="29701" name="Rectangle 14"/>
          <p:cNvSpPr>
            <a:spLocks noChangeArrowheads="1"/>
          </p:cNvSpPr>
          <p:nvPr/>
        </p:nvSpPr>
        <p:spPr bwMode="auto">
          <a:xfrm>
            <a:off x="0" y="1360488"/>
            <a:ext cx="147638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3260" tIns="36631" rIns="73260" bIns="36631" anchor="ctr">
            <a:spAutoFit/>
          </a:bodyPr>
          <a:lstStyle/>
          <a:p>
            <a:endParaRPr lang="en-US" altLang="ru-RU"/>
          </a:p>
        </p:txBody>
      </p:sp>
      <p:sp>
        <p:nvSpPr>
          <p:cNvPr id="29702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9BB3D8-525B-4D6C-A373-149396EF74CF}" type="slidenum">
              <a:rPr lang="en-US" altLang="ru-RU" smtClean="0"/>
              <a:pPr/>
              <a:t>30</a:t>
            </a:fld>
            <a:endParaRPr lang="en-US" altLang="ru-RU"/>
          </a:p>
        </p:txBody>
      </p:sp>
      <p:sp>
        <p:nvSpPr>
          <p:cNvPr id="21512" name="Rectangle 15"/>
          <p:cNvSpPr>
            <a:spLocks noChangeArrowheads="1"/>
          </p:cNvSpPr>
          <p:nvPr/>
        </p:nvSpPr>
        <p:spPr bwMode="auto">
          <a:xfrm>
            <a:off x="3308350" y="5240338"/>
            <a:ext cx="5835650" cy="1589087"/>
          </a:xfrm>
          <a:prstGeom prst="rect">
            <a:avLst/>
          </a:prstGeom>
          <a:solidFill>
            <a:schemeClr val="bg1">
              <a:alpha val="77000"/>
            </a:schemeClr>
          </a:solidFill>
          <a:ln w="9525">
            <a:noFill/>
            <a:miter lim="800000"/>
            <a:headEnd/>
            <a:tailEnd/>
          </a:ln>
        </p:spPr>
        <p:txBody>
          <a:bodyPr lIns="73260" tIns="36631" rIns="73260" bIns="36631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ru-RU" altLang="ru-RU" sz="19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19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Центр энергоэффективности – </a:t>
            </a:r>
            <a:r>
              <a:rPr lang="en-US" altLang="ru-RU" sz="19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XXI </a:t>
            </a:r>
            <a:r>
              <a:rPr lang="ru-RU" altLang="ru-RU" sz="19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век (ЦЭНЭФ-</a:t>
            </a:r>
            <a:r>
              <a:rPr lang="en-US" altLang="ru-RU" sz="19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XXI</a:t>
            </a:r>
            <a:r>
              <a:rPr lang="ru-RU" altLang="ru-RU" sz="19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) </a:t>
            </a:r>
            <a:br>
              <a:rPr lang="ru-RU" altLang="ru-RU" sz="19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</a:br>
            <a:r>
              <a:rPr lang="ru-RU" altLang="ru-RU" sz="19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/>
            </a:r>
            <a:br>
              <a:rPr lang="ru-RU" altLang="ru-RU" sz="19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</a:br>
            <a:r>
              <a:rPr lang="ru-RU" altLang="ru-RU" sz="19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Мы тратим свою энергию, чтобы экономить вашу! Если Ваша задача имеет решение – мы его найдем!</a:t>
            </a:r>
            <a:r>
              <a:rPr lang="en-US" altLang="ru-RU" sz="19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/>
            </a:r>
            <a:br>
              <a:rPr lang="en-US" altLang="ru-RU" sz="19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</a:br>
            <a:r>
              <a:rPr lang="en-US" altLang="ru-RU" b="1" dirty="0">
                <a:solidFill>
                  <a:schemeClr val="tx2">
                    <a:lumMod val="75000"/>
                  </a:schemeClr>
                </a:solidFill>
              </a:rPr>
              <a:t>             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</a:rPr>
              <a:t>(499) </a:t>
            </a:r>
            <a:r>
              <a:rPr lang="en-US" altLang="ru-RU" sz="2000" b="1" dirty="0">
                <a:solidFill>
                  <a:schemeClr val="tx2">
                    <a:lumMod val="75000"/>
                  </a:schemeClr>
                </a:solidFill>
              </a:rPr>
              <a:t>120-9209        cenef@co.ru</a:t>
            </a:r>
            <a:endParaRPr lang="ru-RU" altLang="ru-RU" sz="8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8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                       </a:t>
            </a:r>
            <a:endParaRPr lang="en-US" alt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9704" name="Picture 11" descr="D:\Mailbox\Фото\VIK_17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775" y="4902200"/>
            <a:ext cx="1382713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Rectangle 12"/>
          <p:cNvSpPr>
            <a:spLocks noChangeArrowheads="1"/>
          </p:cNvSpPr>
          <p:nvPr/>
        </p:nvSpPr>
        <p:spPr bwMode="auto">
          <a:xfrm>
            <a:off x="3308350" y="147427"/>
            <a:ext cx="5835650" cy="4114973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altLang="ru-RU" sz="28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Динамичная </a:t>
            </a:r>
            <a:r>
              <a:rPr lang="ru-RU" altLang="ru-RU" sz="2800" dirty="0" err="1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низкоуглеродная</a:t>
            </a:r>
            <a:r>
              <a:rPr lang="ru-RU" altLang="ru-RU" sz="28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 трансформация может приносить доход и служить драйвером экономического роста!</a:t>
            </a:r>
          </a:p>
          <a:p>
            <a:pPr algn="r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altLang="ru-RU" sz="28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Стагнация </a:t>
            </a:r>
            <a:r>
              <a:rPr lang="ru-RU" altLang="ru-RU" sz="2800" dirty="0" err="1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углеродоемкости</a:t>
            </a:r>
            <a:r>
              <a:rPr lang="ru-RU" altLang="ru-RU" sz="28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 российских товаров чревата экономическими  потерями. </a:t>
            </a:r>
          </a:p>
          <a:p>
            <a:pPr algn="r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altLang="ru-RU" sz="28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Есть время и возможности их минимизировать. </a:t>
            </a:r>
          </a:p>
          <a:p>
            <a:pPr algn="r">
              <a:lnSpc>
                <a:spcPct val="80000"/>
              </a:lnSpc>
              <a:spcAft>
                <a:spcPts val="600"/>
              </a:spcAft>
              <a:defRPr/>
            </a:pPr>
            <a:r>
              <a:rPr lang="ru-RU" altLang="ru-RU" sz="28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Если их упустить, то малые сначала потери становятся огромными!</a:t>
            </a:r>
            <a:endParaRPr lang="ru-RU" altLang="ru-RU" sz="2800" dirty="0">
              <a:solidFill>
                <a:srgbClr val="FFFF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656637" cy="557213"/>
          </a:xfr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dirty="0">
                <a:latin typeface="Impact" pitchFamily="34" charset="0"/>
              </a:rPr>
              <a:t>Последствия  СВАМ и реформы ЕСТ</a:t>
            </a:r>
            <a:endParaRPr lang="ru-RU" sz="2900" dirty="0">
              <a:latin typeface="Impact" pitchFamily="34" charset="0"/>
            </a:endParaRP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 flipV="1">
            <a:off x="-7938" y="6464300"/>
            <a:ext cx="474663" cy="417513"/>
          </a:xfrm>
          <a:solidFill>
            <a:srgbClr val="FFFF00">
              <a:alpha val="50195"/>
            </a:srgbClr>
          </a:solidFill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1143000" y="1833563"/>
            <a:ext cx="146050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2439" tIns="36219" rIns="72439" bIns="36219" anchor="ctr">
            <a:spAutoFit/>
          </a:bodyPr>
          <a:lstStyle/>
          <a:p>
            <a:endParaRPr lang="en-US"/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1143000" y="1833563"/>
            <a:ext cx="146050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2439" tIns="36219" rIns="72439" bIns="36219" anchor="ctr"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088" y="557213"/>
            <a:ext cx="8677275" cy="71437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7674569"/>
              </p:ext>
            </p:extLst>
          </p:nvPr>
        </p:nvGraphicFramePr>
        <p:xfrm>
          <a:off x="466725" y="628650"/>
          <a:ext cx="8677275" cy="6197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77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58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098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itchFamily="34" charset="0"/>
                          <a:cs typeface="Arial" pitchFamily="34" charset="0"/>
                        </a:rPr>
                        <a:t>ЕСТ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Arial" pitchFamily="34" charset="0"/>
                          <a:cs typeface="Arial" pitchFamily="34" charset="0"/>
                        </a:rPr>
                        <a:t>СВАМ</a:t>
                      </a:r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5170"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Цена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на товар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7326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Повышается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 на </a:t>
                      </a:r>
                      <a:r>
                        <a:rPr lang="en-US" sz="1600" b="1" dirty="0" err="1">
                          <a:latin typeface="Arial" pitchFamily="34" charset="0"/>
                          <a:cs typeface="Arial" pitchFamily="34" charset="0"/>
                        </a:rPr>
                        <a:t>CarbonInt</a:t>
                      </a: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 *(1-d)*</a:t>
                      </a:r>
                      <a:r>
                        <a:rPr lang="en-US" sz="1600" b="1" dirty="0" err="1">
                          <a:latin typeface="Arial" pitchFamily="34" charset="0"/>
                          <a:cs typeface="Arial" pitchFamily="34" charset="0"/>
                        </a:rPr>
                        <a:t>CPriceETS</a:t>
                      </a: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 *С</a:t>
                      </a:r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PT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7326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Зависит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 от 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параметров: СР, </a:t>
                      </a:r>
                      <a:r>
                        <a:rPr lang="en-US" sz="1600" b="1" dirty="0" err="1" smtClean="0">
                          <a:latin typeface="Arial" pitchFamily="34" charset="0"/>
                          <a:cs typeface="Arial" pitchFamily="34" charset="0"/>
                        </a:rPr>
                        <a:t>CarbonInt</a:t>
                      </a: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и </a:t>
                      </a:r>
                      <a:r>
                        <a:rPr lang="en-US" sz="1600" b="1" baseline="0" dirty="0">
                          <a:latin typeface="Arial" pitchFamily="34" charset="0"/>
                          <a:cs typeface="Arial" pitchFamily="34" charset="0"/>
                        </a:rPr>
                        <a:t>price pass through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8800"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Спрос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на товар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Снижается за счет повышения цены. </a:t>
                      </a:r>
                    </a:p>
                    <a:p>
                      <a:pPr algn="l"/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Зависит от коэффициента эластичности спроса по цене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0836"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Доход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производителя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Зависит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 от параметра </a:t>
                      </a:r>
                      <a:r>
                        <a:rPr lang="en-US" sz="1600" b="1" baseline="0" dirty="0">
                          <a:latin typeface="Arial" pitchFamily="34" charset="0"/>
                          <a:cs typeface="Arial" pitchFamily="34" charset="0"/>
                        </a:rPr>
                        <a:t>cost pass through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baseline="0" dirty="0">
                          <a:latin typeface="Arial" pitchFamily="34" charset="0"/>
                          <a:cs typeface="Arial" pitchFamily="34" charset="0"/>
                        </a:rPr>
                        <a:t>(CPT) 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и </a:t>
                      </a:r>
                      <a:r>
                        <a:rPr lang="en-US" sz="16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600" b="1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соотношения </a:t>
                      </a:r>
                      <a:r>
                        <a:rPr lang="en-US" sz="1600" b="1" dirty="0" err="1">
                          <a:latin typeface="Arial" pitchFamily="34" charset="0"/>
                          <a:cs typeface="Arial" pitchFamily="34" charset="0"/>
                        </a:rPr>
                        <a:t>CarbonInt</a:t>
                      </a:r>
                      <a:r>
                        <a:rPr lang="en-US" sz="1600" b="1" baseline="-25000" dirty="0" err="1">
                          <a:latin typeface="Arial" pitchFamily="34" charset="0"/>
                          <a:cs typeface="Arial" pitchFamily="34" charset="0"/>
                        </a:rPr>
                        <a:t>eu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 и </a:t>
                      </a:r>
                      <a:r>
                        <a:rPr lang="en-US" sz="1600" b="1" dirty="0" err="1">
                          <a:latin typeface="Arial" pitchFamily="34" charset="0"/>
                          <a:cs typeface="Arial" pitchFamily="34" charset="0"/>
                        </a:rPr>
                        <a:t>CarbonInt</a:t>
                      </a:r>
                      <a:r>
                        <a:rPr lang="en-US" sz="1600" b="1" baseline="-25000" dirty="0" err="1">
                          <a:latin typeface="Arial" pitchFamily="34" charset="0"/>
                          <a:cs typeface="Arial" pitchFamily="34" charset="0"/>
                        </a:rPr>
                        <a:t>exp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0836"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Рыночные ниши поставщиков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Меняются в зависимости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 от прогнозов спроса на продукцию и их коррекции за счет цены на </a:t>
                      </a:r>
                      <a:r>
                        <a:rPr lang="ru-RU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углерод 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и соотношения </a:t>
                      </a:r>
                      <a:r>
                        <a:rPr lang="en-US" sz="1600" b="1" dirty="0" err="1">
                          <a:latin typeface="Arial" pitchFamily="34" charset="0"/>
                          <a:cs typeface="Arial" pitchFamily="34" charset="0"/>
                        </a:rPr>
                        <a:t>CarbonInt</a:t>
                      </a:r>
                      <a:r>
                        <a:rPr lang="en-US" sz="1600" b="1" baseline="-25000" dirty="0" err="1">
                          <a:latin typeface="Arial" pitchFamily="34" charset="0"/>
                          <a:cs typeface="Arial" pitchFamily="34" charset="0"/>
                        </a:rPr>
                        <a:t>eu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 и </a:t>
                      </a:r>
                      <a:r>
                        <a:rPr lang="en-US" sz="1600" b="1" dirty="0" err="1">
                          <a:latin typeface="Arial" pitchFamily="34" charset="0"/>
                          <a:cs typeface="Arial" pitchFamily="34" charset="0"/>
                        </a:rPr>
                        <a:t>CarbonInt</a:t>
                      </a:r>
                      <a:r>
                        <a:rPr lang="en-US" sz="1600" b="1" baseline="-25000" dirty="0" err="1">
                          <a:latin typeface="Arial" pitchFamily="34" charset="0"/>
                          <a:cs typeface="Arial" pitchFamily="34" charset="0"/>
                        </a:rPr>
                        <a:t>exp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20008"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Эффекты для производителей ЕС и экспортеров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Растет рыночная ниша в ЕС, но … теряются рыночные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 ниши </a:t>
                      </a: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на внешних рынках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При более высокой </a:t>
                      </a:r>
                      <a:r>
                        <a:rPr lang="ru-RU" sz="1600" b="1" dirty="0" err="1">
                          <a:latin typeface="Arial" pitchFamily="34" charset="0"/>
                          <a:cs typeface="Arial" pitchFamily="34" charset="0"/>
                        </a:rPr>
                        <a:t>углеродоемкости</a:t>
                      </a: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 теряется часть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 рыночной ниши</a:t>
                      </a: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 в ЕС,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 и если </a:t>
                      </a:r>
                      <a:r>
                        <a:rPr lang="en-US" sz="1600" b="1" baseline="0" dirty="0">
                          <a:latin typeface="Arial" pitchFamily="34" charset="0"/>
                          <a:cs typeface="Arial" pitchFamily="34" charset="0"/>
                        </a:rPr>
                        <a:t>CPT (price pass through)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baseline="0" dirty="0">
                          <a:latin typeface="Arial" pitchFamily="34" charset="0"/>
                          <a:cs typeface="Arial" pitchFamily="34" charset="0"/>
                        </a:rPr>
                        <a:t>&lt;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1, то и часть прибыли. </a:t>
                      </a:r>
                      <a:endParaRPr lang="en-US" sz="1600" b="1" baseline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При введении фискально-нейтральной СР на экспортные товары не теряется часть прочих рынков 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7094"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Риски для поставщиков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7326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Быстрое снижение </a:t>
                      </a:r>
                      <a:r>
                        <a:rPr lang="en-US" sz="1600" b="1" dirty="0" err="1">
                          <a:latin typeface="Arial" pitchFamily="34" charset="0"/>
                          <a:cs typeface="Arial" pitchFamily="34" charset="0"/>
                        </a:rPr>
                        <a:t>CarbonInt</a:t>
                      </a:r>
                      <a:r>
                        <a:rPr lang="ru-RU" sz="1600" b="1" baseline="-25000" dirty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у конкурентов.  Высокие цены на </a:t>
                      </a:r>
                      <a:r>
                        <a:rPr lang="ru-RU" sz="1600" b="1" baseline="0" dirty="0" err="1">
                          <a:latin typeface="Arial" pitchFamily="34" charset="0"/>
                          <a:cs typeface="Arial" pitchFamily="34" charset="0"/>
                        </a:rPr>
                        <a:t>низкоуглеродные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 технологии в промышленности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7326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1108"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Стратегия снижения рисков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7326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Arial" pitchFamily="34" charset="0"/>
                          <a:cs typeface="Arial" pitchFamily="34" charset="0"/>
                        </a:rPr>
                        <a:t>Быстрое снижение собственной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Arial" pitchFamily="34" charset="0"/>
                          <a:cs typeface="Arial" pitchFamily="34" charset="0"/>
                        </a:rPr>
                        <a:t>CarbonInt</a:t>
                      </a:r>
                      <a:r>
                        <a:rPr lang="ru-RU" sz="1600" b="1" baseline="-25000" dirty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6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7326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446088" y="1"/>
            <a:ext cx="8656637" cy="1041664"/>
          </a:xfr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Главные экономические потери экспортеров  – от сокращения объема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сырьевых рынков в ЕС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 flipV="1">
            <a:off x="-7938" y="6464300"/>
            <a:ext cx="474663" cy="417513"/>
          </a:xfrm>
          <a:solidFill>
            <a:srgbClr val="FFFF00">
              <a:alpha val="50195"/>
            </a:srgbClr>
          </a:solidFill>
        </p:spPr>
      </p:pic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143000" y="1833563"/>
            <a:ext cx="146050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2439" tIns="36219" rIns="72439" bIns="36219" anchor="ctr">
            <a:spAutoFit/>
          </a:bodyPr>
          <a:lstStyle/>
          <a:p>
            <a:endParaRPr lang="en-US"/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1143000" y="1833563"/>
            <a:ext cx="146050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2439" tIns="36219" rIns="72439" bIns="36219" anchor="ctr"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5450" y="1041665"/>
            <a:ext cx="8677275" cy="71437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5732" y="1248575"/>
            <a:ext cx="836612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1175" indent="-511175">
              <a:buFontTx/>
              <a:buBlip>
                <a:blip r:embed="rId4"/>
              </a:buBlip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Удорожание продукции происходит у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всех </a:t>
            </a:r>
          </a:p>
          <a:p>
            <a:pPr marL="511175" indent="-511175">
              <a:buFontTx/>
              <a:buBlip>
                <a:blip r:embed="rId4"/>
              </a:buBlip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Его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масштабы зависят от цен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ЕСТ, доли бесплатных квот,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углеродоемкости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СВАМ-товаров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и способности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производителей переносить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затраты на потребителя</a:t>
            </a:r>
          </a:p>
          <a:p>
            <a:pPr marL="511175" indent="-511175">
              <a:buFontTx/>
              <a:buBlip>
                <a:blip r:embed="rId4"/>
              </a:buBlip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Конкурентоспособность – важно относительное удорожание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соотношение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CarbonInt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  <a:p>
            <a:pPr marL="511175" indent="-511175">
              <a:buFontTx/>
              <a:buBlip>
                <a:blip r:embed="rId4"/>
              </a:buBlip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Есть пределы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роста цен на углерод – дополнительные затраты на обеспечение экономической привлекательности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низкоуглеродных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технологий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marginal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abatement costs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backstop prices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 промышленности</a:t>
            </a:r>
          </a:p>
          <a:p>
            <a:pPr marL="511175" indent="-511175">
              <a:buFontTx/>
              <a:buBlip>
                <a:blip r:embed="rId4"/>
              </a:buBlip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Удорожание порождает сжатие импорта (больше – на удобрения, меньше – на алюминий) за счет:</a:t>
            </a:r>
          </a:p>
          <a:p>
            <a:pPr marL="876300" lvl="1" indent="-511175">
              <a:buFontTx/>
              <a:buBlip>
                <a:blip r:embed="rId4"/>
              </a:buBlip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снижения спроса (часть рынка теряют все) </a:t>
            </a:r>
          </a:p>
          <a:p>
            <a:pPr marL="876300" lvl="1" indent="-511175">
              <a:buFontTx/>
              <a:buBlip>
                <a:blip r:embed="rId4"/>
              </a:buBlip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расширения производства и поставок от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конкурентов с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более низкой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углеродоемкостью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 В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ЕС ожидают рост производства по СВАМ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товарам на 7-15% к 2030 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446088" y="1"/>
            <a:ext cx="8656637" cy="699294"/>
          </a:xfr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dirty="0">
                <a:latin typeface="Impact" pitchFamily="34" charset="0"/>
              </a:rPr>
              <a:t>«</a:t>
            </a:r>
            <a:r>
              <a:rPr lang="ru-RU" sz="3200" dirty="0" err="1">
                <a:latin typeface="Impact" pitchFamily="34" charset="0"/>
              </a:rPr>
              <a:t>Низкоуглеродные</a:t>
            </a:r>
            <a:r>
              <a:rPr lang="ru-RU" sz="3200" dirty="0">
                <a:latin typeface="Impact" pitchFamily="34" charset="0"/>
              </a:rPr>
              <a:t> тиски»</a:t>
            </a:r>
            <a:r>
              <a:rPr lang="en-US" sz="3200" dirty="0">
                <a:latin typeface="Impact" pitchFamily="34" charset="0"/>
              </a:rPr>
              <a:t> </a:t>
            </a:r>
            <a:r>
              <a:rPr lang="ru-RU" sz="3200" dirty="0">
                <a:latin typeface="Impact" pitchFamily="34" charset="0"/>
              </a:rPr>
              <a:t>для импорта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 flipV="1">
            <a:off x="-7938" y="6464300"/>
            <a:ext cx="474663" cy="417513"/>
          </a:xfrm>
          <a:solidFill>
            <a:srgbClr val="FFFF00">
              <a:alpha val="50195"/>
            </a:srgbClr>
          </a:solidFill>
        </p:spPr>
      </p:pic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143000" y="1833563"/>
            <a:ext cx="146050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2439" tIns="36219" rIns="72439" bIns="36219" anchor="ctr">
            <a:spAutoFit/>
          </a:bodyPr>
          <a:lstStyle/>
          <a:p>
            <a:endParaRPr lang="en-US"/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1143000" y="1833563"/>
            <a:ext cx="146050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2439" tIns="36219" rIns="72439" bIns="36219" anchor="ctr"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088" y="699295"/>
            <a:ext cx="8677275" cy="71437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23333" y="3987800"/>
            <a:ext cx="7457471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938" y="914115"/>
            <a:ext cx="6647392" cy="285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5811838" y="914114"/>
            <a:ext cx="32813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7663">
              <a:buFontTx/>
              <a:buBlip>
                <a:blip r:embed="rId6"/>
              </a:buBlip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Эластичность импорта по цене тем выше, чем ниже доля импорта</a:t>
            </a:r>
          </a:p>
          <a:p>
            <a:pPr marL="347663" indent="-347663">
              <a:buFontTx/>
              <a:buBlip>
                <a:blip r:embed="rId6"/>
              </a:buBlip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Для России по алюминию, черным металлам и удобрениям она должна быть сравнительно низкой</a:t>
            </a:r>
          </a:p>
          <a:p>
            <a:pPr marL="347663" indent="-347663">
              <a:buFontTx/>
              <a:buBlip>
                <a:blip r:embed="rId6"/>
              </a:buBlip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От снижения спроса теряют все</a:t>
            </a:r>
          </a:p>
          <a:p>
            <a:pPr marL="347663" indent="-347663">
              <a:buFontTx/>
              <a:buBlip>
                <a:blip r:embed="rId6"/>
              </a:buBlip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Низкая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углеродо-емкость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при прочих равных  позволяет увеличивать поставки</a:t>
            </a:r>
          </a:p>
          <a:p>
            <a:pPr marL="347663" indent="-347663">
              <a:buFontTx/>
              <a:buBlip>
                <a:blip r:embed="rId6"/>
              </a:buBlip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Производители ЕС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потеряют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часть внешних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рынков. Россия может их занять 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>
            <a:stCxn id="34" idx="2"/>
          </p:cNvCxnSpPr>
          <p:nvPr/>
        </p:nvCxnSpPr>
        <p:spPr>
          <a:xfrm flipH="1">
            <a:off x="1837268" y="914116"/>
            <a:ext cx="393699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506133" y="914115"/>
            <a:ext cx="8467" cy="6776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828800" y="914115"/>
            <a:ext cx="8468" cy="1109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523068" y="3987800"/>
            <a:ext cx="32887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506133" y="3987800"/>
            <a:ext cx="16935" cy="7196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1" idx="2"/>
          </p:cNvCxnSpPr>
          <p:nvPr/>
        </p:nvCxnSpPr>
        <p:spPr>
          <a:xfrm flipH="1">
            <a:off x="4393673" y="5658866"/>
            <a:ext cx="1418165" cy="12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4393671" y="5359685"/>
            <a:ext cx="2" cy="3004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Triangle 30"/>
          <p:cNvSpPr/>
          <p:nvPr/>
        </p:nvSpPr>
        <p:spPr>
          <a:xfrm flipH="1">
            <a:off x="5532438" y="5359685"/>
            <a:ext cx="279400" cy="29918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/>
          <p:cNvSpPr/>
          <p:nvPr/>
        </p:nvSpPr>
        <p:spPr>
          <a:xfrm rot="10800000">
            <a:off x="5486398" y="3987800"/>
            <a:ext cx="316971" cy="29918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/>
          <p:cNvSpPr/>
          <p:nvPr/>
        </p:nvSpPr>
        <p:spPr>
          <a:xfrm rot="10800000">
            <a:off x="5486398" y="914116"/>
            <a:ext cx="287867" cy="29918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656637" cy="806450"/>
          </a:xfr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>
                <a:latin typeface="Impact" pitchFamily="34" charset="0"/>
                <a:cs typeface="Arial" pitchFamily="34" charset="0"/>
              </a:rPr>
              <a:t>Давление в «тисках» зависит от эластичности </a:t>
            </a:r>
            <a:r>
              <a:rPr lang="ru-RU" sz="2800" dirty="0">
                <a:latin typeface="Impact" pitchFamily="34" charset="0"/>
                <a:cs typeface="Arial" pitchFamily="34" charset="0"/>
              </a:rPr>
              <a:t>импорта по цене. </a:t>
            </a:r>
            <a:r>
              <a:rPr lang="ru-RU" sz="2400" dirty="0" smtClean="0">
                <a:latin typeface="Impact" pitchFamily="34" charset="0"/>
                <a:cs typeface="Arial" pitchFamily="34" charset="0"/>
              </a:rPr>
              <a:t>Важный</a:t>
            </a:r>
            <a:r>
              <a:rPr lang="ru-RU" sz="2400" dirty="0">
                <a:latin typeface="Impact" pitchFamily="34" charset="0"/>
                <a:cs typeface="Arial" pitchFamily="34" charset="0"/>
              </a:rPr>
              <a:t>, но </a:t>
            </a:r>
            <a:r>
              <a:rPr lang="ru-RU" sz="2400" dirty="0" smtClean="0">
                <a:latin typeface="Impact" pitchFamily="34" charset="0"/>
                <a:cs typeface="Arial" pitchFamily="34" charset="0"/>
              </a:rPr>
              <a:t>недостаточно изученный </a:t>
            </a:r>
            <a:r>
              <a:rPr lang="ru-RU" sz="2400" dirty="0">
                <a:latin typeface="Impact" pitchFamily="34" charset="0"/>
                <a:cs typeface="Arial" pitchFamily="34" charset="0"/>
              </a:rPr>
              <a:t>параметр 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 flipV="1">
            <a:off x="-7938" y="6464300"/>
            <a:ext cx="474663" cy="417513"/>
          </a:xfrm>
          <a:solidFill>
            <a:srgbClr val="FFFF00">
              <a:alpha val="50195"/>
            </a:srgbClr>
          </a:solidFill>
        </p:spPr>
      </p:pic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143000" y="1833563"/>
            <a:ext cx="146050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2439" tIns="36219" rIns="72439" bIns="36219" anchor="ctr">
            <a:spAutoFit/>
          </a:bodyPr>
          <a:lstStyle/>
          <a:p>
            <a:endParaRPr lang="en-US"/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1143000" y="1833563"/>
            <a:ext cx="146050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2439" tIns="36219" rIns="72439" bIns="36219" anchor="ctr"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6725" y="806450"/>
            <a:ext cx="8677275" cy="71437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1599" y="1041023"/>
            <a:ext cx="8541125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1175" indent="-511175">
              <a:buFontTx/>
              <a:buBlip>
                <a:blip r:embed="rId4"/>
              </a:buBlip>
              <a:defRPr/>
            </a:pPr>
            <a:endParaRPr lang="ru-RU" sz="2000" b="1" dirty="0"/>
          </a:p>
          <a:p>
            <a:pPr marL="511175" indent="-511175">
              <a:buFontTx/>
              <a:buBlip>
                <a:blip r:embed="rId4"/>
              </a:buBlip>
              <a:defRPr/>
            </a:pPr>
            <a:endParaRPr lang="ru-RU" sz="2000" b="1" dirty="0"/>
          </a:p>
          <a:p>
            <a:pPr marL="511175" indent="-511175">
              <a:buFontTx/>
              <a:buBlip>
                <a:blip r:embed="rId4"/>
              </a:buBlip>
              <a:defRPr/>
            </a:pPr>
            <a:endParaRPr lang="ru-RU" sz="2000" b="1" dirty="0"/>
          </a:p>
          <a:p>
            <a:pPr marL="511175" indent="-511175">
              <a:buFontTx/>
              <a:buBlip>
                <a:blip r:embed="rId4"/>
              </a:buBlip>
              <a:defRPr/>
            </a:pPr>
            <a:endParaRPr lang="ru-RU" sz="2000" b="1" dirty="0"/>
          </a:p>
          <a:p>
            <a:pPr marL="511175" indent="-511175">
              <a:buFontTx/>
              <a:buBlip>
                <a:blip r:embed="rId4"/>
              </a:buBlip>
              <a:defRPr/>
            </a:pPr>
            <a:endParaRPr lang="ru-RU" sz="2000" b="1" dirty="0"/>
          </a:p>
          <a:p>
            <a:pPr marL="511175" indent="-511175">
              <a:buFontTx/>
              <a:buBlip>
                <a:blip r:embed="rId4"/>
              </a:buBlip>
              <a:defRPr/>
            </a:pPr>
            <a:endParaRPr lang="ru-RU" sz="2000" b="1" dirty="0"/>
          </a:p>
          <a:p>
            <a:pPr marL="511175" indent="-511175">
              <a:spcAft>
                <a:spcPts val="600"/>
              </a:spcAft>
              <a:buBlip>
                <a:blip r:embed="rId4"/>
              </a:buBlip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Платить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за углерод будут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производители и импортеры ЕС </a:t>
            </a:r>
          </a:p>
          <a:p>
            <a:pPr marL="511175" indent="-511175">
              <a:spcAft>
                <a:spcPts val="600"/>
              </a:spcAft>
              <a:buBlip>
                <a:blip r:embed="rId4"/>
              </a:buBlip>
              <a:defRPr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Российские экспортеры за углерод в ЕС не платят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511175" indent="-511175">
              <a:spcAft>
                <a:spcPts val="600"/>
              </a:spcAft>
              <a:buBlip>
                <a:blip r:embed="rId4"/>
              </a:buBlip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Единица углерода для всех поставщиков на рынок ЕС будет стоить одинаково</a:t>
            </a:r>
          </a:p>
          <a:p>
            <a:pPr marL="511175" indent="-511175">
              <a:spcAft>
                <a:spcPts val="600"/>
              </a:spcAft>
              <a:buBlip>
                <a:blip r:embed="rId4"/>
              </a:buBlip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Вопрос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-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 чей карман платить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? -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можно решать по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-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разному </a:t>
            </a:r>
          </a:p>
          <a:p>
            <a:pPr marL="511175" indent="-511175"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sz="2000" b="1" i="1" dirty="0">
                <a:latin typeface="Arial" pitchFamily="34" charset="0"/>
                <a:cs typeface="Arial" pitchFamily="34" charset="0"/>
              </a:rPr>
              <a:t>потери доходов определяются сокращениями рыночных ниш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Они проявляются постепенно. Поэтому важен динамический анализ</a:t>
            </a:r>
          </a:p>
          <a:p>
            <a:pPr marL="511175" indent="-511175"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Изменение относительной рыночной ниши, при прочих равных, определяется параметром 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∆</a:t>
            </a:r>
            <a:r>
              <a:rPr lang="en-US" b="1" i="1" dirty="0" err="1">
                <a:latin typeface="Arial" pitchFamily="34" charset="0"/>
                <a:cs typeface="Arial" pitchFamily="34" charset="0"/>
              </a:rPr>
              <a:t>CarbonInt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=</a:t>
            </a:r>
            <a:r>
              <a:rPr lang="en-US" b="1" i="1" dirty="0" err="1">
                <a:latin typeface="Arial" pitchFamily="34" charset="0"/>
                <a:cs typeface="Arial" pitchFamily="34" charset="0"/>
              </a:rPr>
              <a:t>CarbonInt</a:t>
            </a:r>
            <a:r>
              <a:rPr lang="en-US" b="1" i="1" baseline="-25000" dirty="0" err="1">
                <a:latin typeface="Arial" pitchFamily="34" charset="0"/>
                <a:cs typeface="Arial" pitchFamily="34" charset="0"/>
              </a:rPr>
              <a:t>rus</a:t>
            </a:r>
            <a:r>
              <a:rPr lang="en-US" b="1" i="1" dirty="0" err="1">
                <a:latin typeface="Arial" pitchFamily="34" charset="0"/>
                <a:cs typeface="Arial" pitchFamily="34" charset="0"/>
              </a:rPr>
              <a:t>-CarbonInt</a:t>
            </a:r>
            <a:r>
              <a:rPr lang="en-US" b="1" i="1" baseline="-25000" dirty="0" err="1">
                <a:latin typeface="Arial" pitchFamily="34" charset="0"/>
                <a:cs typeface="Arial" pitchFamily="34" charset="0"/>
              </a:rPr>
              <a:t>eu</a:t>
            </a:r>
            <a:endParaRPr lang="ru-RU" b="1" i="1" baseline="-25000" dirty="0">
              <a:latin typeface="Arial" pitchFamily="34" charset="0"/>
              <a:cs typeface="Arial" pitchFamily="34" charset="0"/>
            </a:endParaRPr>
          </a:p>
          <a:p>
            <a:pPr marL="511175" indent="-511175">
              <a:spcAft>
                <a:spcPts val="600"/>
              </a:spcAft>
              <a:buFontTx/>
              <a:buBlip>
                <a:blip r:embed="rId4"/>
              </a:buBlip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При динамичной декарбонизации в ЕС ∆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CarbonInt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будет расти, если в России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углеродоемкость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не будет снижаться  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61600" y="941566"/>
          <a:ext cx="8280000" cy="18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25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74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320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Эластичности по цене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краткосрочная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долгосрочная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204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Эластичность спроса 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-0,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</a:rPr>
                        <a:t> ÷ -1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-0,6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</a:rPr>
                        <a:t>÷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-3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3204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Эластичность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</a:rPr>
                        <a:t> спроса на импорт. Чем ниже доля импорта, тем выше коэффициент эластичности 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-0,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6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</a:rPr>
                        <a:t> ÷ -1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2 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</a:rPr>
                        <a:t>÷ 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-7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1792">
                <a:tc>
                  <a:txBody>
                    <a:bodyPr/>
                    <a:lstStyle/>
                    <a:p>
                      <a:pPr marL="0" marR="0" indent="0" algn="l" defTabSz="7326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Эластичность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</a:rPr>
                        <a:t> спроса на импорт из страны </a:t>
                      </a:r>
                      <a:r>
                        <a:rPr lang="en-US" sz="1800" b="1" i="1" baseline="0" dirty="0" err="1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 sz="1800" b="1" i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от 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2   до 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0076" y="3198993"/>
            <a:ext cx="4213924" cy="362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446088" y="-1"/>
            <a:ext cx="8656637" cy="800877"/>
          </a:xfr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dirty="0">
                <a:latin typeface="Impact" pitchFamily="34" charset="0"/>
              </a:rPr>
              <a:t>ЕС оценил </a:t>
            </a:r>
            <a:r>
              <a:rPr lang="ru-RU" sz="2800" dirty="0" smtClean="0">
                <a:latin typeface="Impact" pitchFamily="34" charset="0"/>
              </a:rPr>
              <a:t>доходы по СВАМ в 1,5-2,1 </a:t>
            </a:r>
            <a:r>
              <a:rPr lang="ru-RU" sz="2800" dirty="0" err="1" smtClean="0">
                <a:latin typeface="Impact" pitchFamily="34" charset="0"/>
              </a:rPr>
              <a:t>млрд</a:t>
            </a:r>
            <a:r>
              <a:rPr lang="ru-RU" sz="2800" dirty="0" smtClean="0">
                <a:latin typeface="Impact" pitchFamily="34" charset="0"/>
              </a:rPr>
              <a:t> €, а потери </a:t>
            </a:r>
            <a:r>
              <a:rPr lang="ru-RU" sz="2800" dirty="0">
                <a:latin typeface="Impact" pitchFamily="34" charset="0"/>
              </a:rPr>
              <a:t>России от сжатия рынков </a:t>
            </a:r>
            <a:r>
              <a:rPr lang="ru-RU" sz="2800" dirty="0" smtClean="0">
                <a:latin typeface="Impact" pitchFamily="34" charset="0"/>
              </a:rPr>
              <a:t>сбыта в </a:t>
            </a:r>
            <a:r>
              <a:rPr lang="ru-RU" sz="2800" dirty="0">
                <a:latin typeface="Impact" pitchFamily="34" charset="0"/>
              </a:rPr>
              <a:t>4,2 </a:t>
            </a:r>
            <a:r>
              <a:rPr lang="ru-RU" sz="2800" dirty="0" err="1">
                <a:latin typeface="Impact" pitchFamily="34" charset="0"/>
              </a:rPr>
              <a:t>млрд</a:t>
            </a:r>
            <a:r>
              <a:rPr lang="ru-RU" sz="2800" dirty="0">
                <a:latin typeface="Impact" pitchFamily="34" charset="0"/>
              </a:rPr>
              <a:t> </a:t>
            </a:r>
            <a:r>
              <a:rPr lang="ru-RU" sz="2800" dirty="0" smtClean="0">
                <a:latin typeface="Impact" pitchFamily="34" charset="0"/>
              </a:rPr>
              <a:t>€ </a:t>
            </a:r>
            <a:r>
              <a:rPr lang="ru-RU" sz="2800" dirty="0">
                <a:latin typeface="Impact" pitchFamily="34" charset="0"/>
              </a:rPr>
              <a:t>в 2030 г. 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/>
          <a:srcRect/>
          <a:stretch>
            <a:fillRect/>
          </a:stretch>
        </p:blipFill>
        <p:spPr>
          <a:xfrm flipV="1">
            <a:off x="-7938" y="6464300"/>
            <a:ext cx="474663" cy="417513"/>
          </a:xfrm>
          <a:solidFill>
            <a:srgbClr val="FFFF00">
              <a:alpha val="50195"/>
            </a:srgbClr>
          </a:solidFill>
        </p:spPr>
      </p:pic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1143000" y="1833563"/>
            <a:ext cx="146050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2439" tIns="36219" rIns="72439" bIns="36219" anchor="ctr">
            <a:spAutoFit/>
          </a:bodyPr>
          <a:lstStyle/>
          <a:p>
            <a:endParaRPr lang="en-US"/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143000" y="1833563"/>
            <a:ext cx="146050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2439" tIns="36219" rIns="72439" bIns="36219" anchor="ctr"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088" y="800876"/>
            <a:ext cx="8677275" cy="71437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725" y="4240800"/>
            <a:ext cx="4220475" cy="261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25448" y="872313"/>
            <a:ext cx="4261751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Оценки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платежей по СВАМ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России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6725" y="1260000"/>
            <a:ext cx="4220475" cy="295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847524" y="872313"/>
            <a:ext cx="429647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Оценки ЕС в </a:t>
            </a:r>
            <a:r>
              <a:rPr lang="en-US" b="1" dirty="0">
                <a:solidFill>
                  <a:schemeClr val="bg1"/>
                </a:solidFill>
              </a:rPr>
              <a:t>Impact assessment of </a:t>
            </a:r>
            <a:r>
              <a:rPr lang="ru-RU" b="1" dirty="0">
                <a:solidFill>
                  <a:schemeClr val="bg1"/>
                </a:solidFill>
              </a:rPr>
              <a:t>СВАМ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6249" y="1260000"/>
            <a:ext cx="425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>
              <a:buBlip>
                <a:blip r:embed="rId8"/>
              </a:buBlip>
              <a:tabLst>
                <a:tab pos="230188" algn="l"/>
              </a:tabLst>
              <a:defRPr/>
            </a:pPr>
            <a:r>
              <a:rPr lang="ru-RU" sz="2000" b="1" dirty="0"/>
              <a:t>Всего </a:t>
            </a:r>
            <a:r>
              <a:rPr lang="ru-RU" sz="2000" b="1" dirty="0" smtClean="0"/>
              <a:t>СВАМ платежи за импорт в ЕС </a:t>
            </a:r>
            <a:r>
              <a:rPr lang="ru-RU" sz="2000" b="1" dirty="0" err="1" smtClean="0"/>
              <a:t>СВАМ-товаров</a:t>
            </a:r>
            <a:r>
              <a:rPr lang="ru-RU" sz="2000" b="1" dirty="0" smtClean="0"/>
              <a:t> из </a:t>
            </a:r>
            <a:r>
              <a:rPr lang="ru-RU" sz="2000" b="1" dirty="0"/>
              <a:t>России – не </a:t>
            </a:r>
            <a:r>
              <a:rPr lang="ru-RU" sz="2000" b="1" dirty="0" smtClean="0"/>
              <a:t>превышают 0,5 </a:t>
            </a:r>
            <a:r>
              <a:rPr lang="ru-RU" sz="2000" b="1" dirty="0"/>
              <a:t>млрд € в год</a:t>
            </a:r>
            <a:r>
              <a:rPr lang="en-US" sz="2000" b="1" dirty="0"/>
              <a:t> </a:t>
            </a:r>
            <a:r>
              <a:rPr lang="ru-RU" sz="2000" b="1" dirty="0"/>
              <a:t>(Неясно, при каких ценах на СО</a:t>
            </a:r>
            <a:r>
              <a:rPr lang="ru-RU" sz="2000" b="1" baseline="-25000" dirty="0"/>
              <a:t>2</a:t>
            </a:r>
            <a:r>
              <a:rPr lang="ru-RU" sz="2000" b="1" dirty="0"/>
              <a:t> сделана эта оценка. При нынешних ценах она может быть выше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081867" y="5192557"/>
            <a:ext cx="1419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/>
              <a:t>Рост перечня продуктов и охвата выбросов</a:t>
            </a:r>
            <a:endParaRPr lang="en-US" sz="1400" b="1" dirty="0"/>
          </a:p>
        </p:txBody>
      </p:sp>
      <p:sp>
        <p:nvSpPr>
          <p:cNvPr id="40" name="Arc 39"/>
          <p:cNvSpPr/>
          <p:nvPr/>
        </p:nvSpPr>
        <p:spPr>
          <a:xfrm rot="18078766">
            <a:off x="2281518" y="5461482"/>
            <a:ext cx="2305875" cy="759002"/>
          </a:xfrm>
          <a:prstGeom prst="arc">
            <a:avLst/>
          </a:prstGeom>
          <a:ln w="3492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Иконка флаг, иконка россия, иконка russia, иконка flag. Скачать иконки флаг,  россия, russia, flag. Размер: 32x32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81370" y="5793770"/>
            <a:ext cx="251294" cy="25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324" y="1463601"/>
            <a:ext cx="4409218" cy="264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656637" cy="1392164"/>
          </a:xfr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Россия.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Потенциально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самые большие потери рыночных ниш. Три первых места в импорте </a:t>
            </a:r>
            <a:r>
              <a:rPr lang="ru-RU" sz="2600" dirty="0" err="1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СВАМ-товаров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 ЕС в 2019 г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.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(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не считая Норвегии по алюминию. Она входит в Приложение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I)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" y="0"/>
            <a:ext cx="430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 flipV="1">
            <a:off x="-7938" y="6464300"/>
            <a:ext cx="474663" cy="417513"/>
          </a:xfrm>
          <a:solidFill>
            <a:srgbClr val="FFFF00">
              <a:alpha val="50195"/>
            </a:srgbClr>
          </a:solidFill>
        </p:spPr>
      </p:pic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1143000" y="1833563"/>
            <a:ext cx="146050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2439" tIns="36219" rIns="72439" bIns="36219" anchor="ctr">
            <a:spAutoFit/>
          </a:bodyPr>
          <a:lstStyle/>
          <a:p>
            <a:endParaRPr lang="en-US"/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1143000" y="1833563"/>
            <a:ext cx="146050" cy="350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72439" tIns="36219" rIns="72439" bIns="36219" anchor="ctr"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0570" y="1392164"/>
            <a:ext cx="8677275" cy="71437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439" tIns="36219" rIns="72439" bIns="36219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9208" y="1463601"/>
            <a:ext cx="4263517" cy="264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726" y="4113200"/>
            <a:ext cx="4296816" cy="260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39208" y="4276714"/>
            <a:ext cx="4263517" cy="260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897097" y="2923326"/>
            <a:ext cx="1666764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schemeClr val="bg1"/>
                </a:solidFill>
              </a:rPr>
              <a:t>Сталь</a:t>
            </a:r>
            <a:r>
              <a:rPr lang="en-US" altLang="ru-RU" sz="1600" b="1" dirty="0">
                <a:solidFill>
                  <a:schemeClr val="bg1"/>
                </a:solidFill>
              </a:rPr>
              <a:t> – 4</a:t>
            </a:r>
            <a:r>
              <a:rPr lang="ru-RU" altLang="ru-RU" sz="1600" b="1" dirty="0">
                <a:solidFill>
                  <a:schemeClr val="bg1"/>
                </a:solidFill>
              </a:rPr>
              <a:t>,9 </a:t>
            </a:r>
            <a:r>
              <a:rPr lang="ru-RU" altLang="ru-RU" sz="1600" b="1" dirty="0" err="1">
                <a:solidFill>
                  <a:schemeClr val="bg1"/>
                </a:solidFill>
              </a:rPr>
              <a:t>млн</a:t>
            </a:r>
            <a:r>
              <a:rPr lang="ru-RU" altLang="ru-RU" sz="1600" b="1" dirty="0">
                <a:solidFill>
                  <a:schemeClr val="bg1"/>
                </a:solidFill>
              </a:rPr>
              <a:t> т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66491" y="2923326"/>
            <a:ext cx="2141933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алюминий – 1,3 млн т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6674400" y="5860646"/>
            <a:ext cx="218880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Цемент – 0,001 </a:t>
            </a:r>
            <a:r>
              <a:rPr lang="ru-RU" sz="1600" b="1" dirty="0" err="1">
                <a:solidFill>
                  <a:schemeClr val="bg1"/>
                </a:solidFill>
              </a:rPr>
              <a:t>млн</a:t>
            </a:r>
            <a:r>
              <a:rPr lang="ru-RU" sz="1600" b="1" dirty="0">
                <a:solidFill>
                  <a:schemeClr val="bg1"/>
                </a:solidFill>
              </a:rPr>
              <a:t> т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92687" y="5738246"/>
            <a:ext cx="2153666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Удобрения – 2,5 </a:t>
            </a:r>
            <a:r>
              <a:rPr lang="ru-RU" sz="1600" b="1" dirty="0" err="1">
                <a:solidFill>
                  <a:schemeClr val="bg1"/>
                </a:solidFill>
              </a:rPr>
              <a:t>млн</a:t>
            </a:r>
            <a:r>
              <a:rPr lang="ru-RU" sz="1600" b="1" dirty="0">
                <a:solidFill>
                  <a:schemeClr val="bg1"/>
                </a:solidFill>
              </a:rPr>
              <a:t> т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1" name="Picture 20" descr="Иконка флаг, иконка россия, иконка russia, иконка flag. Скачать иконки флаг,  россия, russia, flag. Размер: 32x32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69412" y="3446682"/>
            <a:ext cx="251294" cy="25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Иконка флаг, иконка россия, иконка russia, иконка flag. Скачать иконки флаг,  россия, russia, flag. Размер: 32x32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43765" y="6199200"/>
            <a:ext cx="251294" cy="25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Иконка флаг, иконка россия, иконка russia, иконка flag. Скачать иконки флаг,  россия, russia, flag. Размер: 32x32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56047" y="4960394"/>
            <a:ext cx="251294" cy="25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Иконка флаг, иконка россия, иконка russia, иконка flag. Скачать иконки флаг,  россия, russia, flag. Размер: 32x32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33621" y="3446682"/>
            <a:ext cx="251294" cy="25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0400" y="1796831"/>
            <a:ext cx="1046697" cy="112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39522" y="1691999"/>
            <a:ext cx="1018051" cy="109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84547" y="4364071"/>
            <a:ext cx="1112550" cy="119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01489" y="4550400"/>
            <a:ext cx="1112167" cy="118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7543318" y="4364071"/>
            <a:ext cx="1600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данным ЕС в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Impact assessment of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СВАМ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 descr="Иконки компьютеров Поделиться значок, значок проблемы, cdr, текст, число  png | PNGWing"/>
          <p:cNvPicPr/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20911" y="1691999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Иконки компьютеров Поделиться значок, значок проблемы, cdr, текст, число  png | PNGWing"/>
          <p:cNvPicPr/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03403" y="4550400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Иконки компьютеров Поделиться значок, значок проблемы, cdr, текст, число  png | PNGWing"/>
          <p:cNvPicPr/>
          <p:nvPr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913440" y="1796831"/>
            <a:ext cx="742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36084</TotalTime>
  <Words>2301</Words>
  <Application>Microsoft Office PowerPoint</Application>
  <PresentationFormat>On-screen Show (4:3)</PresentationFormat>
  <Paragraphs>278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Тема Office</vt:lpstr>
      <vt:lpstr>Slide 1</vt:lpstr>
      <vt:lpstr>Десять вопросов </vt:lpstr>
      <vt:lpstr>Как выглядит СВАМ? Российские экспортеры могут давать информацию, но не платят</vt:lpstr>
      <vt:lpstr>Последствия  СВАМ и реформы ЕСТ</vt:lpstr>
      <vt:lpstr>Главные экономические потери экспортеров  – от сокращения объема сырьевых рынков в ЕС</vt:lpstr>
      <vt:lpstr>«Низкоуглеродные тиски» для импорта</vt:lpstr>
      <vt:lpstr>Давление в «тисках» зависит от эластичности импорта по цене. Важный, но недостаточно изученный параметр </vt:lpstr>
      <vt:lpstr>ЕС оценил доходы по СВАМ в 1,5-2,1 млрд €, а потери России от сжатия рынков сбыта в 4,2 млрд € в 2030 г. </vt:lpstr>
      <vt:lpstr>Россия. Потенциально самые большие потери рыночных ниш. Три первых места в импорте СВАМ-товаров ЕС в 2019 г. (не считая Норвегии по алюминию. Она входит в Приложение I)</vt:lpstr>
      <vt:lpstr>МОДЕЛЬ CBAM-RUS</vt:lpstr>
      <vt:lpstr>Объемы потребления СВАМ-товаров в ЕС до 2050 г. заметно расти не будут</vt:lpstr>
      <vt:lpstr>Цена на углерод для достижения углеродной нейтральности промышленности ЕС – 75-100 евро/тСО2экв.</vt:lpstr>
      <vt:lpstr>В углеродоемкой промышленности ЕСТ объем бесплатных квот превышал объемы выбросов </vt:lpstr>
      <vt:lpstr>Странный охват выбросов ПГ в схеме СВАМ</vt:lpstr>
      <vt:lpstr>Сейчас большого разрыва в углеродоемкостях СВАМ-товаров России и ЕС нет. Полной ясности в методе ее оценке – тоже</vt:lpstr>
      <vt:lpstr>Время и деньги. Технически безуглеродность по многим СВАМ-товарам к 2050 г. достижима. Проблема в цене и во времени</vt:lpstr>
      <vt:lpstr>Большое превращается в малое (много шуму из ничего?) но . . . это малое может вновь превратиться в большое </vt:lpstr>
      <vt:lpstr>Потери по охвату  1  и  3  примерно такие же:  0,7-1,2 млрд долл.  в  2030 г.  и  1,3-2  млрд долл. в 2050 г. </vt:lpstr>
      <vt:lpstr>Если рост цены на углерод в ЕС к 2050 г. ограничен уровнем 77 долл./тСО2, то потери от экспорта сокращаются, но умеренно</vt:lpstr>
      <vt:lpstr>Если в России вводится цена на углерод, то потери от экспорта сохраняются, но часть платежей по СВАМ остается в России и может использоваться для декарбонизации промышленности</vt:lpstr>
      <vt:lpstr>Введение фискально-нейтральной цены на углерод в России позволяет получить дополнительный доход от экспорта 2,2 млрд долл. за счет ограничения роста цен на СВАМ-товары  </vt:lpstr>
      <vt:lpstr>Полностью платное выделение квот на углеродном рынке России, или введение углеродного налога без скидок  повышают уровень углеродного платежа в России  </vt:lpstr>
      <vt:lpstr>Поставки товаров на экспорт с низкоуглеродных активов позволяют свести нетто-потери почти к нулю,  а при высокой эластичности импорта – заработать дополнительно 0,5 млрд долл. к 2050 г.    </vt:lpstr>
      <vt:lpstr>Декарбонизация СВАМ-товаров к 2050 г. только в ЕС Потери Россией доходов от экспорта растут до 4,8 млрд долл. Углеродные платежи с 2035 г. падают из-за снижения объемов экспорта   </vt:lpstr>
      <vt:lpstr>Декарбонизация СВАМ-товаров к 2050 г. только в России Доходы России от экспорта растут  на 9 млрд долл. Динамичная низкоуглеродная трансформация может приносить доход   </vt:lpstr>
      <vt:lpstr>Декарбонизация СВАМ-товаров к 2050 г. в ЕС и России Потери растут до 0,8 млрд долл. к 2035 г., а затем снижаются до 0,4 млрд долл.            (при цене на углерод в России = 50% от  уровня ЕС)  </vt:lpstr>
      <vt:lpstr>Только ускоренное снижение углеродоемкости СВАМ-товаров российских экспортеров, или введение фискально-нейтрального налога на углерод позволяют снизить потери или даже получить дополнительный доход от экспорта</vt:lpstr>
      <vt:lpstr>Еще есть время для реагирования. Если его потратить впустую, то большое может стать еще бŏльшим </vt:lpstr>
      <vt:lpstr>Что делать? 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 Snezhko</dc:creator>
  <cp:lastModifiedBy>igor</cp:lastModifiedBy>
  <cp:revision>683</cp:revision>
  <cp:lastPrinted>2021-07-23T11:04:32Z</cp:lastPrinted>
  <dcterms:created xsi:type="dcterms:W3CDTF">2018-08-28T15:57:34Z</dcterms:created>
  <dcterms:modified xsi:type="dcterms:W3CDTF">2021-07-26T05:20:28Z</dcterms:modified>
</cp:coreProperties>
</file>