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93" r:id="rId3"/>
    <p:sldId id="265" r:id="rId4"/>
    <p:sldId id="300" r:id="rId5"/>
    <p:sldId id="308" r:id="rId6"/>
    <p:sldId id="309" r:id="rId7"/>
    <p:sldId id="314" r:id="rId8"/>
    <p:sldId id="310" r:id="rId9"/>
    <p:sldId id="311" r:id="rId10"/>
    <p:sldId id="312" r:id="rId11"/>
    <p:sldId id="313" r:id="rId12"/>
    <p:sldId id="294" r:id="rId13"/>
    <p:sldId id="301" r:id="rId14"/>
    <p:sldId id="315" r:id="rId15"/>
    <p:sldId id="302" r:id="rId16"/>
    <p:sldId id="303" r:id="rId17"/>
    <p:sldId id="289" r:id="rId18"/>
    <p:sldId id="288" r:id="rId19"/>
    <p:sldId id="279" r:id="rId20"/>
    <p:sldId id="283" r:id="rId21"/>
    <p:sldId id="306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74" y="-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3B1A0-583E-44DD-903F-EA258079B9AF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D20F-70FE-451B-A261-4AF92743D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265A4-3878-45FA-8131-6029531547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7640-206A-42A1-8F36-69B8A2BD1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14DB-59D8-40BF-9811-48565A6EA97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D568-4B84-4BE7-9502-5E0C87322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ef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wmf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0.gi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41.png"/><Relationship Id="rId10" Type="http://schemas.openxmlformats.org/officeDocument/2006/relationships/image" Target="../media/image10.gif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wmf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0.gif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52.png"/><Relationship Id="rId9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3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6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4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34978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6096001"/>
            <a:ext cx="7772400" cy="762000"/>
          </a:xfrm>
        </p:spPr>
        <p:txBody>
          <a:bodyPr>
            <a:normAutofit/>
          </a:bodyPr>
          <a:lstStyle/>
          <a:p>
            <a:pPr marL="82550" indent="0" algn="r"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Impact" pitchFamily="34" charset="0"/>
              </a:rPr>
              <a:t>Центр энергоэффективности – </a:t>
            </a:r>
            <a:r>
              <a:rPr lang="en-US" sz="1600" dirty="0" smtClean="0">
                <a:solidFill>
                  <a:schemeClr val="tx2"/>
                </a:solidFill>
                <a:latin typeface="Impact" pitchFamily="34" charset="0"/>
              </a:rPr>
              <a:t>XXI</a:t>
            </a:r>
            <a:r>
              <a:rPr lang="ru-RU" sz="1600" dirty="0" smtClean="0">
                <a:solidFill>
                  <a:schemeClr val="tx2"/>
                </a:solidFill>
                <a:latin typeface="Impact" pitchFamily="34" charset="0"/>
              </a:rPr>
              <a:t> век (ЦЭНЭФ-</a:t>
            </a:r>
            <a:r>
              <a:rPr lang="en-US" sz="1600" dirty="0" smtClean="0">
                <a:solidFill>
                  <a:schemeClr val="tx2"/>
                </a:solidFill>
                <a:latin typeface="Impact" pitchFamily="34" charset="0"/>
              </a:rPr>
              <a:t>XXI</a:t>
            </a:r>
            <a:r>
              <a:rPr lang="ru-RU" sz="1600" dirty="0" smtClean="0">
                <a:solidFill>
                  <a:schemeClr val="tx2"/>
                </a:solidFill>
                <a:latin typeface="Impact" pitchFamily="34" charset="0"/>
              </a:rPr>
              <a:t>)</a:t>
            </a:r>
            <a:r>
              <a:rPr lang="en-US" sz="1600" dirty="0" smtClean="0">
                <a:solidFill>
                  <a:schemeClr val="tx2"/>
                </a:solidFill>
                <a:latin typeface="Impact" pitchFamily="34" charset="0"/>
              </a:rPr>
              <a:t>   </a:t>
            </a:r>
            <a:r>
              <a:rPr lang="en-US" sz="1600" dirty="0" smtClean="0">
                <a:solidFill>
                  <a:srgbClr val="003399"/>
                </a:solidFill>
                <a:latin typeface="Impact" pitchFamily="34" charset="0"/>
                <a:hlinkClick r:id="rId3"/>
              </a:rPr>
              <a:t>www.cenef.ru</a:t>
            </a:r>
            <a:r>
              <a:rPr lang="en-US" sz="1600" dirty="0" smtClean="0">
                <a:solidFill>
                  <a:srgbClr val="003399"/>
                </a:solidFill>
                <a:latin typeface="Impact" pitchFamily="34" charset="0"/>
              </a:rPr>
              <a:t>     </a:t>
            </a:r>
            <a:r>
              <a:rPr lang="ru-RU" sz="1600" dirty="0" smtClean="0">
                <a:solidFill>
                  <a:srgbClr val="003399"/>
                </a:solidFill>
                <a:latin typeface="Impact" pitchFamily="34" charset="0"/>
              </a:rPr>
              <a:t>8</a:t>
            </a:r>
            <a:r>
              <a:rPr lang="en-US" sz="1600" dirty="0" smtClean="0">
                <a:solidFill>
                  <a:srgbClr val="003399"/>
                </a:solidFill>
                <a:latin typeface="Impact" pitchFamily="34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Impact" pitchFamily="34" charset="0"/>
              </a:rPr>
              <a:t>(499) </a:t>
            </a:r>
            <a:r>
              <a:rPr lang="en-US" sz="1600" dirty="0" smtClean="0">
                <a:solidFill>
                  <a:srgbClr val="003399"/>
                </a:solidFill>
                <a:latin typeface="Impact" pitchFamily="34" charset="0"/>
              </a:rPr>
              <a:t>120-9209</a:t>
            </a:r>
            <a:r>
              <a:rPr lang="ru-RU" sz="1600" dirty="0" smtClean="0">
                <a:solidFill>
                  <a:schemeClr val="accent2"/>
                </a:solidFill>
                <a:latin typeface="Impact" pitchFamily="34" charset="0"/>
              </a:rPr>
              <a:t> </a:t>
            </a:r>
          </a:p>
          <a:p>
            <a:pPr marL="82550" indent="0" algn="r" eaLnBrk="1" hangingPunct="1"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  <a:t>Мы тратим свою энергию, чтобы экономить вашу!</a:t>
            </a:r>
            <a:endParaRPr lang="ru-RU" sz="2000" dirty="0" smtClean="0">
              <a:solidFill>
                <a:srgbClr val="003399"/>
              </a:solidFill>
              <a:latin typeface="Impact" pitchFamily="34" charset="0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76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248400"/>
            <a:ext cx="771425" cy="6096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60" name="Rectangle 18"/>
          <p:cNvSpPr>
            <a:spLocks noChangeArrowheads="1"/>
          </p:cNvSpPr>
          <p:nvPr/>
        </p:nvSpPr>
        <p:spPr bwMode="auto">
          <a:xfrm>
            <a:off x="2667000" y="152400"/>
            <a:ext cx="6477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600" dirty="0" smtClean="0">
                <a:latin typeface="Impact" pitchFamily="34" charset="0"/>
              </a:rPr>
              <a:t>И.А. Башмаков </a:t>
            </a:r>
          </a:p>
          <a:p>
            <a:pPr algn="r"/>
            <a:endParaRPr lang="ru-RU" sz="4000" dirty="0" smtClean="0">
              <a:latin typeface="Impact" pitchFamily="34" charset="0"/>
            </a:endParaRPr>
          </a:p>
          <a:p>
            <a:pPr algn="r"/>
            <a:r>
              <a:rPr lang="ru-RU" sz="4000" dirty="0" smtClean="0">
                <a:latin typeface="Impact" pitchFamily="34" charset="0"/>
              </a:rPr>
              <a:t>Когда Россия может стать </a:t>
            </a:r>
            <a:r>
              <a:rPr lang="ru-RU" sz="4000" dirty="0" err="1" smtClean="0">
                <a:latin typeface="Impact" pitchFamily="34" charset="0"/>
              </a:rPr>
              <a:t>безуглеродной</a:t>
            </a:r>
            <a:r>
              <a:rPr lang="ru-RU" sz="4000" dirty="0" smtClean="0">
                <a:latin typeface="Impact" pitchFamily="34" charset="0"/>
              </a:rPr>
              <a:t>? </a:t>
            </a:r>
          </a:p>
          <a:p>
            <a:pPr algn="r"/>
            <a:r>
              <a:rPr lang="ru-RU" sz="4000" dirty="0" smtClean="0">
                <a:latin typeface="Impact" pitchFamily="34" charset="0"/>
              </a:rPr>
              <a:t>Сценарии социально-экономического развития России по </a:t>
            </a:r>
            <a:r>
              <a:rPr lang="ru-RU" sz="4000" dirty="0" err="1" smtClean="0">
                <a:latin typeface="Impact" pitchFamily="34" charset="0"/>
              </a:rPr>
              <a:t>низкоуглеродным</a:t>
            </a:r>
            <a:r>
              <a:rPr lang="ru-RU" sz="4000" dirty="0" smtClean="0">
                <a:latin typeface="Impact" pitchFamily="34" charset="0"/>
              </a:rPr>
              <a:t> траекториям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9" name="Picture 8" descr="D:\Mailbox\Фото\VIK_17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228600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AC3CA3-B47E-42E9-A8D8-01463CF6E9F7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 indent="0">
              <a:defRPr/>
            </a:pPr>
            <a:r>
              <a:rPr lang="ru-RU" sz="2400" dirty="0" err="1">
                <a:latin typeface="Impact" pitchFamily="34" charset="0"/>
                <a:cs typeface="Arial" charset="0"/>
              </a:rPr>
              <a:t>Энергоэффективный</a:t>
            </a:r>
            <a:r>
              <a:rPr lang="ru-RU" sz="2400" dirty="0">
                <a:latin typeface="Impact" pitchFamily="34" charset="0"/>
                <a:cs typeface="Arial" charset="0"/>
              </a:rPr>
              <a:t> </a:t>
            </a:r>
            <a:r>
              <a:rPr lang="ru-RU" sz="2400" dirty="0" smtClean="0">
                <a:latin typeface="Impact" pitchFamily="34" charset="0"/>
                <a:cs typeface="Arial" charset="0"/>
              </a:rPr>
              <a:t>сценарий: </a:t>
            </a:r>
            <a:r>
              <a:rPr lang="ru-RU" sz="2000" dirty="0" smtClean="0">
                <a:latin typeface="Impact" pitchFamily="34" charset="0"/>
                <a:cs typeface="Arial" charset="0"/>
              </a:rPr>
              <a:t>нетто-выбросы </a:t>
            </a:r>
            <a:r>
              <a:rPr lang="ru-RU" sz="2000" dirty="0">
                <a:latin typeface="Impact" pitchFamily="34" charset="0"/>
                <a:cs typeface="Arial" charset="0"/>
              </a:rPr>
              <a:t>не растут. Снижение выбросов в прочих секторах компенсирует снижение стоков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1188" y="762000"/>
            <a:ext cx="8532812" cy="730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836613"/>
            <a:ext cx="4211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836613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644900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66800" y="3886200"/>
            <a:ext cx="3733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charset="0"/>
              </a:rPr>
              <a:t>Реализация основной части потенциала экономии энергии 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4114800" cy="276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3ED063-13FD-41C2-A352-AFD7A938A7B4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573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 indent="0">
              <a:defRPr/>
            </a:pPr>
            <a:r>
              <a:rPr lang="ru-RU" sz="2400" dirty="0">
                <a:latin typeface="Impact" pitchFamily="34" charset="0"/>
                <a:cs typeface="Arial" charset="0"/>
              </a:rPr>
              <a:t>Сценарий «1,5 </a:t>
            </a:r>
            <a:r>
              <a:rPr lang="ru-RU" sz="2400" dirty="0" smtClean="0">
                <a:latin typeface="Impact" pitchFamily="34" charset="0"/>
                <a:cs typeface="Arial" charset="0"/>
              </a:rPr>
              <a:t>градуса: </a:t>
            </a:r>
            <a:endParaRPr lang="en-US" sz="2400" dirty="0" smtClean="0">
              <a:latin typeface="Impact" pitchFamily="34" charset="0"/>
              <a:cs typeface="Arial" charset="0"/>
            </a:endParaRPr>
          </a:p>
          <a:p>
            <a:pPr marL="0" lvl="1" indent="0">
              <a:defRPr/>
            </a:pPr>
            <a:r>
              <a:rPr lang="ru-RU" sz="2000" dirty="0" smtClean="0">
                <a:latin typeface="Impact" pitchFamily="34" charset="0"/>
                <a:cs typeface="Arial" charset="0"/>
              </a:rPr>
              <a:t>нетто-выбросы в 2050 г. снижаются до 23-33% от уровня 1990 г.   </a:t>
            </a:r>
            <a:endParaRPr lang="ru-RU" sz="2000" dirty="0">
              <a:latin typeface="Impact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762000"/>
            <a:ext cx="8532812" cy="730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836613"/>
            <a:ext cx="4211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836613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3644900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526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Базовый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NDC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733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Энергоэффективный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3733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1,5 градуса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86400" y="3810000"/>
            <a:ext cx="35052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charset="0"/>
              </a:rPr>
              <a:t>Мобилизация всех ресурсов </a:t>
            </a:r>
          </a:p>
          <a:p>
            <a:r>
              <a:rPr lang="ru-RU" b="1" dirty="0" smtClean="0">
                <a:cs typeface="Arial" charset="0"/>
              </a:rPr>
              <a:t>Введение цены на углерод</a:t>
            </a:r>
          </a:p>
          <a:p>
            <a:r>
              <a:rPr lang="ru-RU" b="1" dirty="0" smtClean="0">
                <a:cs typeface="Arial" charset="0"/>
              </a:rPr>
              <a:t>Реализация Планов по декарбонизации в разных секторах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674100" cy="995363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Impact" pitchFamily="34" charset="0"/>
                <a:cs typeface="Times New Roman" pitchFamily="18" charset="0"/>
              </a:rPr>
              <a:t>Структура потребления и производства энергоресурсов кардинально меняется . Минус топливо плюс  электрификация </a:t>
            </a:r>
            <a:endParaRPr lang="ru-RU" sz="2400" dirty="0" smtClean="0">
              <a:latin typeface="Impact" pitchFamily="34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41608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404813" y="995363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381000" y="1143000"/>
            <a:ext cx="304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Потребление </a:t>
            </a:r>
            <a:r>
              <a:rPr lang="ru-RU" sz="1600" b="1" dirty="0" smtClean="0"/>
              <a:t>жидкого топлива </a:t>
            </a:r>
            <a:endParaRPr lang="ru-RU" sz="1600" b="1" dirty="0"/>
          </a:p>
        </p:txBody>
      </p:sp>
      <p:sp>
        <p:nvSpPr>
          <p:cNvPr id="30733" name="Rectangle 1"/>
          <p:cNvSpPr>
            <a:spLocks noChangeArrowheads="1"/>
          </p:cNvSpPr>
          <p:nvPr/>
        </p:nvSpPr>
        <p:spPr bwMode="auto">
          <a:xfrm>
            <a:off x="3505200" y="11430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/>
              <a:t>Потребление природного газа</a:t>
            </a:r>
          </a:p>
        </p:txBody>
      </p: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6858000" y="1219200"/>
            <a:ext cx="1779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Потребление угля</a:t>
            </a:r>
            <a:endParaRPr lang="en-US" sz="1600" b="1" dirty="0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6324600" y="3733800"/>
            <a:ext cx="26643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Генерация электроэнергии</a:t>
            </a:r>
            <a:endParaRPr lang="en-US" sz="16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29718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524000"/>
            <a:ext cx="2971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1" y="1524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276600" y="3733800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Потребление тепловой энергии </a:t>
            </a:r>
            <a:endParaRPr lang="en-US" sz="1600" b="1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81000" y="3657600"/>
            <a:ext cx="2909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Потребление электроэнергии</a:t>
            </a:r>
            <a:endParaRPr lang="en-US" sz="1600" b="1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0386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0386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038600"/>
            <a:ext cx="260680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57200" y="1143000"/>
            <a:ext cx="86868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3225" indent="-403225">
              <a:buBlip>
                <a:blip r:embed="rId10"/>
              </a:buBlip>
            </a:pPr>
            <a:r>
              <a:rPr lang="ru-RU" sz="2400" b="1" dirty="0" smtClean="0"/>
              <a:t>Растет доля использования топлива на неэнергетические нужды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400" b="1" dirty="0" smtClean="0"/>
              <a:t>Снижается потребление топлива на  все прочие нужды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400" b="1" dirty="0" smtClean="0"/>
              <a:t>После 2030 г. ускоряется процесс электрификации, особенно в промышленности и на транспорте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400" b="1" dirty="0" smtClean="0"/>
              <a:t>За счет экономии тепловой энергии  снижается потенциал для традиционной теплофикации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400" b="1" dirty="0" smtClean="0"/>
              <a:t>Доля </a:t>
            </a:r>
            <a:r>
              <a:rPr lang="ru-RU" sz="2400" b="1" dirty="0" err="1" smtClean="0"/>
              <a:t>нетопливной</a:t>
            </a:r>
            <a:r>
              <a:rPr lang="ru-RU" sz="2400" b="1" dirty="0" smtClean="0"/>
              <a:t> генерации  превышает 70%</a:t>
            </a:r>
            <a:r>
              <a:rPr lang="ru-RU" sz="2800" b="1" dirty="0" smtClean="0"/>
              <a:t>   </a:t>
            </a:r>
            <a:endParaRPr lang="en-US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0" y="4114800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Удельный расход энергии. Синтетический каучук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914400" y="4114800"/>
            <a:ext cx="350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Удельный расход энергии. Клинкер</a:t>
            </a:r>
            <a:endParaRPr lang="en-US" sz="16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4958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95800"/>
            <a:ext cx="4059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Промышленность. Нужно снижать не только выбросы ПГ от сжигания топлива, но и от промышленных процессов, и косвенные выбросы  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219200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752600"/>
            <a:ext cx="4172272" cy="2362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09600" y="12954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Динамика прямых выбросов от сжигания топлива СО</a:t>
            </a:r>
            <a:r>
              <a:rPr lang="ru-RU" b="1" baseline="-25000" dirty="0" smtClean="0"/>
              <a:t>2</a:t>
            </a:r>
            <a:r>
              <a:rPr lang="ru-RU" b="1" dirty="0" smtClean="0"/>
              <a:t> </a:t>
            </a:r>
            <a:endParaRPr lang="en-US" b="1" dirty="0"/>
          </a:p>
        </p:txBody>
      </p:sp>
      <p:pic>
        <p:nvPicPr>
          <p:cNvPr id="11" name="Picture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1752600"/>
            <a:ext cx="4283968" cy="2362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953000" y="1295400"/>
            <a:ext cx="401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Динамика прямых и косвенных выбросов 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05200" y="3124200"/>
            <a:ext cx="41148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" y="1371600"/>
            <a:ext cx="85344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 мере исчерпания ресурса повышения энергоэффективности акцент политики смещается в сторону:</a:t>
            </a:r>
          </a:p>
          <a:p>
            <a:pPr marL="457200" indent="-457200">
              <a:buBlip>
                <a:blip r:embed="rId10"/>
              </a:buBlip>
              <a:tabLst>
                <a:tab pos="5111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электрификации  </a:t>
            </a:r>
          </a:p>
          <a:p>
            <a:pPr marL="457200" indent="-457200">
              <a:buBlip>
                <a:blip r:embed="rId10"/>
              </a:buBlip>
              <a:tabLst>
                <a:tab pos="5111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циркуляционной экономики</a:t>
            </a:r>
          </a:p>
          <a:p>
            <a:pPr marL="457200" indent="-457200">
              <a:buBlip>
                <a:blip r:embed="rId10"/>
              </a:buBlip>
              <a:tabLst>
                <a:tab pos="5111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снижения материалоемкости и </a:t>
            </a:r>
          </a:p>
          <a:p>
            <a:pPr marL="457200" indent="-457200">
              <a:buBlip>
                <a:blip r:embed="rId10"/>
              </a:buBlip>
              <a:tabLst>
                <a:tab pos="511175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замены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углеродоемкого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сырья </a:t>
            </a:r>
            <a:endParaRPr 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24887" cy="12192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Impact" pitchFamily="34" charset="0"/>
              </a:rPr>
              <a:t>Концепция механизма </a:t>
            </a:r>
            <a:r>
              <a:rPr lang="en-US" sz="3200" dirty="0" smtClean="0">
                <a:latin typeface="Impact" pitchFamily="34" charset="0"/>
              </a:rPr>
              <a:t>CBAM  </a:t>
            </a:r>
            <a:br>
              <a:rPr lang="en-US" sz="3200" dirty="0" smtClean="0">
                <a:latin typeface="Impact" pitchFamily="34" charset="0"/>
              </a:rPr>
            </a:br>
            <a:r>
              <a:rPr lang="ru-RU" sz="3200" dirty="0" smtClean="0">
                <a:latin typeface="Impact" pitchFamily="34" charset="0"/>
              </a:rPr>
              <a:t>∆ </a:t>
            </a:r>
            <a:r>
              <a:rPr lang="ru-RU" sz="3200" dirty="0" err="1" smtClean="0">
                <a:latin typeface="Impact" pitchFamily="34" charset="0"/>
              </a:rPr>
              <a:t>углеродоемкости</a:t>
            </a:r>
            <a:r>
              <a:rPr lang="ru-RU" sz="3200" dirty="0" smtClean="0">
                <a:latin typeface="Impact" pitchFamily="34" charset="0"/>
              </a:rPr>
              <a:t>*∆ цены на углерод</a:t>
            </a:r>
            <a:endParaRPr lang="ru-RU" altLang="ru-RU" sz="3200" dirty="0" smtClean="0">
              <a:latin typeface="Impact" pitchFamily="34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457200" y="1295400"/>
            <a:ext cx="8686800" cy="527940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2469" tIns="46235" rIns="92469" bIns="46235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600" b="1" dirty="0" smtClean="0"/>
              <a:t>Для сокращения дельт и минимизации потерь от введения CBAM необходимо:</a:t>
            </a:r>
          </a:p>
          <a:p>
            <a:pPr marL="690563" indent="-520700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sz="2600" b="1" dirty="0" smtClean="0"/>
              <a:t>Сформировать систему отчетности по ПГ </a:t>
            </a:r>
          </a:p>
          <a:p>
            <a:pPr marL="690563" indent="-520700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600" b="1" dirty="0" smtClean="0"/>
              <a:t>Создать систему </a:t>
            </a:r>
            <a:r>
              <a:rPr lang="ru-RU" sz="2600" b="1" dirty="0" err="1" smtClean="0"/>
              <a:t>бенчмарикинга</a:t>
            </a:r>
            <a:r>
              <a:rPr lang="ru-RU" sz="2600" b="1" dirty="0" smtClean="0"/>
              <a:t> по уровню </a:t>
            </a:r>
            <a:r>
              <a:rPr lang="ru-RU" sz="2600" b="1" dirty="0" err="1" smtClean="0"/>
              <a:t>углеродоемкости</a:t>
            </a:r>
            <a:r>
              <a:rPr lang="ru-RU" sz="2600" b="1" dirty="0" smtClean="0"/>
              <a:t> промышленной продукции</a:t>
            </a:r>
          </a:p>
          <a:p>
            <a:pPr marL="690563" indent="-520700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600" b="1" dirty="0" smtClean="0"/>
              <a:t>Разработать Планы по декарбонизации, согласованные правительством и отраслевыми ассоциациями, и на их основе снижать </a:t>
            </a:r>
            <a:r>
              <a:rPr lang="ru-RU" sz="2600" b="1" dirty="0" err="1" smtClean="0"/>
              <a:t>углеродоемкость</a:t>
            </a:r>
            <a:r>
              <a:rPr lang="ru-RU" sz="2600" b="1" dirty="0" smtClean="0"/>
              <a:t> промышленной продукции</a:t>
            </a:r>
          </a:p>
          <a:p>
            <a:pPr marL="690563" indent="-520700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600" b="1" dirty="0" smtClean="0"/>
              <a:t>Снижать </a:t>
            </a:r>
            <a:r>
              <a:rPr lang="ru-RU" sz="2600" b="1" dirty="0" err="1" smtClean="0"/>
              <a:t>углеродоемкость</a:t>
            </a:r>
            <a:r>
              <a:rPr lang="ru-RU" sz="2600" b="1" dirty="0" smtClean="0"/>
              <a:t>  производства электрической и тепловой энергии</a:t>
            </a:r>
          </a:p>
          <a:p>
            <a:pPr marL="690563" indent="-520700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600" b="1" dirty="0" smtClean="0"/>
              <a:t>Вводить механизмы с ценой на углерод </a:t>
            </a:r>
            <a:endParaRPr lang="en-US" sz="2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468313" y="1143000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624888" cy="99536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Impact" pitchFamily="34" charset="0"/>
                <a:cs typeface="Times New Roman" pitchFamily="18" charset="0"/>
              </a:rPr>
              <a:t>Транспорт: кардинальные сдвиги в пользу электромобилей, общественного транспорта и малой мобильности  </a:t>
            </a:r>
            <a:endParaRPr lang="ru-RU" sz="2400" dirty="0" smtClean="0">
              <a:latin typeface="Impact" pitchFamily="34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41608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404813" y="995363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381000" y="1142792"/>
            <a:ext cx="304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Грузооборот </a:t>
            </a:r>
            <a:endParaRPr lang="ru-RU" sz="1600" b="1" dirty="0"/>
          </a:p>
        </p:txBody>
      </p:sp>
      <p:sp>
        <p:nvSpPr>
          <p:cNvPr id="30733" name="Rectangle 1"/>
          <p:cNvSpPr>
            <a:spLocks noChangeArrowheads="1"/>
          </p:cNvSpPr>
          <p:nvPr/>
        </p:nvSpPr>
        <p:spPr bwMode="auto">
          <a:xfrm>
            <a:off x="3505200" y="1143000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Пассажирооборот</a:t>
            </a:r>
            <a:endParaRPr lang="ru-RU" sz="1600" b="1" dirty="0"/>
          </a:p>
        </p:txBody>
      </p: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792527" y="3657600"/>
            <a:ext cx="15661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Парк автобусов</a:t>
            </a:r>
            <a:endParaRPr lang="en-US" sz="1600" b="1" dirty="0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6324600" y="3733800"/>
            <a:ext cx="2543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Прямые и косвенные </a:t>
            </a:r>
          </a:p>
          <a:p>
            <a:pPr algn="ctr"/>
            <a:r>
              <a:rPr lang="ru-RU" sz="1600" b="1" dirty="0" smtClean="0"/>
              <a:t>выбросы ПГ от транспорта</a:t>
            </a:r>
            <a:endParaRPr lang="en-US" sz="1600" b="1" dirty="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200400" y="37338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Парк автомобилей, расход топлива и выбросы ПГ</a:t>
            </a:r>
            <a:endParaRPr lang="en-US" sz="1600" b="1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297195" y="1143000"/>
            <a:ext cx="2846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Парк легковых автомобилей</a:t>
            </a:r>
            <a:endParaRPr lang="en-US" sz="16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16002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6002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81400" y="1676400"/>
            <a:ext cx="1752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smtClean="0"/>
              <a:t>Личные автомобили</a:t>
            </a:r>
            <a:endParaRPr lang="ru-RU" sz="12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14800" y="19812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914400" y="16764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b="1" dirty="0" err="1" smtClean="0"/>
              <a:t>Грузоемкость</a:t>
            </a:r>
            <a:r>
              <a:rPr lang="ru-RU" sz="1200" b="1" dirty="0" smtClean="0"/>
              <a:t> ВВП </a:t>
            </a:r>
            <a:endParaRPr lang="ru-RU" sz="1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447800" y="1905000"/>
            <a:ext cx="533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1" y="1600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343400"/>
            <a:ext cx="2772188" cy="2362200"/>
          </a:xfrm>
          <a:prstGeom prst="rect">
            <a:avLst/>
          </a:prstGeom>
          <a:noFill/>
        </p:spPr>
      </p:pic>
      <p:pic>
        <p:nvPicPr>
          <p:cNvPr id="34" name="Picture 3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343400"/>
            <a:ext cx="2771869" cy="2362200"/>
          </a:xfrm>
          <a:prstGeom prst="rect">
            <a:avLst/>
          </a:prstGeom>
          <a:noFill/>
        </p:spPr>
      </p:pic>
      <p:pic>
        <p:nvPicPr>
          <p:cNvPr id="35" name="Picture 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343400"/>
            <a:ext cx="3048001" cy="23622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09600" y="1219200"/>
            <a:ext cx="8534400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3225" indent="-403225">
              <a:buBlip>
                <a:blip r:embed="rId10"/>
              </a:buBlip>
            </a:pPr>
            <a:r>
              <a:rPr lang="ru-RU" sz="2800" b="1" dirty="0" smtClean="0"/>
              <a:t>За счет снижения потребности в топливе и материалах стабилизируется грузооборот и заметно снижается </a:t>
            </a:r>
            <a:r>
              <a:rPr lang="ru-RU" sz="2800" b="1" dirty="0" err="1" smtClean="0"/>
              <a:t>грузоемкость</a:t>
            </a:r>
            <a:r>
              <a:rPr lang="ru-RU" sz="2800" b="1" dirty="0" smtClean="0"/>
              <a:t> ВВП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800" b="1" dirty="0" smtClean="0"/>
              <a:t>За счет изменения структуры мобильности снижается парк легковых автомобилей при росте роли общественного транспорта и малой мобильности </a:t>
            </a:r>
          </a:p>
          <a:p>
            <a:pPr marL="403225" indent="-403225">
              <a:buBlip>
                <a:blip r:embed="rId10"/>
              </a:buBlip>
            </a:pPr>
            <a:r>
              <a:rPr lang="ru-RU" sz="2800" b="1" dirty="0" smtClean="0"/>
              <a:t>Доля легковых электромобилей и гибридов растет до</a:t>
            </a:r>
            <a:r>
              <a:rPr lang="en-US" sz="2800" b="1" dirty="0" smtClean="0"/>
              <a:t> 67%</a:t>
            </a:r>
            <a:r>
              <a:rPr lang="ru-RU" sz="2800" b="1" dirty="0" smtClean="0"/>
              <a:t> в 2050 г</a:t>
            </a:r>
            <a:r>
              <a:rPr lang="ru-RU" sz="24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435016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34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43434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624888" cy="995363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Impact" pitchFamily="34" charset="0"/>
              </a:rPr>
              <a:t>Добывать газ в российских зданиях в 3-5 раз дешевле, чем на Ямале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1143000" y="41608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468313" y="990600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381000" y="1019682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Удельное потребление энергии жилыми зданиями</a:t>
            </a:r>
            <a:endParaRPr lang="ru-RU" sz="1600" b="1" dirty="0"/>
          </a:p>
        </p:txBody>
      </p: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990600" y="3810000"/>
            <a:ext cx="3220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Прямые и косвенные выбросы ПГ</a:t>
            </a:r>
            <a:endParaRPr lang="en-US" sz="1600" b="1" dirty="0"/>
          </a:p>
        </p:txBody>
      </p:sp>
      <p:sp>
        <p:nvSpPr>
          <p:cNvPr id="30736" name="Rectangle 23"/>
          <p:cNvSpPr>
            <a:spLocks noChangeArrowheads="1"/>
          </p:cNvSpPr>
          <p:nvPr/>
        </p:nvSpPr>
        <p:spPr bwMode="auto">
          <a:xfrm>
            <a:off x="5791200" y="3810000"/>
            <a:ext cx="2582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Возрастная структура МКД</a:t>
            </a:r>
            <a:endParaRPr lang="en-US" sz="1600" b="1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362732" y="1066800"/>
            <a:ext cx="4591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Потребление энергоресурсов  в жилых зданиях </a:t>
            </a:r>
            <a:endParaRPr lang="en-US" sz="1600" b="1" dirty="0"/>
          </a:p>
        </p:txBody>
      </p:sp>
      <p:sp>
        <p:nvSpPr>
          <p:cNvPr id="40964" name="AutoShape 4" descr="Buildings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 descr="https://www.pinclipart.com/picdir/middle/394-3942500_png-file-svg-notes-application-for-windows-1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667000"/>
            <a:ext cx="270833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 descr="https://www.pinclipart.com/picdir/middle/394-3942500_png-file-svg-notes-application-for-windows-1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1752600"/>
            <a:ext cx="270833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1148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33400" y="1143000"/>
            <a:ext cx="8610600" cy="56323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3225" indent="-403225">
              <a:buBlip>
                <a:blip r:embed="rId9"/>
              </a:buBlip>
            </a:pPr>
            <a:r>
              <a:rPr lang="ru-RU" sz="2400" b="1" dirty="0" smtClean="0">
                <a:cs typeface="Times New Roman" pitchFamily="18" charset="0"/>
              </a:rPr>
              <a:t>В</a:t>
            </a:r>
            <a:r>
              <a:rPr lang="ru-RU" sz="2400" b="1" dirty="0" smtClean="0"/>
              <a:t> 2050 г. половину жилого фонда будут составлять уже построенные здания</a:t>
            </a:r>
          </a:p>
          <a:p>
            <a:pPr marL="403225" indent="-403225">
              <a:buBlip>
                <a:blip r:embed="rId9"/>
              </a:buBlip>
            </a:pPr>
            <a:r>
              <a:rPr lang="ru-RU" sz="2400" b="1" dirty="0" smtClean="0"/>
              <a:t>Поэтому важно снижение удельных расходов энергии на отопление для новых МКД на 70% от уровня 2000 г., а для индивидуальных (пассивных) зданий – на 90%  </a:t>
            </a:r>
            <a:endParaRPr lang="ru-RU" sz="2400" b="1" dirty="0" smtClean="0">
              <a:cs typeface="Times New Roman" pitchFamily="18" charset="0"/>
            </a:endParaRPr>
          </a:p>
          <a:p>
            <a:pPr marL="403225" indent="-403225">
              <a:buBlip>
                <a:blip r:embed="rId9"/>
              </a:buBlip>
            </a:pPr>
            <a:r>
              <a:rPr lang="ru-RU" sz="2400" b="1" dirty="0" smtClean="0"/>
              <a:t>Для существующих зданий - доля жилых зданий, ежегодно проходящих </a:t>
            </a:r>
            <a:r>
              <a:rPr lang="ru-RU" sz="2400" b="1" dirty="0" err="1" smtClean="0"/>
              <a:t>энергоэффективный</a:t>
            </a:r>
            <a:r>
              <a:rPr lang="ru-RU" sz="2400" b="1" dirty="0" smtClean="0"/>
              <a:t> капитальный ремонт, должна увеличивается до 2%. Сейчас менее 0,1%</a:t>
            </a:r>
          </a:p>
          <a:p>
            <a:pPr marL="403225" indent="-403225">
              <a:buBlip>
                <a:blip r:embed="rId9"/>
              </a:buBlip>
            </a:pPr>
            <a:r>
              <a:rPr lang="ru-RU" sz="2400" b="1" dirty="0" err="1" smtClean="0"/>
              <a:t>Просьюмеры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микрогенерация</a:t>
            </a:r>
            <a:r>
              <a:rPr lang="ru-RU" sz="2400" b="1" dirty="0" smtClean="0"/>
              <a:t> в зданиях – 50 </a:t>
            </a:r>
            <a:r>
              <a:rPr lang="ru-RU" sz="2400" b="1" dirty="0" err="1" smtClean="0"/>
              <a:t>млрд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кВт-ч</a:t>
            </a:r>
            <a:r>
              <a:rPr lang="ru-RU" sz="2400" b="1" dirty="0" smtClean="0"/>
              <a:t> к 2050 г., или 26% от потребления ими электроэнергии</a:t>
            </a:r>
          </a:p>
          <a:p>
            <a:pPr marL="403225" indent="-403225">
              <a:buBlip>
                <a:blip r:embed="rId9"/>
              </a:buBlip>
            </a:pPr>
            <a:r>
              <a:rPr lang="ru-RU" sz="2400" b="1" dirty="0" smtClean="0"/>
              <a:t>Доля жилого фонда, оснащенного тепловыми насосами, растет до 15% в 2050 г.</a:t>
            </a:r>
          </a:p>
          <a:p>
            <a:pPr marL="403225" indent="-403225">
              <a:buBlip>
                <a:blip r:embed="rId9"/>
              </a:buBlip>
            </a:pPr>
            <a:r>
              <a:rPr lang="ru-RU" sz="2400" b="1" dirty="0" smtClean="0"/>
              <a:t>Доли жилых зданий, оборудованных солнечными </a:t>
            </a:r>
            <a:r>
              <a:rPr lang="ru-RU" sz="2400" b="1" dirty="0" err="1" smtClean="0"/>
              <a:t>водоподогревателями</a:t>
            </a:r>
            <a:r>
              <a:rPr lang="ru-RU" sz="2400" b="1" dirty="0" smtClean="0"/>
              <a:t>, растет до 25% в 2050 г. </a:t>
            </a:r>
          </a:p>
          <a:p>
            <a:pPr marL="403225" indent="-403225">
              <a:buBlip>
                <a:blip r:embed="rId9"/>
              </a:buBlip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29540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Autofit/>
          </a:bodyPr>
          <a:lstStyle/>
          <a:p>
            <a:pPr lvl="0" algn="l"/>
            <a:r>
              <a:rPr lang="ru-RU" sz="2400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  <a:t>Оптимизация глобальных усилий. </a:t>
            </a:r>
            <a:r>
              <a:rPr lang="ru-RU" sz="2800" b="1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Impact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800" dirty="0" smtClean="0">
                <a:latin typeface="Impact" pitchFamily="34" charset="0"/>
              </a:rPr>
              <a:t>Экономия тепловой энергии в МКД России обходится в 10-30 раз дешевле, чем в ЕС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295400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0"/>
            <a:ext cx="8458200" cy="44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11560" y="1462446"/>
            <a:ext cx="85324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Снижать выбросы ПГ за счет ЭЭ капитального ремонта зданий в России в 10-30 выгоднее, чем в странах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Европейского Союза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5410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Удельные затраты на ЭЭ капитальный ремонт МКД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15434" y="389203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Удельная экономия энергии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772816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Impact" pitchFamily="34" charset="0"/>
              </a:rPr>
              <a:t>Для захвата СО2, по объему равного снижению выбросов за счет </a:t>
            </a:r>
            <a:r>
              <a:rPr lang="ru-RU" sz="2200" dirty="0" err="1" smtClean="0">
                <a:latin typeface="Impact" pitchFamily="34" charset="0"/>
              </a:rPr>
              <a:t>энергоэффективного</a:t>
            </a:r>
            <a:r>
              <a:rPr lang="ru-RU" sz="2200" dirty="0" smtClean="0">
                <a:latin typeface="Impact" pitchFamily="34" charset="0"/>
              </a:rPr>
              <a:t> капитального ремонта МКД сибирского города, требуется засадить лесами площадь, которая в 10-40 раз превышает общую площадь земель этого города, а с учетом эффекта от снижения потерь в тепловых сетях соответствующие кратности растут до 15-50</a:t>
            </a:r>
            <a:endParaRPr lang="en-US" sz="2200" dirty="0"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772816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359" y="2132856"/>
            <a:ext cx="839064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" y="1905000"/>
            <a:ext cx="8458200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03225" indent="-403225">
              <a:buBlip>
                <a:blip r:embed="rId5"/>
              </a:buBlip>
            </a:pPr>
            <a:r>
              <a:rPr lang="ru-RU" sz="2600" b="1" dirty="0" smtClean="0">
                <a:cs typeface="Times New Roman" pitchFamily="18" charset="0"/>
              </a:rPr>
              <a:t>Чтобы обеспечить снижение выбросов, равное разнице между базовым сценарием и сценарием «1,5 градуса», нужно увеличить площадь лесов на 60-100 </a:t>
            </a:r>
            <a:r>
              <a:rPr lang="ru-RU" sz="2600" b="1" dirty="0" err="1" smtClean="0">
                <a:cs typeface="Times New Roman" pitchFamily="18" charset="0"/>
              </a:rPr>
              <a:t>млн</a:t>
            </a:r>
            <a:r>
              <a:rPr lang="ru-RU" sz="2600" b="1" dirty="0" smtClean="0">
                <a:cs typeface="Times New Roman" pitchFamily="18" charset="0"/>
              </a:rPr>
              <a:t> га, или на 10-14% от площади всех управляемых лесов России</a:t>
            </a:r>
          </a:p>
          <a:p>
            <a:pPr marL="403225" indent="-403225">
              <a:buBlip>
                <a:blip r:embed="rId5"/>
              </a:buBlip>
            </a:pPr>
            <a:r>
              <a:rPr lang="ru-RU" sz="2600" b="1" dirty="0" smtClean="0">
                <a:cs typeface="Times New Roman" pitchFamily="18" charset="0"/>
              </a:rPr>
              <a:t>Чтобы компенсировать остающиеся в 2050 г. нетто-выбросы ПГ, нужно увеличить площадь лесов еще на 70-150 </a:t>
            </a:r>
            <a:r>
              <a:rPr lang="ru-RU" sz="2600" b="1" dirty="0" err="1" smtClean="0">
                <a:cs typeface="Times New Roman" pitchFamily="18" charset="0"/>
              </a:rPr>
              <a:t>млн</a:t>
            </a:r>
            <a:r>
              <a:rPr lang="ru-RU" sz="2600" b="1" dirty="0" smtClean="0">
                <a:cs typeface="Times New Roman" pitchFamily="18" charset="0"/>
              </a:rPr>
              <a:t> га (еще 10-20%)</a:t>
            </a:r>
          </a:p>
          <a:p>
            <a:pPr marL="403225" indent="-403225">
              <a:buBlip>
                <a:blip r:embed="rId5"/>
              </a:buBlip>
            </a:pPr>
            <a:r>
              <a:rPr lang="ru-RU" sz="2600" b="1" dirty="0" err="1" smtClean="0">
                <a:cs typeface="Times New Roman" pitchFamily="18" charset="0"/>
              </a:rPr>
              <a:t>Справочно</a:t>
            </a:r>
            <a:r>
              <a:rPr lang="ru-RU" sz="2600" b="1" dirty="0" smtClean="0">
                <a:cs typeface="Times New Roman" pitchFamily="18" charset="0"/>
              </a:rPr>
              <a:t>: площадь сельхозугодий в России – 222 </a:t>
            </a:r>
            <a:r>
              <a:rPr lang="ru-RU" sz="2600" b="1" dirty="0" err="1" smtClean="0">
                <a:cs typeface="Times New Roman" pitchFamily="18" charset="0"/>
              </a:rPr>
              <a:t>млн</a:t>
            </a:r>
            <a:r>
              <a:rPr lang="ru-RU" sz="2600" b="1" dirty="0" smtClean="0">
                <a:cs typeface="Times New Roman" pitchFamily="18" charset="0"/>
              </a:rPr>
              <a:t> га </a:t>
            </a:r>
          </a:p>
          <a:p>
            <a:pPr marL="403225" indent="-403225">
              <a:buBlip>
                <a:blip r:embed="rId5"/>
              </a:buBlip>
            </a:pPr>
            <a:r>
              <a:rPr lang="ru-RU" sz="2600" b="1" dirty="0" smtClean="0">
                <a:cs typeface="Times New Roman" pitchFamily="18" charset="0"/>
              </a:rPr>
              <a:t>Только за счет увеличения стока в леса достичь углеродной нейтральности не получится</a:t>
            </a:r>
            <a:r>
              <a:rPr lang="ru-RU" sz="2600" b="1" dirty="0" smtClean="0"/>
              <a:t> 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232" y="116632"/>
            <a:ext cx="2376264" cy="6741368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latin typeface="Impact" pitchFamily="34" charset="0"/>
              </a:rPr>
              <a:t>Мы уже имеем опыт использования всех </a:t>
            </a:r>
            <a:r>
              <a:rPr lang="ru-RU" sz="2400" dirty="0" err="1" smtClean="0">
                <a:latin typeface="Impact" pitchFamily="34" charset="0"/>
              </a:rPr>
              <a:t>низкоуглерод-ных</a:t>
            </a:r>
            <a:r>
              <a:rPr lang="ru-RU" sz="2400" dirty="0" smtClean="0">
                <a:latin typeface="Impact" pitchFamily="34" charset="0"/>
              </a:rPr>
              <a:t> технологий, но в очень малых масштабах. </a:t>
            </a:r>
            <a:br>
              <a:rPr lang="ru-RU" sz="2400" dirty="0" smtClean="0">
                <a:latin typeface="Impact" pitchFamily="34" charset="0"/>
              </a:rPr>
            </a:br>
            <a:r>
              <a:rPr lang="ru-RU" sz="2400" dirty="0" smtClean="0">
                <a:latin typeface="Impact" pitchFamily="34" charset="0"/>
              </a:rPr>
              <a:t>Стратегии должны быть нацелены на их </a:t>
            </a:r>
            <a:r>
              <a:rPr lang="ru-RU" sz="2400" dirty="0" err="1" smtClean="0">
                <a:latin typeface="Impact" pitchFamily="34" charset="0"/>
              </a:rPr>
              <a:t>масштабиро-вание</a:t>
            </a:r>
            <a:r>
              <a:rPr lang="ru-RU" sz="2400" dirty="0" smtClean="0">
                <a:latin typeface="Impact" pitchFamily="34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3136364" y="3379852"/>
            <a:ext cx="6858000" cy="982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59838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838200"/>
            <a:ext cx="8458200" cy="5940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96875" lvl="1" indent="-395288">
              <a:buBlip>
                <a:blip r:embed="rId5"/>
              </a:buBlip>
            </a:pPr>
            <a:r>
              <a:rPr lang="ru-RU" sz="2400" b="1" dirty="0" smtClean="0"/>
              <a:t>В России есть опыт применения </a:t>
            </a:r>
            <a:r>
              <a:rPr lang="ru-RU" sz="3600" b="1" dirty="0" smtClean="0"/>
              <a:t>всех</a:t>
            </a:r>
            <a:r>
              <a:rPr lang="ru-RU" sz="2400" b="1" dirty="0" smtClean="0"/>
              <a:t> рассмотренных </a:t>
            </a:r>
            <a:r>
              <a:rPr lang="ru-RU" sz="2400" b="1" dirty="0" err="1" smtClean="0"/>
              <a:t>низкоуглеродных</a:t>
            </a:r>
            <a:r>
              <a:rPr lang="ru-RU" sz="2400" b="1" dirty="0" smtClean="0"/>
              <a:t> технологий.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400" b="1" dirty="0" smtClean="0"/>
              <a:t> Однако по многим из них </a:t>
            </a:r>
            <a:r>
              <a:rPr lang="ru-RU" sz="2800" b="1" dirty="0" smtClean="0"/>
              <a:t>масштабы применения </a:t>
            </a:r>
            <a:r>
              <a:rPr lang="ru-RU" sz="2400" b="1" dirty="0" smtClean="0"/>
              <a:t>отдельными</a:t>
            </a:r>
            <a:r>
              <a:rPr lang="ru-RU" sz="2800" b="1" dirty="0" smtClean="0"/>
              <a:t> </a:t>
            </a:r>
            <a:r>
              <a:rPr lang="ru-RU" sz="2400" b="1" dirty="0" smtClean="0"/>
              <a:t>энтузиастами еще очень скромные. 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400" b="1" dirty="0" smtClean="0"/>
              <a:t>Без их наращивания невозможно выйти на новые рынки </a:t>
            </a:r>
            <a:r>
              <a:rPr lang="ru-RU" sz="2400" b="1" dirty="0" err="1" smtClean="0"/>
              <a:t>низкоуглеродной</a:t>
            </a:r>
            <a:r>
              <a:rPr lang="ru-RU" sz="2400" b="1" dirty="0" smtClean="0"/>
              <a:t> продукции, которые в середине века по масштабам превысят топливные рынки.</a:t>
            </a:r>
          </a:p>
          <a:p>
            <a:pPr marL="396875" lvl="1" indent="-395288">
              <a:buBlip>
                <a:blip r:embed="rId5"/>
              </a:buBlip>
            </a:pPr>
            <a:r>
              <a:rPr lang="ru-RU" sz="2400" b="1" dirty="0" smtClean="0"/>
              <a:t>Россия находится среди лидеров по:</a:t>
            </a:r>
            <a:endParaRPr lang="en-US" sz="2400" b="1" dirty="0" smtClean="0"/>
          </a:p>
          <a:p>
            <a:pPr marL="796925" lvl="1" indent="-339725">
              <a:buFont typeface="Arial" pitchFamily="34" charset="0"/>
              <a:buChar char="•"/>
            </a:pPr>
            <a:r>
              <a:rPr lang="ru-RU" sz="2400" b="1" dirty="0" smtClean="0"/>
              <a:t>развитию ядерной энергетики</a:t>
            </a:r>
            <a:endParaRPr lang="en-US" sz="2400" b="1" dirty="0" smtClean="0"/>
          </a:p>
          <a:p>
            <a:pPr marL="796925" lvl="1" indent="-339725">
              <a:buFont typeface="Arial" pitchFamily="34" charset="0"/>
              <a:buChar char="•"/>
            </a:pPr>
            <a:r>
              <a:rPr lang="ru-RU" sz="2400" b="1" dirty="0" smtClean="0"/>
              <a:t>масштабам применения централизованного теплоснабжения</a:t>
            </a:r>
            <a:endParaRPr lang="en-US" sz="2400" b="1" dirty="0" smtClean="0"/>
          </a:p>
          <a:p>
            <a:pPr marL="796925" lvl="1" indent="-339725">
              <a:buFont typeface="Arial" pitchFamily="34" charset="0"/>
              <a:buChar char="•"/>
            </a:pPr>
            <a:r>
              <a:rPr lang="ru-RU" sz="2400" b="1" dirty="0" smtClean="0"/>
              <a:t>роли </a:t>
            </a:r>
            <a:r>
              <a:rPr lang="ru-RU" sz="2400" b="1" dirty="0" err="1" smtClean="0"/>
              <a:t>недорожного</a:t>
            </a:r>
            <a:r>
              <a:rPr lang="ru-RU" sz="2400" b="1" dirty="0" smtClean="0"/>
              <a:t> транспорта в структуре грузоперевозок</a:t>
            </a:r>
            <a:endParaRPr lang="en-US" sz="2400" b="1" dirty="0" smtClean="0"/>
          </a:p>
          <a:p>
            <a:r>
              <a:rPr lang="ru-RU" sz="2400" b="1" dirty="0" smtClean="0"/>
              <a:t>Это хорошо, но мало - дополнительный экспортный потенциал этих групп технологий ограничен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470591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125538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Impact" pitchFamily="34" charset="0"/>
              </a:rPr>
              <a:t>Траектории «зеркальной» динамики антропогенных выбросов ПГ в основных секторах глобальной экономики</a:t>
            </a:r>
            <a:endParaRPr lang="en-US" sz="2800" dirty="0" smtClean="0">
              <a:latin typeface="Impact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313" y="1052513"/>
            <a:ext cx="8675687" cy="730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3810000"/>
            <a:ext cx="114300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Up Arrow 18"/>
          <p:cNvSpPr/>
          <p:nvPr/>
        </p:nvSpPr>
        <p:spPr>
          <a:xfrm>
            <a:off x="3048000" y="3505200"/>
            <a:ext cx="152400" cy="2286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048000" y="3886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7200" y="1143000"/>
            <a:ext cx="8686800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Blip>
                <a:blip r:embed="rId5"/>
              </a:buBlip>
            </a:pPr>
            <a:r>
              <a:rPr lang="ru-RU" sz="2400" b="1" dirty="0"/>
              <a:t>К 2050 г. электроэнергетика должна стать практически </a:t>
            </a:r>
            <a:r>
              <a:rPr lang="ru-RU" sz="2400" b="1" dirty="0" err="1"/>
              <a:t>безуглеродной</a:t>
            </a:r>
            <a:endParaRPr lang="ru-RU" sz="2400" b="1" dirty="0"/>
          </a:p>
          <a:p>
            <a:pPr marL="273050" indent="-273050">
              <a:buFontTx/>
              <a:buBlip>
                <a:blip r:embed="rId5"/>
              </a:buBlip>
            </a:pPr>
            <a:r>
              <a:rPr lang="ru-RU" sz="2400" b="1" dirty="0"/>
              <a:t>к 2100 г. </a:t>
            </a:r>
            <a:r>
              <a:rPr lang="ru-RU" sz="2400" b="1" dirty="0" err="1"/>
              <a:t>безуглеродными</a:t>
            </a:r>
            <a:r>
              <a:rPr lang="ru-RU" sz="2400" b="1" dirty="0"/>
              <a:t> должны стать здания и промышленность </a:t>
            </a:r>
          </a:p>
          <a:p>
            <a:pPr marL="273050" indent="-273050">
              <a:buFontTx/>
              <a:buBlip>
                <a:blip r:embed="rId5"/>
              </a:buBlip>
            </a:pPr>
            <a:r>
              <a:rPr lang="ru-RU" sz="2400" b="1" dirty="0"/>
              <a:t>Сложность сведения к нулю выбросов на транспорте (авиация) и снижения до нуля выбросов прочих ПГ </a:t>
            </a:r>
            <a:r>
              <a:rPr lang="ru-RU" sz="2400" b="1" dirty="0" smtClean="0"/>
              <a:t>(не СО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) порождает </a:t>
            </a:r>
            <a:r>
              <a:rPr lang="ru-RU" sz="2400" b="1" dirty="0"/>
              <a:t>необходимость:</a:t>
            </a:r>
          </a:p>
          <a:p>
            <a:pPr marL="730250" lvl="1" indent="-273050">
              <a:buFontTx/>
              <a:buBlip>
                <a:blip r:embed="rId5"/>
              </a:buBlip>
            </a:pPr>
            <a:r>
              <a:rPr lang="ru-RU" sz="2400" b="1" dirty="0"/>
              <a:t>либо значительного захвата углерода лесами  </a:t>
            </a:r>
          </a:p>
          <a:p>
            <a:pPr marL="730250" lvl="1" indent="-273050">
              <a:buFontTx/>
              <a:buBlip>
                <a:blip r:embed="rId5"/>
              </a:buBlip>
            </a:pPr>
            <a:r>
              <a:rPr lang="ru-RU" sz="2400" b="1" dirty="0"/>
              <a:t>либо масштабного использования технологии </a:t>
            </a:r>
            <a:r>
              <a:rPr lang="en-US" sz="2400" b="1" dirty="0"/>
              <a:t>BECCS</a:t>
            </a:r>
            <a:r>
              <a:rPr lang="ru-RU" sz="2400" b="1" dirty="0"/>
              <a:t> в электроэнергетике уже к 2050 г. </a:t>
            </a:r>
            <a:endParaRPr lang="en-US" sz="24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8305800" cy="397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99060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Impact" pitchFamily="34" charset="0"/>
              </a:rPr>
              <a:t>Спекулятивная оценка перспектив выхода России на углеродную нейтральность. 2070? 2075? 2100?</a:t>
            </a:r>
            <a:endParaRPr lang="ru-RU" altLang="ru-RU" sz="2500" dirty="0" smtClean="0">
              <a:latin typeface="Impact" pitchFamily="34" charset="0"/>
            </a:endParaRP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685800" y="4917968"/>
            <a:ext cx="8458200" cy="20015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2469" tIns="46235" rIns="92469" bIns="46235">
            <a:spAutoFit/>
          </a:bodyPr>
          <a:lstStyle/>
          <a:p>
            <a:pPr marL="274137" indent="-274137">
              <a:defRPr/>
            </a:pPr>
            <a:r>
              <a:rPr lang="ru-RU" sz="2000" b="1" dirty="0" smtClean="0"/>
              <a:t>Вариантов практически </a:t>
            </a:r>
            <a:r>
              <a:rPr lang="ru-RU" sz="2400" b="1" dirty="0" smtClean="0"/>
              <a:t>два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marL="274137" indent="-274137">
              <a:buFontTx/>
              <a:buBlip>
                <a:blip r:embed="rId5"/>
              </a:buBlip>
              <a:defRPr/>
            </a:pPr>
            <a:r>
              <a:rPr lang="ru-RU" sz="2000" b="1" dirty="0" smtClean="0"/>
              <a:t>обеспечение целевых темпов роста на основе ликвидации технологического разрыва и соответствующее снижение выбросов</a:t>
            </a:r>
            <a:endParaRPr lang="en-US" sz="2000" b="1" dirty="0" smtClean="0"/>
          </a:p>
          <a:p>
            <a:pPr marL="274137" indent="-274137">
              <a:buFontTx/>
              <a:buBlip>
                <a:blip r:embed="rId5"/>
              </a:buBlip>
              <a:defRPr/>
            </a:pPr>
            <a:r>
              <a:rPr lang="ru-RU" sz="2000" b="1" dirty="0" smtClean="0"/>
              <a:t>медленный технологический прогресс и соответствующий ему медленный рост экономики при стабильных или медленно растущих выбросах ПГ</a:t>
            </a:r>
            <a:endParaRPr lang="ru-RU" altLang="ru-RU" sz="20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3" y="990600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495800" y="24384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Slow carbon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505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carbon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96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Zero carbon</a:t>
            </a:r>
            <a:endParaRPr lang="en-US" b="1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495800" y="1371600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137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Нет модельных расчетов 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286000"/>
            <a:ext cx="1371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21</a:t>
            </a:fld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0" y="764704"/>
            <a:ext cx="3810000" cy="5940088"/>
          </a:xfrm>
        </p:spPr>
        <p:txBody>
          <a:bodyPr wrap="square">
            <a:spAutoFit/>
          </a:bodyPr>
          <a:lstStyle/>
          <a:p>
            <a:pPr marL="396875" lvl="1">
              <a:spcBef>
                <a:spcPts val="0"/>
              </a:spcBef>
              <a:buBlip>
                <a:blip r:embed="rId4"/>
              </a:buBlip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Формой обязательств России  может стать  кумулятивное снижение выбросов ПГ от уровня 1990 г.</a:t>
            </a:r>
          </a:p>
          <a:p>
            <a:pPr marL="396875" lvl="1">
              <a:spcBef>
                <a:spcPts val="0"/>
              </a:spcBef>
              <a:buBlip>
                <a:blip r:embed="rId4"/>
              </a:buBlip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В 1990-2050 гг. оно составит 90-100 </a:t>
            </a:r>
            <a:r>
              <a:rPr lang="ru-RU" sz="2000" b="1" dirty="0" err="1" smtClean="0">
                <a:ea typeface="Times New Roman" pitchFamily="18" charset="0"/>
                <a:cs typeface="Arial" pitchFamily="34" charset="0"/>
              </a:rPr>
              <a:t>млрд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 тСО</a:t>
            </a:r>
            <a:r>
              <a:rPr lang="ru-RU" sz="2000" b="1" baseline="-30000" dirty="0" smtClean="0">
                <a:ea typeface="Times New Roman" pitchFamily="18" charset="0"/>
                <a:cs typeface="Arial" pitchFamily="34" charset="0"/>
              </a:rPr>
              <a:t>2экв.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96875" lvl="1">
              <a:spcBef>
                <a:spcPts val="0"/>
              </a:spcBef>
              <a:buBlip>
                <a:blip r:embed="rId4"/>
              </a:buBlip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Ни одна страна в мире не сможет принять </a:t>
            </a:r>
            <a:r>
              <a:rPr lang="ru-RU" sz="2000" b="1" dirty="0" err="1" smtClean="0">
                <a:ea typeface="Times New Roman" pitchFamily="18" charset="0"/>
                <a:cs typeface="Arial" pitchFamily="34" charset="0"/>
              </a:rPr>
              <a:t>эквива-лентного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 обязательства</a:t>
            </a:r>
            <a:endParaRPr lang="ru-RU" sz="2000" b="1" dirty="0" smtClean="0">
              <a:cs typeface="Arial" pitchFamily="34" charset="0"/>
            </a:endParaRPr>
          </a:p>
          <a:p>
            <a:pPr marL="396875" lvl="1">
              <a:spcBef>
                <a:spcPts val="0"/>
              </a:spcBef>
              <a:buBlip>
                <a:blip r:embed="rId4"/>
              </a:buBlip>
            </a:pPr>
            <a:r>
              <a:rPr lang="ru-RU" sz="2000" b="1" dirty="0" smtClean="0"/>
              <a:t>Не столько относительное, сколько абсолютное снижение выбросов необходимо для стабилизации климата</a:t>
            </a:r>
          </a:p>
          <a:p>
            <a:pPr marL="396875" lvl="1">
              <a:spcBef>
                <a:spcPts val="0"/>
              </a:spcBef>
              <a:buBlip>
                <a:blip r:embed="rId4"/>
              </a:buBlip>
            </a:pPr>
            <a:r>
              <a:rPr lang="ru-RU" sz="2000" b="1" dirty="0" smtClean="0"/>
              <a:t>Пока из крупных эмитентов только Россия заметно продвинулась в правильном направлении  </a:t>
            </a:r>
            <a:endParaRPr lang="ru-RU" sz="2000" dirty="0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620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>
              <a:defRPr/>
            </a:pPr>
            <a:r>
              <a:rPr lang="ru-RU" sz="2800" dirty="0" err="1" smtClean="0">
                <a:latin typeface="Impact" pitchFamily="34" charset="0"/>
              </a:rPr>
              <a:t>Низкоуглеродные</a:t>
            </a:r>
            <a:r>
              <a:rPr lang="ru-RU" sz="2800" dirty="0" smtClean="0">
                <a:latin typeface="Impact" pitchFamily="34" charset="0"/>
              </a:rPr>
              <a:t> часы</a:t>
            </a:r>
            <a:endParaRPr lang="ru-RU" sz="2800" dirty="0">
              <a:latin typeface="Impact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620688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219200"/>
            <a:ext cx="4648200" cy="274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216773">
            <a:off x="1765188" y="1486168"/>
            <a:ext cx="1292263" cy="129405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03648" y="126876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lvl="1" algn="just">
              <a:spcBef>
                <a:spcPts val="1200"/>
              </a:spcBef>
            </a:pPr>
            <a:r>
              <a:rPr lang="ru-RU" sz="1600" b="1" dirty="0" smtClean="0"/>
              <a:t>Правильное время</a:t>
            </a: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09600" y="396240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Кумулятивное снижение нетто-выбросов ПГ от уровня 1990 г. в сценарии «1,5</a:t>
            </a:r>
            <a:r>
              <a:rPr kumimoji="0" 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градуса»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219200"/>
            <a:ext cx="838200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ru-RU" sz="3600" b="1" dirty="0" smtClean="0"/>
              <a:t>Проблему нельзя решить за счет снижения выбросов пусть даже на 100%, но . . . мелкими эмитентами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7584" y="69269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indent="-58738" algn="ctr">
              <a:spcBef>
                <a:spcPts val="0"/>
              </a:spcBef>
            </a:pPr>
            <a:r>
              <a:rPr lang="ru-RU" sz="1600" b="1" dirty="0" smtClean="0"/>
              <a:t>Связь относительного и кумулятивного изменения нетто-выбросов ПГ от уровня 1990 г.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0" y="6321425"/>
            <a:ext cx="612775" cy="536575"/>
          </a:xfrm>
          <a:solidFill>
            <a:srgbClr val="FFFF00">
              <a:alpha val="50195"/>
            </a:srgbClr>
          </a:solidFill>
        </p:spPr>
      </p:pic>
      <p:sp>
        <p:nvSpPr>
          <p:cNvPr id="60420" name="Rectangle 13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 dirty="0"/>
          </a:p>
        </p:txBody>
      </p:sp>
      <p:sp>
        <p:nvSpPr>
          <p:cNvPr id="60421" name="Rectangle 14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 dirty="0"/>
          </a:p>
        </p:txBody>
      </p:sp>
      <p:sp>
        <p:nvSpPr>
          <p:cNvPr id="60422" name="Rectangle 9"/>
          <p:cNvSpPr>
            <a:spLocks noChangeArrowheads="1"/>
          </p:cNvSpPr>
          <p:nvPr/>
        </p:nvSpPr>
        <p:spPr bwMode="auto">
          <a:xfrm>
            <a:off x="3048000" y="260648"/>
            <a:ext cx="5908799" cy="422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260" tIns="36631" rIns="73260" bIns="36631">
            <a:spAutoFit/>
          </a:bodyPr>
          <a:lstStyle/>
          <a:p>
            <a:pPr algn="r">
              <a:spcAft>
                <a:spcPts val="1800"/>
              </a:spcAft>
            </a:pPr>
            <a:r>
              <a:rPr lang="ru-RU" altLang="ru-RU" sz="2400" dirty="0" smtClean="0">
                <a:solidFill>
                  <a:srgbClr val="FFFF00"/>
                </a:solidFill>
                <a:latin typeface="Impact" pitchFamily="34" charset="0"/>
              </a:rPr>
              <a:t>Требуется расширение прогнозного горизонта и проведение дополнительных междисциплинарных исследований для оценки возможности и сроков выхода России на углеродную нейтральность</a:t>
            </a:r>
          </a:p>
          <a:p>
            <a:pPr algn="r">
              <a:spcAft>
                <a:spcPts val="1800"/>
              </a:spcAft>
            </a:pPr>
            <a:r>
              <a:rPr lang="ru-RU" altLang="ru-RU" sz="2400" dirty="0" smtClean="0">
                <a:solidFill>
                  <a:srgbClr val="FFFF00"/>
                </a:solidFill>
                <a:latin typeface="Impact" pitchFamily="34" charset="0"/>
              </a:rPr>
              <a:t>Мы находимся только у подножия высокой горы </a:t>
            </a:r>
            <a:r>
              <a:rPr lang="ru-RU" altLang="ru-RU" sz="2400" dirty="0" err="1" smtClean="0">
                <a:solidFill>
                  <a:srgbClr val="FFFF00"/>
                </a:solidFill>
                <a:latin typeface="Impact" pitchFamily="34" charset="0"/>
              </a:rPr>
              <a:t>низкоуглеродной</a:t>
            </a:r>
            <a:r>
              <a:rPr lang="ru-RU" altLang="ru-RU" sz="2400" dirty="0" smtClean="0">
                <a:solidFill>
                  <a:srgbClr val="FFFF00"/>
                </a:solidFill>
                <a:latin typeface="Impact" pitchFamily="34" charset="0"/>
              </a:rPr>
              <a:t>  трансформации экономики и общества. </a:t>
            </a:r>
          </a:p>
          <a:p>
            <a:pPr algn="r">
              <a:spcAft>
                <a:spcPts val="1800"/>
              </a:spcAft>
            </a:pPr>
            <a:r>
              <a:rPr lang="ru-RU" altLang="ru-RU" sz="2400" dirty="0" smtClean="0">
                <a:solidFill>
                  <a:srgbClr val="FFFF00"/>
                </a:solidFill>
                <a:latin typeface="Impact" pitchFamily="34" charset="0"/>
              </a:rPr>
              <a:t>Для успешного восхождения нужна надежная маршрутная карта.   </a:t>
            </a:r>
            <a:endParaRPr lang="ru-RU" altLang="ru-RU" sz="24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6042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BA2D8-9365-458E-8C9F-38B3A30A0B2F}" type="slidenum">
              <a:rPr lang="en-US" altLang="ru-RU" smtClean="0"/>
              <a:pPr/>
              <a:t>22</a:t>
            </a:fld>
            <a:endParaRPr lang="en-US" altLang="ru-RU" dirty="0" smtClean="0"/>
          </a:p>
        </p:txBody>
      </p:sp>
      <p:pic>
        <p:nvPicPr>
          <p:cNvPr id="60424" name="Picture 10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"/>
            <a:ext cx="90805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1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9064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2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8956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Rectangle 15"/>
          <p:cNvSpPr>
            <a:spLocks noChangeArrowheads="1"/>
          </p:cNvSpPr>
          <p:nvPr/>
        </p:nvSpPr>
        <p:spPr bwMode="auto">
          <a:xfrm>
            <a:off x="2895600" y="4800600"/>
            <a:ext cx="4227513" cy="18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260" tIns="36631" rIns="73260" bIns="36631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Спасибо за внимание!</a:t>
            </a:r>
          </a:p>
          <a:p>
            <a:pPr algn="r">
              <a:lnSpc>
                <a:spcPct val="80000"/>
              </a:lnSpc>
            </a:pPr>
            <a:r>
              <a:rPr lang="ru-RU" altLang="ru-RU" sz="1900" dirty="0" smtClean="0">
                <a:solidFill>
                  <a:srgbClr val="FFFF00"/>
                </a:solidFill>
                <a:latin typeface="Impact" pitchFamily="34" charset="0"/>
              </a:rPr>
              <a:t>Центр </a:t>
            </a: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энергоэффективности – </a:t>
            </a:r>
            <a:r>
              <a:rPr lang="en-US" altLang="ru-RU" sz="1900" dirty="0">
                <a:solidFill>
                  <a:srgbClr val="FFFF00"/>
                </a:solidFill>
                <a:latin typeface="Impact" pitchFamily="34" charset="0"/>
              </a:rPr>
              <a:t>XXI </a:t>
            </a: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век (ЦЭНЭФ-</a:t>
            </a:r>
            <a:r>
              <a:rPr lang="en-US" altLang="ru-RU" sz="1900" dirty="0">
                <a:solidFill>
                  <a:srgbClr val="FFFF00"/>
                </a:solidFill>
                <a:latin typeface="Impact" pitchFamily="34" charset="0"/>
              </a:rPr>
              <a:t>XXI</a:t>
            </a: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) </a:t>
            </a:r>
            <a:b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ru-RU" altLang="ru-RU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rgbClr val="FFFF00"/>
                </a:solidFill>
                <a:latin typeface="Impact" pitchFamily="34" charset="0"/>
              </a:rPr>
              <a:t> Мы тратим свою энергию, чтобы экономить вашу!</a:t>
            </a:r>
            <a: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en-US" altLang="ru-RU" b="1" dirty="0" smtClean="0">
                <a:solidFill>
                  <a:srgbClr val="FFFF00"/>
                </a:solidFill>
              </a:rPr>
              <a:t>             </a:t>
            </a:r>
            <a:r>
              <a:rPr lang="ru-RU" altLang="ru-RU" sz="2000" b="1" dirty="0">
                <a:solidFill>
                  <a:srgbClr val="FFFF00"/>
                </a:solidFill>
              </a:rPr>
              <a:t>(499) </a:t>
            </a:r>
            <a:r>
              <a:rPr lang="en-US" altLang="ru-RU" sz="2000" b="1" dirty="0">
                <a:solidFill>
                  <a:srgbClr val="FFFF00"/>
                </a:solidFill>
              </a:rPr>
              <a:t>120-9209        </a:t>
            </a:r>
            <a:r>
              <a:rPr lang="en-US" altLang="ru-RU" sz="2000" b="1" dirty="0" smtClean="0">
                <a:solidFill>
                  <a:srgbClr val="FFFF00"/>
                </a:solidFill>
              </a:rPr>
              <a:t>cenef@co.ru</a:t>
            </a:r>
            <a:endParaRPr lang="ru-RU" altLang="ru-RU" sz="800" dirty="0">
              <a:latin typeface="Impact" pitchFamily="34" charset="0"/>
            </a:endParaRPr>
          </a:p>
          <a:p>
            <a:pPr>
              <a:lnSpc>
                <a:spcPct val="80000"/>
              </a:lnSpc>
            </a:pPr>
            <a:r>
              <a:rPr lang="ru-RU" altLang="ru-RU" sz="800" dirty="0">
                <a:solidFill>
                  <a:schemeClr val="accent2"/>
                </a:solidFill>
                <a:latin typeface="Impact" pitchFamily="34" charset="0"/>
              </a:rPr>
              <a:t>                       </a:t>
            </a:r>
            <a:endParaRPr lang="en-US" altLang="ru-RU" dirty="0"/>
          </a:p>
        </p:txBody>
      </p:sp>
      <p:pic>
        <p:nvPicPr>
          <p:cNvPr id="60428" name="Picture 11" descr="D:\Mailbox\Фото\VIK_1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800600"/>
            <a:ext cx="1326147" cy="16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148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pic19.nipic.com/20120227/5183444_134010244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48640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451948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344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altLang="ru-RU" sz="2500" dirty="0" smtClean="0">
                <a:latin typeface="Impact" pitchFamily="34" charset="0"/>
              </a:rPr>
              <a:t>Зеркальное развитие для России. Двойной </a:t>
            </a:r>
            <a:r>
              <a:rPr lang="ru-RU" altLang="ru-RU" sz="2500" dirty="0" err="1" smtClean="0">
                <a:latin typeface="Impact" pitchFamily="34" charset="0"/>
              </a:rPr>
              <a:t>декаплинг</a:t>
            </a:r>
            <a:r>
              <a:rPr lang="ru-RU" altLang="ru-RU" sz="2500" dirty="0" smtClean="0">
                <a:latin typeface="Impact" pitchFamily="34" charset="0"/>
              </a:rPr>
              <a:t>.</a:t>
            </a:r>
            <a:br>
              <a:rPr lang="ru-RU" altLang="ru-RU" sz="2500" dirty="0" smtClean="0">
                <a:latin typeface="Impact" pitchFamily="34" charset="0"/>
              </a:rPr>
            </a:br>
            <a:r>
              <a:rPr lang="ru-RU" altLang="ru-RU" sz="2500" dirty="0" smtClean="0">
                <a:latin typeface="Impact" pitchFamily="34" charset="0"/>
              </a:rPr>
              <a:t>При динамичном росте ВВП снижается потребление первичной энергии и еще быстрее – нетто-выбросы ПГ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6350" y="6464300"/>
            <a:ext cx="476250" cy="415925"/>
          </a:xfrm>
          <a:solidFill>
            <a:srgbClr val="FFFF00">
              <a:alpha val="50195"/>
            </a:srgbClr>
          </a:solidFill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43000" y="1824038"/>
            <a:ext cx="1873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2469" tIns="46235" rIns="92469" bIns="46235" anchor="ctr">
            <a:spAutoFit/>
          </a:bodyPr>
          <a:lstStyle/>
          <a:p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>
            <a:off x="468313" y="1143000"/>
            <a:ext cx="8675687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9" tIns="46235" rIns="92469" bIns="46235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828800"/>
            <a:ext cx="448172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2494" y="1828800"/>
            <a:ext cx="39215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334000" y="12192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137" indent="-274137" algn="ctr">
              <a:defRPr/>
            </a:pPr>
            <a:r>
              <a:rPr lang="ru-RU" altLang="ru-RU" sz="1600" b="1" dirty="0" smtClean="0"/>
              <a:t>Рост ВВП в 2016-2050 в 1,8 раза</a:t>
            </a:r>
          </a:p>
          <a:p>
            <a:pPr marL="274137" indent="-274137" algn="ctr">
              <a:defRPr/>
            </a:pPr>
            <a:r>
              <a:rPr lang="ru-RU" altLang="ru-RU" sz="1600" b="1" dirty="0" smtClean="0"/>
              <a:t>Падение выбросов ПГ до 40% (от 2016 г.)</a:t>
            </a:r>
            <a:endParaRPr lang="ru-RU" altLang="ru-RU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762000" y="1219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137" indent="-274137" algn="ctr">
              <a:defRPr/>
            </a:pPr>
            <a:r>
              <a:rPr lang="ru-RU" altLang="ru-RU" sz="1600" b="1" dirty="0" smtClean="0"/>
              <a:t>Рост ВВП в 2016-2050 в 2,36 раза </a:t>
            </a:r>
          </a:p>
          <a:p>
            <a:pPr marL="274137" indent="-274137" algn="ctr">
              <a:defRPr/>
            </a:pPr>
            <a:r>
              <a:rPr lang="ru-RU" altLang="ru-RU" sz="1600" b="1" dirty="0" smtClean="0"/>
              <a:t>Падение выбросов ПГ до 49% (от 2016 г.)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05800" y="381000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40%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" y="434340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 smtClean="0"/>
              <a:t>Замороженный	 статус-кво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447800" y="3352800"/>
            <a:ext cx="3048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90600" y="1981200"/>
            <a:ext cx="220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 smtClean="0"/>
              <a:t>Зеркальное развитие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447800" y="2286000"/>
            <a:ext cx="381000" cy="685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09800" y="2286000"/>
            <a:ext cx="533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609600" y="1295400"/>
            <a:ext cx="8534400" cy="31095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lIns="92469" tIns="46235" rIns="92469" bIns="46235">
            <a:spAutoFit/>
          </a:bodyPr>
          <a:lstStyle/>
          <a:p>
            <a:pPr marL="573088" indent="-573088">
              <a:buBlip>
                <a:blip r:embed="rId7"/>
              </a:buBlip>
              <a:defRPr/>
            </a:pPr>
            <a:r>
              <a:rPr lang="ru-RU" altLang="ru-RU" sz="2800" b="1" dirty="0" smtClean="0">
                <a:latin typeface="+mn-lt"/>
              </a:rPr>
              <a:t>Темпы роста экономики имеют значение</a:t>
            </a:r>
          </a:p>
          <a:p>
            <a:pPr marL="573088" indent="-573088">
              <a:buFontTx/>
              <a:buBlip>
                <a:blip r:embed="rId8"/>
              </a:buBlip>
              <a:defRPr/>
            </a:pPr>
            <a:r>
              <a:rPr lang="ru-RU" altLang="ru-RU" sz="2800" b="1" dirty="0" smtClean="0"/>
              <a:t>При повышении среднегодового темпа роста ВВП на 1% темп снижения выбросов ПГ в сценарии «1,5 градуса» сокращается на 0,7% </a:t>
            </a:r>
          </a:p>
          <a:p>
            <a:pPr marL="573088" indent="-573088">
              <a:buFontTx/>
              <a:buBlip>
                <a:blip r:embed="rId8"/>
              </a:buBlip>
              <a:defRPr/>
            </a:pPr>
            <a:r>
              <a:rPr lang="ru-RU" altLang="ru-RU" sz="2800" b="1" dirty="0" smtClean="0">
                <a:latin typeface="+mn-lt"/>
              </a:rPr>
              <a:t>После 2008 г. «зеркальное развитие» остановилось </a:t>
            </a:r>
          </a:p>
          <a:p>
            <a:pPr marL="573088" indent="-573088">
              <a:buFontTx/>
              <a:buBlip>
                <a:blip r:embed="rId8"/>
              </a:buBlip>
              <a:defRPr/>
            </a:pPr>
            <a:r>
              <a:rPr lang="ru-RU" altLang="ru-RU" sz="2800" b="1" dirty="0" smtClean="0">
                <a:latin typeface="+mn-lt"/>
              </a:rPr>
              <a:t>Нужно восстановить</a:t>
            </a:r>
            <a:endParaRPr lang="ru-RU" altLang="ru-RU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612775" y="0"/>
            <a:ext cx="8531225" cy="78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260" tIns="36631" rIns="73260" bIns="36631">
            <a:spAutoFit/>
          </a:bodyPr>
          <a:lstStyle/>
          <a:p>
            <a:r>
              <a:rPr lang="ru-RU" altLang="ru-RU" sz="2300" dirty="0">
                <a:latin typeface="Impact" pitchFamily="34" charset="0"/>
              </a:rPr>
              <a:t>По модели «красной экономики» удвоить ВВП к 2050 г. и догнать мир по темпам роста просто невозможно</a:t>
            </a:r>
            <a:r>
              <a:rPr lang="ru-RU" altLang="ru-RU" sz="2300" dirty="0" smtClean="0">
                <a:latin typeface="Impact" pitchFamily="34" charset="0"/>
              </a:rPr>
              <a:t>! </a:t>
            </a:r>
            <a:endParaRPr lang="ru-RU" altLang="ru-RU" sz="2300" dirty="0">
              <a:latin typeface="Impact" pitchFamily="34" charset="0"/>
            </a:endParaRP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5943600" y="914400"/>
            <a:ext cx="3200400" cy="561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260" tIns="36631" rIns="73260" bIns="36631">
            <a:spAutoFit/>
          </a:bodyPr>
          <a:lstStyle/>
          <a:p>
            <a:pPr marL="358775" indent="-358775">
              <a:spcAft>
                <a:spcPts val="475"/>
              </a:spcAft>
              <a:buFontTx/>
              <a:buBlip>
                <a:blip r:embed="rId5"/>
              </a:buBlip>
            </a:pPr>
            <a:r>
              <a:rPr lang="ru-RU" altLang="ru-RU" sz="2200" b="1" dirty="0" smtClean="0"/>
              <a:t>После 2008 г. ВВП при сохранении сырьевой модели растет медленнее, чем на 1% в год</a:t>
            </a:r>
          </a:p>
          <a:p>
            <a:pPr marL="358775" indent="-358775">
              <a:spcAft>
                <a:spcPts val="475"/>
              </a:spcAft>
              <a:buFontTx/>
              <a:buBlip>
                <a:blip r:embed="rId5"/>
              </a:buBlip>
            </a:pPr>
            <a:r>
              <a:rPr lang="ru-RU" altLang="ru-RU" sz="2200" b="1" dirty="0" smtClean="0"/>
              <a:t>Старые </a:t>
            </a:r>
            <a:r>
              <a:rPr lang="ru-RU" altLang="ru-RU" sz="2200" b="1" dirty="0"/>
              <a:t>рынки </a:t>
            </a:r>
            <a:r>
              <a:rPr lang="ru-RU" altLang="ru-RU" sz="2200" b="1" dirty="0" smtClean="0"/>
              <a:t>могут </a:t>
            </a:r>
            <a:r>
              <a:rPr lang="ru-RU" altLang="ru-RU" sz="2200" b="1" dirty="0"/>
              <a:t>обеспечить только стагнацию экономики России на близком</a:t>
            </a:r>
            <a:r>
              <a:rPr lang="en-US" altLang="ru-RU" sz="2200" b="1" dirty="0"/>
              <a:t> </a:t>
            </a: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>к </a:t>
            </a:r>
            <a:r>
              <a:rPr lang="ru-RU" altLang="ru-RU" sz="2200" b="1" dirty="0"/>
              <a:t>нынешнему уровне </a:t>
            </a:r>
            <a:r>
              <a:rPr lang="ru-RU" altLang="ru-RU" sz="2200" b="1" dirty="0" smtClean="0"/>
              <a:t/>
            </a:r>
            <a:br>
              <a:rPr lang="ru-RU" altLang="ru-RU" sz="2200" b="1" dirty="0" smtClean="0"/>
            </a:br>
            <a:r>
              <a:rPr lang="ru-RU" altLang="ru-RU" sz="2200" b="1" dirty="0" smtClean="0"/>
              <a:t>до </a:t>
            </a:r>
            <a:r>
              <a:rPr lang="ru-RU" altLang="ru-RU" sz="2200" b="1" dirty="0"/>
              <a:t>2050 г. </a:t>
            </a:r>
            <a:endParaRPr lang="en-US" altLang="ru-RU" sz="2200" b="1" dirty="0"/>
          </a:p>
          <a:p>
            <a:pPr marL="358775" indent="-358775">
              <a:spcAft>
                <a:spcPts val="475"/>
              </a:spcAft>
              <a:buFontTx/>
              <a:buBlip>
                <a:blip r:embed="rId5"/>
              </a:buBlip>
            </a:pPr>
            <a:r>
              <a:rPr lang="ru-RU" altLang="ru-RU" sz="2200" b="1" dirty="0" smtClean="0">
                <a:solidFill>
                  <a:srgbClr val="FF0000"/>
                </a:solidFill>
              </a:rPr>
              <a:t>В </a:t>
            </a:r>
            <a:r>
              <a:rPr lang="ru-RU" altLang="ru-RU" sz="2200" b="1" dirty="0">
                <a:solidFill>
                  <a:srgbClr val="FF0000"/>
                </a:solidFill>
              </a:rPr>
              <a:t>этом случае доля России в мировом ВВП к 2050 г. упадет до 1%</a:t>
            </a:r>
            <a:r>
              <a:rPr lang="ru-RU" altLang="ru-RU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110" name="Rectangle 24"/>
          <p:cNvSpPr>
            <a:spLocks noChangeArrowheads="1"/>
          </p:cNvSpPr>
          <p:nvPr/>
        </p:nvSpPr>
        <p:spPr bwMode="auto">
          <a:xfrm>
            <a:off x="5334000" y="2514600"/>
            <a:ext cx="3794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260" tIns="36631" rIns="73260" bIns="36631">
            <a:spAutoFit/>
          </a:bodyPr>
          <a:lstStyle/>
          <a:p>
            <a:r>
              <a:rPr lang="en-US" altLang="ru-RU" dirty="0"/>
              <a:t>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750" y="838200"/>
            <a:ext cx="8604250" cy="68263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62" tIns="46230" rIns="92462" bIns="4623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032483">
            <a:off x="3751833" y="2919837"/>
            <a:ext cx="2182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Возможно 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1032483">
            <a:off x="3523233" y="1472037"/>
            <a:ext cx="21828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Невозможно 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21032483">
            <a:off x="3599564" y="3758026"/>
            <a:ext cx="2182812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Возможно 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1032483">
            <a:off x="3828033" y="4977237"/>
            <a:ext cx="2182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Возможно 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/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5800" y="914400"/>
            <a:ext cx="8458200" cy="5663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sz="2400" b="1" dirty="0" smtClean="0"/>
              <a:t>Мы боимся потерять высокие темпы  экономического роста при переходе на </a:t>
            </a:r>
            <a:r>
              <a:rPr lang="ru-RU" sz="2400" b="1" dirty="0" err="1" smtClean="0"/>
              <a:t>низкоуглеродные</a:t>
            </a:r>
            <a:r>
              <a:rPr lang="ru-RU" sz="2400" b="1" dirty="0" smtClean="0"/>
              <a:t> траектории развития </a:t>
            </a:r>
          </a:p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sz="2400" b="1" dirty="0" smtClean="0"/>
              <a:t>Но . . . нельзя потерять, то чего у нас нет </a:t>
            </a:r>
          </a:p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altLang="ru-RU" sz="2400" b="1" dirty="0" smtClean="0"/>
              <a:t>Возможность ускорения роста до среднемировых темпов – это не то, что нам дано, а то, что еще требуется доказать</a:t>
            </a:r>
          </a:p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altLang="ru-RU" sz="2400" b="1" dirty="0" smtClean="0"/>
              <a:t>Нужны новые драйверы роста. Ими могут стать </a:t>
            </a:r>
            <a:r>
              <a:rPr lang="ru-RU" altLang="ru-RU" sz="2400" b="1" dirty="0" err="1" smtClean="0"/>
              <a:t>низкоуглеродные</a:t>
            </a:r>
            <a:r>
              <a:rPr lang="ru-RU" altLang="ru-RU" sz="2400" b="1" dirty="0" smtClean="0"/>
              <a:t> технологии  </a:t>
            </a:r>
          </a:p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sz="2400" b="1" dirty="0" smtClean="0"/>
              <a:t>Мы хотим сохранить рыночные ниши на традиционных рынках. Это важно, но они будут сжиматься,  и это от нас не зависит!</a:t>
            </a:r>
          </a:p>
          <a:p>
            <a:pPr marL="457200" indent="-457200">
              <a:spcAft>
                <a:spcPts val="1200"/>
              </a:spcAft>
              <a:buBlip>
                <a:blip r:embed="rId6"/>
              </a:buBlip>
            </a:pPr>
            <a:r>
              <a:rPr lang="ru-RU" sz="2400" b="1" dirty="0" smtClean="0"/>
              <a:t>Экономика «шагреневой кожи». Нам недолго осталось загадывать желания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60020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latin typeface="Impact" pitchFamily="34" charset="0"/>
              </a:rPr>
              <a:t>Эволюция политики государства в отношении развития </a:t>
            </a:r>
            <a:r>
              <a:rPr lang="ru-RU" sz="2200" dirty="0" err="1" smtClean="0">
                <a:latin typeface="Impact" pitchFamily="34" charset="0"/>
              </a:rPr>
              <a:t>низкоуглеродных</a:t>
            </a:r>
            <a:r>
              <a:rPr lang="ru-RU" sz="2200" dirty="0" smtClean="0">
                <a:latin typeface="Impact" pitchFamily="34" charset="0"/>
              </a:rPr>
              <a:t> технологий (ВИЭ и энергоэффективности) привела к</a:t>
            </a:r>
            <a:r>
              <a:rPr lang="en-US" sz="2200" dirty="0" smtClean="0">
                <a:latin typeface="Impact" pitchFamily="34" charset="0"/>
              </a:rPr>
              <a:t> </a:t>
            </a:r>
            <a:br>
              <a:rPr lang="en-US" sz="22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сдвигу первоначальных амбиций на четверть века</a:t>
            </a:r>
            <a:endParaRPr lang="en-US" sz="3200" dirty="0"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600200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953000" y="1687354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1260475" algn="l"/>
              </a:tabLst>
            </a:pPr>
            <a:r>
              <a:rPr lang="ru-RU" sz="2200" b="1" dirty="0" smtClean="0"/>
              <a:t>За два последних десятилетия в России в отношении доли ВИЭ (без ГЭС и биомассы) произошел переход от бесконечно малых к малым величинам </a:t>
            </a:r>
          </a:p>
          <a:p>
            <a:pPr marL="287338" indent="-287338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1260475" algn="l"/>
              </a:tabLst>
            </a:pPr>
            <a:r>
              <a:rPr lang="ru-RU" sz="2200" b="1" dirty="0" smtClean="0"/>
              <a:t>В 5 субъектах РФ выработка на ВИЭ в 2024-2025 гг. будет близка (или превысит) 1 </a:t>
            </a:r>
            <a:r>
              <a:rPr lang="ru-RU" sz="2200" b="1" dirty="0" err="1" smtClean="0"/>
              <a:t>млрд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кВт-ч</a:t>
            </a:r>
            <a:r>
              <a:rPr lang="ru-RU" sz="2200" b="1" dirty="0" smtClean="0"/>
              <a:t> </a:t>
            </a:r>
          </a:p>
          <a:p>
            <a:pPr marL="287338" lvl="0" indent="-287338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1260475" algn="l"/>
              </a:tabLst>
            </a:pPr>
            <a:r>
              <a:rPr lang="ru-RU" sz="2200" b="1" dirty="0" smtClean="0"/>
              <a:t>Выход ВЭС и СЭС на ценовой сетевой паритет в России ожидается на временном промежутке от 2023 г. до 2035 г</a:t>
            </a:r>
            <a:r>
              <a:rPr lang="ru-RU" sz="2000" b="1" dirty="0" smtClean="0"/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05000"/>
            <a:ext cx="3768082" cy="329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85800" y="5257800"/>
            <a:ext cx="41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Ожидаемый к 2025 г. </a:t>
            </a:r>
            <a:r>
              <a:rPr lang="ru-RU" sz="2200" b="1" dirty="0" err="1" smtClean="0"/>
              <a:t>четырех-кратный</a:t>
            </a:r>
            <a:r>
              <a:rPr lang="ru-RU" sz="2200" b="1" dirty="0" smtClean="0"/>
              <a:t> рост выработки на ВЭС и СЭС все же не позволит выйти на долю ВИЭ в 1</a:t>
            </a:r>
            <a:r>
              <a:rPr lang="ru-RU" sz="2200" dirty="0" smtClean="0"/>
              <a:t>%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295400"/>
          </a:xfrm>
          <a:solidFill>
            <a:srgbClr val="FFFFFF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Impact" pitchFamily="34" charset="0"/>
              </a:rPr>
              <a:t>Энергоемкость ВВП России в 2007-2020 гг. снизилась только на 5%, а при исключении неэнергетических нужд – на 16% при целевых 40%</a:t>
            </a:r>
            <a:endParaRPr lang="en-US" sz="3200" dirty="0">
              <a:latin typeface="Impact" pitchFamily="34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 flipV="1">
            <a:off x="0" y="6300788"/>
            <a:ext cx="635000" cy="557212"/>
          </a:xfrm>
          <a:solidFill>
            <a:srgbClr val="FFFF00">
              <a:alpha val="50195"/>
            </a:srgbClr>
          </a:solidFill>
        </p:spPr>
      </p:pic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3078" name="Rectangle 14"/>
          <p:cNvSpPr>
            <a:spLocks noChangeArrowheads="1"/>
          </p:cNvSpPr>
          <p:nvPr/>
        </p:nvSpPr>
        <p:spPr bwMode="auto">
          <a:xfrm>
            <a:off x="0" y="153511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9552" y="1295400"/>
            <a:ext cx="8604448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79652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85800" y="5473005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Научились выявлять вклад технологического фактора. Он работал в верном направлении, но . . . медленно</a:t>
            </a:r>
            <a:endParaRPr lang="en-US" sz="2800" b="1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867400" y="3886200"/>
            <a:ext cx="1676400" cy="1676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43808" y="3140968"/>
            <a:ext cx="1368152" cy="864096"/>
          </a:xfrm>
          <a:prstGeom prst="rect">
            <a:avLst/>
          </a:prstGeom>
        </p:spPr>
      </p:pic>
      <p:pic>
        <p:nvPicPr>
          <p:cNvPr id="32770" name="Picture 2" descr="https://avatars.mds.yandex.net/get-pdb/1766868/0d1933ca-d540-47f3-b579-1d12df696a69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2062542" cy="1368152"/>
          </a:xfrm>
          <a:prstGeom prst="rect">
            <a:avLst/>
          </a:prstGeom>
          <a:noFill/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5DE9586-DEF4-4F2C-996F-C108ACD8909C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1052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>
              <a:defRPr/>
            </a:pPr>
            <a:r>
              <a:rPr lang="ru-RU" sz="2400" dirty="0" smtClean="0">
                <a:latin typeface="Impact" pitchFamily="34" charset="0"/>
              </a:rPr>
              <a:t>Нет одной дороги в будущее. </a:t>
            </a:r>
            <a:r>
              <a:rPr lang="en-US" sz="2400" dirty="0" smtClean="0">
                <a:latin typeface="Impact" pitchFamily="34" charset="0"/>
              </a:rPr>
              <a:t> </a:t>
            </a:r>
            <a:r>
              <a:rPr lang="ru-RU" sz="2400" dirty="0" smtClean="0">
                <a:latin typeface="Impact" pitchFamily="34" charset="0"/>
              </a:rPr>
              <a:t>Нужно выбрать правильную дорогу.    Будущее не будет похоже на прошлое</a:t>
            </a:r>
            <a:endParaRPr lang="ru-RU" sz="2400" dirty="0">
              <a:latin typeface="Impact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052736"/>
            <a:ext cx="8532440" cy="7200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1196752"/>
          <a:ext cx="828092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648072"/>
                <a:gridCol w="403244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1990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2050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8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2016224" cy="1368152"/>
          </a:xfrm>
          <a:prstGeom prst="rect">
            <a:avLst/>
          </a:prstGeom>
        </p:spPr>
      </p:pic>
      <p:pic>
        <p:nvPicPr>
          <p:cNvPr id="11" name="Рисунок 15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83568" y="5085184"/>
            <a:ext cx="2016224" cy="1512168"/>
          </a:xfrm>
          <a:prstGeom prst="rect">
            <a:avLst/>
          </a:prstGeom>
        </p:spPr>
      </p:pic>
      <p:pic>
        <p:nvPicPr>
          <p:cNvPr id="13" name="Рисунок 4"/>
          <p:cNvPicPr/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43808" y="5517232"/>
            <a:ext cx="1423352" cy="9493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11960" y="1772816"/>
            <a:ext cx="936104" cy="48965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Impact" pitchFamily="34" charset="0"/>
              </a:rPr>
              <a:t>Вы </a:t>
            </a:r>
            <a:r>
              <a:rPr lang="ru-RU" sz="1600" dirty="0" err="1" smtClean="0">
                <a:latin typeface="Impact" pitchFamily="34" charset="0"/>
              </a:rPr>
              <a:t>находи-тесь</a:t>
            </a:r>
            <a:r>
              <a:rPr lang="ru-RU" sz="1600" dirty="0" smtClean="0">
                <a:latin typeface="Impact" pitchFamily="34" charset="0"/>
              </a:rPr>
              <a:t> здесь</a:t>
            </a:r>
            <a:endParaRPr lang="en-US" sz="1600" dirty="0"/>
          </a:p>
        </p:txBody>
      </p:sp>
      <p:pic>
        <p:nvPicPr>
          <p:cNvPr id="20" name="Рисунок 10"/>
          <p:cNvPicPr/>
          <p:nvPr/>
        </p:nvPicPr>
        <p:blipFill>
          <a:blip r:embed="rId1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10800000" flipV="1">
            <a:off x="6588224" y="3501009"/>
            <a:ext cx="2411760" cy="1656184"/>
          </a:xfrm>
          <a:prstGeom prst="rect">
            <a:avLst/>
          </a:prstGeom>
        </p:spPr>
      </p:pic>
      <p:pic>
        <p:nvPicPr>
          <p:cNvPr id="21" name="Рисунок 18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6588224" y="5229200"/>
            <a:ext cx="2442495" cy="1412776"/>
          </a:xfrm>
          <a:prstGeom prst="rect">
            <a:avLst/>
          </a:prstGeom>
        </p:spPr>
      </p:pic>
      <p:pic>
        <p:nvPicPr>
          <p:cNvPr id="19" name="Рисунок 9"/>
          <p:cNvPicPr/>
          <p:nvPr/>
        </p:nvPicPr>
        <p:blipFill>
          <a:blip r:embed="rId1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076056" y="5445224"/>
            <a:ext cx="1424268" cy="1078731"/>
          </a:xfrm>
          <a:prstGeom prst="rect">
            <a:avLst/>
          </a:prstGeom>
        </p:spPr>
      </p:pic>
      <p:pic>
        <p:nvPicPr>
          <p:cNvPr id="12" name="Рисунок 13"/>
          <p:cNvPicPr/>
          <p:nvPr/>
        </p:nvPicPr>
        <p:blipFill>
          <a:blip r:embed="rId1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843808" y="1916832"/>
            <a:ext cx="1368152" cy="1008112"/>
          </a:xfrm>
          <a:prstGeom prst="rect">
            <a:avLst/>
          </a:prstGeom>
        </p:spPr>
      </p:pic>
      <p:pic>
        <p:nvPicPr>
          <p:cNvPr id="32772" name="Picture 4" descr="http://впрямь.рф/d/ktytdksurbokftd-1600x900-nopad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3808" y="4221088"/>
            <a:ext cx="1368152" cy="1080120"/>
          </a:xfrm>
          <a:prstGeom prst="rect">
            <a:avLst/>
          </a:prstGeom>
          <a:noFill/>
        </p:spPr>
      </p:pic>
      <p:pic>
        <p:nvPicPr>
          <p:cNvPr id="18" name="Рисунок 6"/>
          <p:cNvPicPr/>
          <p:nvPr/>
        </p:nvPicPr>
        <p:blipFill>
          <a:blip r:embed="rId1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148064" y="1844824"/>
            <a:ext cx="1258494" cy="801810"/>
          </a:xfrm>
          <a:prstGeom prst="rect">
            <a:avLst/>
          </a:prstGeom>
        </p:spPr>
      </p:pic>
      <p:pic>
        <p:nvPicPr>
          <p:cNvPr id="32776" name="Picture 8" descr="https://avatars.mds.yandex.net/get-zen_doc/1811900/pub_5d7cdb716f5f6f01277d0c98_5d7def352fda8600ad99bd5a/scale_12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1772816"/>
            <a:ext cx="2339752" cy="1559835"/>
          </a:xfrm>
          <a:prstGeom prst="rect">
            <a:avLst/>
          </a:prstGeom>
          <a:noFill/>
        </p:spPr>
      </p:pic>
      <p:pic>
        <p:nvPicPr>
          <p:cNvPr id="32778" name="Picture 10" descr="https://www.simplycars.ru/cache/front/photoalbums/40/83220/1580x114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8064" y="2924944"/>
            <a:ext cx="1351769" cy="975327"/>
          </a:xfrm>
          <a:prstGeom prst="rect">
            <a:avLst/>
          </a:prstGeom>
          <a:noFill/>
        </p:spPr>
      </p:pic>
      <p:pic>
        <p:nvPicPr>
          <p:cNvPr id="32780" name="Picture 12" descr="https://avatars.mds.yandex.net/get-pdb/2108309/62c62047-f6dd-4936-a498-be4a9b67a158/ori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48064" y="4005064"/>
            <a:ext cx="1368152" cy="1224136"/>
          </a:xfrm>
          <a:prstGeom prst="rect">
            <a:avLst/>
          </a:prstGeom>
          <a:noFill/>
        </p:spPr>
      </p:pic>
      <p:pic>
        <p:nvPicPr>
          <p:cNvPr id="32782" name="Picture 14" descr="Красным ГНЗ ПИН как логотип. Геолокация и Навигация — стоковый вектор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355976" y="2492896"/>
            <a:ext cx="643459" cy="643459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DF58A2-7F3C-49A6-AA68-B8E27C6D3BEC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 indent="0">
              <a:defRPr/>
            </a:pPr>
            <a:r>
              <a:rPr lang="ru-RU" sz="2400" dirty="0">
                <a:latin typeface="Impact" pitchFamily="34" charset="0"/>
                <a:cs typeface="Arial" charset="0"/>
              </a:rPr>
              <a:t>Базовый </a:t>
            </a:r>
            <a:r>
              <a:rPr lang="ru-RU" sz="2400" dirty="0" smtClean="0">
                <a:latin typeface="Impact" pitchFamily="34" charset="0"/>
                <a:cs typeface="Arial" charset="0"/>
              </a:rPr>
              <a:t>сценарий:  Стоки </a:t>
            </a:r>
            <a:r>
              <a:rPr lang="ru-RU" sz="2400" dirty="0">
                <a:latin typeface="Impact" pitchFamily="34" charset="0"/>
                <a:cs typeface="Arial" charset="0"/>
              </a:rPr>
              <a:t>в секторе ЗИЗИЛХ </a:t>
            </a:r>
            <a:r>
              <a:rPr lang="ru-RU" sz="2400" dirty="0" smtClean="0">
                <a:latin typeface="Impact" pitchFamily="34" charset="0"/>
                <a:cs typeface="Arial" charset="0"/>
              </a:rPr>
              <a:t>снижаются. </a:t>
            </a:r>
          </a:p>
          <a:p>
            <a:pPr marL="0" lvl="1" indent="0">
              <a:defRPr/>
            </a:pPr>
            <a:r>
              <a:rPr lang="ru-RU" sz="2000" dirty="0" smtClean="0">
                <a:latin typeface="Impact" pitchFamily="34" charset="0"/>
                <a:cs typeface="Arial" charset="0"/>
              </a:rPr>
              <a:t>Риск превышения 70% от уровня 1990 г. </a:t>
            </a:r>
            <a:endParaRPr lang="ru-RU" sz="2000" dirty="0">
              <a:latin typeface="Impact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762000"/>
            <a:ext cx="8532812" cy="730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836613"/>
            <a:ext cx="4211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836613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644900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836613"/>
            <a:ext cx="4103687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4321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4932363" y="14843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Impact" pitchFamily="34" charset="0"/>
              </a:rPr>
              <a:t>Работа выполнена по заказу Минэкономразвития </a:t>
            </a:r>
            <a:r>
              <a:rPr lang="ru-RU" dirty="0" smtClean="0">
                <a:latin typeface="Impact" pitchFamily="34" charset="0"/>
              </a:rPr>
              <a:t>России </a:t>
            </a:r>
          </a:p>
          <a:p>
            <a:r>
              <a:rPr lang="ru-RU" dirty="0" smtClean="0">
                <a:latin typeface="Impact" pitchFamily="34" charset="0"/>
              </a:rPr>
              <a:t>ЦЭНЭФ-</a:t>
            </a:r>
            <a:r>
              <a:rPr lang="en-US" dirty="0">
                <a:latin typeface="Impact" pitchFamily="34" charset="0"/>
              </a:rPr>
              <a:t>XXI </a:t>
            </a:r>
            <a:r>
              <a:rPr lang="ru-RU" dirty="0">
                <a:latin typeface="Impact" pitchFamily="34" charset="0"/>
              </a:rPr>
              <a:t>и группой экспертов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1066800"/>
            <a:ext cx="3810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Arial" charset="0"/>
              </a:rPr>
              <a:t>После коррекции на ситуацию в 2020 г. риск превышения 70% исчезает 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278ADC-F5F7-4829-882A-78AE28A371C5}" type="slidenum">
              <a:rPr lang="ru-RU" smtClean="0"/>
              <a:pPr/>
              <a:t>9</a:t>
            </a:fld>
            <a:endParaRPr lang="ru-RU" smtClean="0"/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300788"/>
            <a:ext cx="635000" cy="55721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0"/>
            <a:ext cx="8532812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lvl="1" indent="0">
              <a:defRPr/>
            </a:pPr>
            <a:r>
              <a:rPr lang="ru-RU" sz="2400" dirty="0">
                <a:latin typeface="Impact" pitchFamily="34" charset="0"/>
                <a:cs typeface="Arial" charset="0"/>
              </a:rPr>
              <a:t>Сценарий </a:t>
            </a:r>
            <a:r>
              <a:rPr lang="en-US" sz="2400" dirty="0">
                <a:latin typeface="Impact" pitchFamily="34" charset="0"/>
                <a:cs typeface="Arial" charset="0"/>
              </a:rPr>
              <a:t>INDC</a:t>
            </a:r>
            <a:r>
              <a:rPr lang="ru-RU" sz="2400" dirty="0">
                <a:latin typeface="Impact" pitchFamily="34" charset="0"/>
                <a:cs typeface="Arial" charset="0"/>
              </a:rPr>
              <a:t>. </a:t>
            </a:r>
            <a:endParaRPr lang="en-US" sz="2400" dirty="0" smtClean="0">
              <a:latin typeface="Impact" pitchFamily="34" charset="0"/>
              <a:cs typeface="Arial" charset="0"/>
            </a:endParaRPr>
          </a:p>
          <a:p>
            <a:pPr marL="0" lvl="1" indent="0">
              <a:defRPr/>
            </a:pPr>
            <a:r>
              <a:rPr lang="ru-RU" sz="2400" dirty="0" smtClean="0">
                <a:latin typeface="Impact" pitchFamily="34" charset="0"/>
                <a:cs typeface="Arial" charset="0"/>
              </a:rPr>
              <a:t>Нетто-выбросы </a:t>
            </a:r>
            <a:r>
              <a:rPr lang="ru-RU" sz="2400" dirty="0">
                <a:latin typeface="Impact" pitchFamily="34" charset="0"/>
                <a:cs typeface="Arial" charset="0"/>
              </a:rPr>
              <a:t>до 2050 г. не превышают 70% от </a:t>
            </a:r>
            <a:r>
              <a:rPr lang="ru-RU" sz="2400" dirty="0" smtClean="0">
                <a:latin typeface="Impact" pitchFamily="34" charset="0"/>
                <a:cs typeface="Arial" charset="0"/>
              </a:rPr>
              <a:t>уровня 1990 г.</a:t>
            </a:r>
            <a:endParaRPr lang="ru-RU" sz="2000" dirty="0">
              <a:latin typeface="Impact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188" y="762000"/>
            <a:ext cx="8532812" cy="7302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836613"/>
            <a:ext cx="42116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836613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3644900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4321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644900"/>
            <a:ext cx="40322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0" y="990600"/>
            <a:ext cx="3810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Arial" charset="0"/>
              </a:rPr>
              <a:t>В основном меры для снижения выбросов в промышленных процессах, от сельского хозяйства и от отходов.</a:t>
            </a:r>
          </a:p>
          <a:p>
            <a:r>
              <a:rPr lang="ru-RU" sz="2000" b="1" dirty="0" smtClean="0">
                <a:cs typeface="Arial" charset="0"/>
              </a:rPr>
              <a:t>Можно сохранять установку Указа №666 до 2050 г. 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914400" y="2057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charset="0"/>
              </a:rPr>
              <a:t>Диапазон неопределенности вклада сектора ЗИЗЛХ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267200" y="1600200"/>
            <a:ext cx="762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1495</Words>
  <Application>Microsoft Office PowerPoint</Application>
  <PresentationFormat>On-screen Show (4:3)</PresentationFormat>
  <Paragraphs>178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Траектории «зеркальной» динамики антропогенных выбросов ПГ в основных секторах глобальной экономики</vt:lpstr>
      <vt:lpstr>Зеркальное развитие для России. Двойной декаплинг. При динамичном росте ВВП снижается потребление первичной энергии и еще быстрее – нетто-выбросы ПГ</vt:lpstr>
      <vt:lpstr>Slide 4</vt:lpstr>
      <vt:lpstr>Эволюция политики государства в отношении развития низкоуглеродных технологий (ВИЭ и энергоэффективности) привела к  сдвигу первоначальных амбиций на четверть века</vt:lpstr>
      <vt:lpstr>Энергоемкость ВВП России в 2007-2020 гг. снизилась только на 5%, а при исключении неэнергетических нужд – на 16% при целевых 40%</vt:lpstr>
      <vt:lpstr>Slide 7</vt:lpstr>
      <vt:lpstr>Slide 8</vt:lpstr>
      <vt:lpstr>Slide 9</vt:lpstr>
      <vt:lpstr>Slide 10</vt:lpstr>
      <vt:lpstr>Slide 11</vt:lpstr>
      <vt:lpstr>Структура потребления и производства энергоресурсов кардинально меняется . Минус топливо плюс  электрификация </vt:lpstr>
      <vt:lpstr>Slide 13</vt:lpstr>
      <vt:lpstr>Концепция механизма CBAM   ∆ углеродоемкости*∆ цены на углерод</vt:lpstr>
      <vt:lpstr>Транспорт: кардинальные сдвиги в пользу электромобилей, общественного транспорта и малой мобильности  </vt:lpstr>
      <vt:lpstr>Добывать газ в российских зданиях в 3-5 раз дешевле, чем на Ямале</vt:lpstr>
      <vt:lpstr>Оптимизация глобальных усилий.  Экономия тепловой энергии в МКД России обходится в 10-30 раз дешевле, чем в ЕС</vt:lpstr>
      <vt:lpstr>Для захвата СО2, по объему равного снижению выбросов за счет энергоэффективного капитального ремонта МКД сибирского города, требуется засадить лесами площадь, которая в 10-40 раз превышает общую площадь земель этого города, а с учетом эффекта от снижения потерь в тепловых сетях соответствующие кратности растут до 15-50</vt:lpstr>
      <vt:lpstr>Мы уже имеем опыт использования всех низкоуглерод-ных технологий, но в очень малых масштабах.  Стратегии должны быть нацелены на их масштабиро-вание </vt:lpstr>
      <vt:lpstr>Спекулятивная оценка перспектив выхода России на углеродную нейтральность. 2070? 2075? 2100?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Четвертая технологическая революция. Тренды, которые формируют экономику будущего</dc:title>
  <dc:creator>igor</dc:creator>
  <cp:lastModifiedBy>igor</cp:lastModifiedBy>
  <cp:revision>67</cp:revision>
  <dcterms:created xsi:type="dcterms:W3CDTF">2020-11-30T07:48:22Z</dcterms:created>
  <dcterms:modified xsi:type="dcterms:W3CDTF">2021-03-22T17:13:13Z</dcterms:modified>
</cp:coreProperties>
</file>