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448" r:id="rId3"/>
    <p:sldId id="457" r:id="rId4"/>
    <p:sldId id="458" r:id="rId5"/>
    <p:sldId id="460" r:id="rId6"/>
    <p:sldId id="451" r:id="rId7"/>
    <p:sldId id="417" r:id="rId8"/>
    <p:sldId id="268" r:id="rId9"/>
    <p:sldId id="456" r:id="rId10"/>
    <p:sldId id="453" r:id="rId11"/>
    <p:sldId id="285" r:id="rId12"/>
    <p:sldId id="455" r:id="rId13"/>
    <p:sldId id="275" r:id="rId14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72608" autoAdjust="0"/>
  </p:normalViewPr>
  <p:slideViewPr>
    <p:cSldViewPr snapToGrid="0">
      <p:cViewPr varScale="1">
        <p:scale>
          <a:sx n="86" d="100"/>
          <a:sy n="86" d="100"/>
        </p:scale>
        <p:origin x="123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909638"/>
            <a:ext cx="6481762" cy="44862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9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82600" y="5684240"/>
            <a:ext cx="6260427" cy="53848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2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96111" cy="597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5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429516" y="0"/>
            <a:ext cx="3396111" cy="597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5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1368882"/>
            <a:ext cx="3396111" cy="5979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5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429516" y="11368882"/>
            <a:ext cx="3396111" cy="5979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A554F4B-2F7D-4E5C-8D1F-4C338EEA5135}" type="slidenum">
              <a:rPr lang="en-US" sz="1500" b="0" strike="noStrike" spc="-1">
                <a:latin typeface="Times New Roman"/>
              </a:rPr>
              <a:t>‹#›</a:t>
            </a:fld>
            <a:endParaRPr lang="en-US" sz="15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541963" cy="3836988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09930" y="4861441"/>
            <a:ext cx="5678695" cy="460477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4021446" y="9721270"/>
            <a:ext cx="3075618" cy="510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488" tIns="48744" rIns="97488" bIns="48744" anchor="b">
            <a:noAutofit/>
          </a:bodyPr>
          <a:lstStyle/>
          <a:p>
            <a:pPr algn="r">
              <a:lnSpc>
                <a:spcPct val="100000"/>
              </a:lnSpc>
            </a:pPr>
            <a:fld id="{84F4C22F-7AB6-4F12-8E3B-4B3B9843CFC0}" type="slidenum">
              <a:rPr lang="ru-RU" sz="1300" spc="-1">
                <a:solidFill>
                  <a:srgbClr val="000000"/>
                </a:solidFill>
                <a:latin typeface="Arial"/>
              </a:rPr>
              <a:t>1</a:t>
            </a:fld>
            <a:endParaRPr lang="en-US" sz="13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https://www.irena.org/newsroom/pressreleases/2019/Apr/Renewable-Energy-Now-Accounts-for-a-Third-of-Global-Power-Capacity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554F4B-2F7D-4E5C-8D1F-4C338EEA5135}" type="slidenum">
              <a:rPr lang="en-US" sz="1500" b="0" strike="noStrike" spc="-1" smtClean="0">
                <a:latin typeface="Times New Roman"/>
              </a:rPr>
              <a:t>2</a:t>
            </a:fld>
            <a:endParaRPr lang="en-US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67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554F4B-2F7D-4E5C-8D1F-4C338EEA5135}" type="slidenum">
              <a:rPr lang="en-US" sz="1500" b="0" strike="noStrike" spc="-1" smtClean="0">
                <a:latin typeface="Times New Roman"/>
              </a:rPr>
              <a:t>3</a:t>
            </a:fld>
            <a:endParaRPr lang="en-US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16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554F4B-2F7D-4E5C-8D1F-4C338EEA5135}" type="slidenum">
              <a:rPr lang="en-US" sz="1500" b="0" strike="noStrike" spc="-1" smtClean="0">
                <a:latin typeface="Times New Roman"/>
              </a:rPr>
              <a:t>4</a:t>
            </a:fld>
            <a:endParaRPr lang="en-US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0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554F4B-2F7D-4E5C-8D1F-4C338EEA5135}" type="slidenum">
              <a:rPr lang="en-US" sz="1500" b="0" strike="noStrike" spc="-1" smtClean="0">
                <a:latin typeface="Times New Roman"/>
              </a:rPr>
              <a:t>5</a:t>
            </a:fld>
            <a:endParaRPr lang="en-US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622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554F4B-2F7D-4E5C-8D1F-4C338EEA5135}" type="slidenum">
              <a:rPr lang="en-US" sz="1500" b="0" strike="noStrike" spc="-1" smtClean="0">
                <a:latin typeface="Times New Roman"/>
              </a:rPr>
              <a:t>6</a:t>
            </a:fld>
            <a:endParaRPr lang="en-US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254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BF2A-6C98-4C85-B605-90763E9A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7BABD-B992-4A7C-A778-5FBEA565C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ADCE3-6D2D-4B67-AFF9-0E2D25CFB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66B50D-BABF-49EF-8ABA-7A8C948A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342E-7896-4D95-8872-2C94E7B7698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F1AAB3-468F-4131-9F96-32935DC3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0EEA7D-8413-4C40-8CD1-A41E7221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2585-B905-4AB4-8B62-0FDC525F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6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"/>
          <p:cNvPicPr/>
          <p:nvPr/>
        </p:nvPicPr>
        <p:blipFill>
          <a:blip r:embed="rId3"/>
          <a:stretch/>
        </p:blipFill>
        <p:spPr>
          <a:xfrm>
            <a:off x="539640" y="853920"/>
            <a:ext cx="2539440" cy="7902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 flipH="1">
            <a:off x="-720" y="2640600"/>
            <a:ext cx="3078720" cy="1537200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3310060" y="2871318"/>
            <a:ext cx="6308280" cy="156820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Low-carbon development: a driver or a brake on economic growth?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4953000" y="6520900"/>
            <a:ext cx="4953000" cy="337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Tahoma"/>
                <a:ea typeface="Tahoma"/>
              </a:rPr>
              <a:t>Potashnikov V. 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Tahoma"/>
              </a:rPr>
              <a:t>e-mail</a:t>
            </a:r>
            <a:r>
              <a:rPr lang="ru-RU" sz="1600" b="0" strike="noStrike" spc="-1" dirty="0">
                <a:solidFill>
                  <a:srgbClr val="000000"/>
                </a:solidFill>
                <a:latin typeface="Tahoma"/>
                <a:ea typeface="Tahoma"/>
              </a:rPr>
              <a:t>: </a:t>
            </a:r>
            <a:r>
              <a:rPr lang="en-US" sz="1600" b="0" strike="noStrike" spc="-1" dirty="0">
                <a:solidFill>
                  <a:srgbClr val="000000"/>
                </a:solidFill>
                <a:latin typeface="Tahoma"/>
                <a:ea typeface="Tahoma"/>
              </a:rPr>
              <a:t>potashnikov.vu@gmail.com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140520" y="1018800"/>
            <a:ext cx="27932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000000"/>
                </a:solidFill>
                <a:latin typeface="Tahoma"/>
                <a:ea typeface="Tahoma"/>
              </a:rPr>
              <a:t>Международная лаборатория исследований проблем устойчивого развития ИПЭИ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1DB7E-DD89-4B75-9A7A-CA815C82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7" y="748014"/>
            <a:ext cx="8315586" cy="59921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911935-D343-4316-934E-27C2C395D468}"/>
              </a:ext>
            </a:extLst>
          </p:cNvPr>
          <p:cNvSpPr/>
          <p:nvPr/>
        </p:nvSpPr>
        <p:spPr>
          <a:xfrm>
            <a:off x="6499687" y="6540541"/>
            <a:ext cx="3406313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63" dirty="0" err="1"/>
              <a:t>Safonov</a:t>
            </a:r>
            <a:r>
              <a:rPr lang="en-US" sz="1463" dirty="0"/>
              <a:t>, </a:t>
            </a:r>
            <a:r>
              <a:rPr lang="ru-RU" sz="1463" dirty="0"/>
              <a:t>Potashnikov</a:t>
            </a:r>
            <a:r>
              <a:rPr lang="en-US" sz="1463" dirty="0"/>
              <a:t>, et. All 2020</a:t>
            </a:r>
            <a:endParaRPr lang="ru-RU" sz="1463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494A6B6A-E28B-468D-88CA-133716E9D20D}"/>
              </a:ext>
            </a:extLst>
          </p:cNvPr>
          <p:cNvSpPr/>
          <p:nvPr/>
        </p:nvSpPr>
        <p:spPr>
          <a:xfrm>
            <a:off x="119886" y="172088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3B21C44-91C7-4036-9113-6D5FCF8C53FA}"/>
              </a:ext>
            </a:extLst>
          </p:cNvPr>
          <p:cNvSpPr/>
          <p:nvPr/>
        </p:nvSpPr>
        <p:spPr>
          <a:xfrm>
            <a:off x="537937" y="247186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pc="-1" dirty="0">
                <a:solidFill>
                  <a:srgbClr val="FFFFFF"/>
                </a:solidFill>
                <a:latin typeface="Tahoma"/>
                <a:ea typeface="Tahoma"/>
              </a:rPr>
              <a:t>Electricity decarbonization</a:t>
            </a:r>
          </a:p>
        </p:txBody>
      </p:sp>
    </p:spTree>
    <p:extLst>
      <p:ext uri="{BB962C8B-B14F-4D97-AF65-F5344CB8AC3E}">
        <p14:creationId xmlns:p14="http://schemas.microsoft.com/office/powerpoint/2010/main" val="291576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1C90A3-CBBF-4B19-BA1A-5427925A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8" y="972358"/>
            <a:ext cx="4947878" cy="468936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08770B85-A98E-48FE-ADDC-613E2278C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177" y="972358"/>
            <a:ext cx="4210050" cy="4374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Use RUTIMES (RES) results for IO analysis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Direct multiplicative effect of higher investment demand and future lower energy spending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Productivity growth effect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F1E96-D578-40C8-9F09-BA5BA1041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06" y="4136250"/>
            <a:ext cx="4210050" cy="546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B76DC0-FBDE-4CD3-82F8-19616E6DF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23" y="5456634"/>
            <a:ext cx="4371569" cy="67746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57682A-A693-4B38-8116-CADF9C7C0BF6}"/>
              </a:ext>
            </a:extLst>
          </p:cNvPr>
          <p:cNvSpPr/>
          <p:nvPr/>
        </p:nvSpPr>
        <p:spPr>
          <a:xfrm>
            <a:off x="8149080" y="6329584"/>
            <a:ext cx="1689886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3" dirty="0" err="1"/>
              <a:t>Laitner</a:t>
            </a:r>
            <a:r>
              <a:rPr lang="en-US" sz="1463" dirty="0"/>
              <a:t> et al, 2020</a:t>
            </a:r>
            <a:endParaRPr lang="ru-RU" sz="1463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66A37C60-936D-40A1-9FDC-3EF937530F7B}"/>
              </a:ext>
            </a:extLst>
          </p:cNvPr>
          <p:cNvSpPr/>
          <p:nvPr/>
        </p:nvSpPr>
        <p:spPr>
          <a:xfrm>
            <a:off x="96555" y="168666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8FD2501C-6C44-47AF-8EC1-52C1FDD94366}"/>
              </a:ext>
            </a:extLst>
          </p:cNvPr>
          <p:cNvSpPr/>
          <p:nvPr/>
        </p:nvSpPr>
        <p:spPr>
          <a:xfrm>
            <a:off x="514606" y="243764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pc="-1" dirty="0">
                <a:solidFill>
                  <a:srgbClr val="FFFFFF"/>
                </a:solidFill>
                <a:latin typeface="Tahoma"/>
                <a:ea typeface="Tahoma"/>
              </a:rPr>
              <a:t>Cost of decarbonization</a:t>
            </a:r>
          </a:p>
        </p:txBody>
      </p:sp>
    </p:spTree>
    <p:extLst>
      <p:ext uri="{BB962C8B-B14F-4D97-AF65-F5344CB8AC3E}">
        <p14:creationId xmlns:p14="http://schemas.microsoft.com/office/powerpoint/2010/main" val="45110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3"/>
          <p:cNvPicPr/>
          <p:nvPr/>
        </p:nvPicPr>
        <p:blipFill>
          <a:blip r:embed="rId2"/>
          <a:stretch/>
        </p:blipFill>
        <p:spPr>
          <a:xfrm>
            <a:off x="813240" y="2988720"/>
            <a:ext cx="2827080" cy="87984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4678920" y="0"/>
            <a:ext cx="5226480" cy="6857280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4678920" y="3165840"/>
            <a:ext cx="5226480" cy="5217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lang="en-US" sz="2800" spc="-1" dirty="0">
                <a:solidFill>
                  <a:srgbClr val="FFFFFF"/>
                </a:solidFill>
                <a:latin typeface="Tahoma"/>
                <a:ea typeface="Tahoma"/>
              </a:rPr>
              <a:t>Thank you for your attention!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119240" y="5062680"/>
            <a:ext cx="27932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000000"/>
                </a:solidFill>
                <a:latin typeface="Tahoma"/>
                <a:ea typeface="Tahoma"/>
              </a:rPr>
              <a:t>Международная лаборатория исследований проблем устойчивого развития ИПЭИ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ind speed at 50 meters height, m/s">
            <a:extLst>
              <a:ext uri="{FF2B5EF4-FFF2-40B4-BE49-F238E27FC236}">
                <a16:creationId xmlns:a16="http://schemas.microsoft.com/office/drawing/2014/main" id="{96383C11-88E6-7B43-AECF-79971FB7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8" y="1240629"/>
            <a:ext cx="9114164" cy="51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6D6CF355-B8C5-4843-9B49-840B0C086F35}"/>
              </a:ext>
            </a:extLst>
          </p:cNvPr>
          <p:cNvSpPr/>
          <p:nvPr/>
        </p:nvSpPr>
        <p:spPr>
          <a:xfrm>
            <a:off x="290820" y="237933"/>
            <a:ext cx="9324360" cy="599040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2F1F294E-DB9A-4C93-97C1-B625080BA180}"/>
              </a:ext>
            </a:extLst>
          </p:cNvPr>
          <p:cNvSpPr/>
          <p:nvPr/>
        </p:nvSpPr>
        <p:spPr>
          <a:xfrm>
            <a:off x="358140" y="307053"/>
            <a:ext cx="6722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FFFFFF"/>
                </a:solidFill>
              </a:rPr>
              <a:t>MERRA 2 NASA</a:t>
            </a:r>
          </a:p>
        </p:txBody>
      </p:sp>
    </p:spTree>
    <p:extLst>
      <p:ext uri="{BB962C8B-B14F-4D97-AF65-F5344CB8AC3E}">
        <p14:creationId xmlns:p14="http://schemas.microsoft.com/office/powerpoint/2010/main" val="246944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2EA0A73E-EAB2-B340-B211-1CD7C2A14712}"/>
              </a:ext>
            </a:extLst>
          </p:cNvPr>
          <p:cNvSpPr/>
          <p:nvPr/>
        </p:nvSpPr>
        <p:spPr>
          <a:xfrm>
            <a:off x="138223" y="118121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DCBEE511-5493-43EA-A129-EBC2026E405E}"/>
              </a:ext>
            </a:extLst>
          </p:cNvPr>
          <p:cNvSpPr/>
          <p:nvPr/>
        </p:nvSpPr>
        <p:spPr>
          <a:xfrm>
            <a:off x="556274" y="193219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pc="-1" dirty="0">
                <a:solidFill>
                  <a:srgbClr val="FFFFFF"/>
                </a:solidFill>
                <a:latin typeface="Tahoma"/>
                <a:ea typeface="Tahoma"/>
              </a:rPr>
              <a:t>GLOBAL DEMAND FOR FOSSIL FUEL</a:t>
            </a:r>
            <a:endParaRPr lang="ru-RU" sz="1800" b="0" strike="noStrike" spc="-1" dirty="0">
              <a:solidFill>
                <a:srgbClr val="FFFFFF"/>
              </a:solidFill>
              <a:latin typeface="Tahoma"/>
              <a:ea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9E984-4553-4B55-8534-7318402B4139}"/>
              </a:ext>
            </a:extLst>
          </p:cNvPr>
          <p:cNvSpPr txBox="1"/>
          <p:nvPr/>
        </p:nvSpPr>
        <p:spPr>
          <a:xfrm>
            <a:off x="138223" y="840495"/>
            <a:ext cx="942476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for main effects: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Replacing fossil fuel-based electricity with solar and wind power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renewable capacity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was higher than from fossil fuel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2012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(except 2014) (IRENA)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Electric cars displace the rest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Electricity is generated from renewable and natural gas &amp; coal. Coal &amp; gas are cheaper than oil. Average fossil fuel consumption by an electric car in current conditions is less than oil ones 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fossil fuel consumption by electric car in EU 43-90 MJ/100km, in China 149 MJ/100km vs. 164-327 MJ/100km by oil car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Global efforts to prevent climate change (ex. EU Green deal)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Global population growth (plus 1.5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bln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 to 2050, mainly by Sub-Saharan Africa) and industrialization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As a result, global demand for fossil fuels may increase or decrease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But demand from the EU and China (important countries for Russia) should decline due to these effects and negative demographics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5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2EA0A73E-EAB2-B340-B211-1CD7C2A14712}"/>
              </a:ext>
            </a:extLst>
          </p:cNvPr>
          <p:cNvSpPr/>
          <p:nvPr/>
        </p:nvSpPr>
        <p:spPr>
          <a:xfrm>
            <a:off x="138223" y="209561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DCBEE511-5493-43EA-A129-EBC2026E405E}"/>
              </a:ext>
            </a:extLst>
          </p:cNvPr>
          <p:cNvSpPr/>
          <p:nvPr/>
        </p:nvSpPr>
        <p:spPr>
          <a:xfrm>
            <a:off x="556274" y="284659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 dirty="0">
                <a:solidFill>
                  <a:srgbClr val="FFFFFF"/>
                </a:solidFill>
                <a:latin typeface="Tahoma"/>
                <a:ea typeface="Tahoma"/>
              </a:rPr>
              <a:t>What about Russia</a:t>
            </a:r>
            <a:endParaRPr lang="ru-RU" sz="1800" b="0" strike="noStrike" spc="-1" dirty="0">
              <a:solidFill>
                <a:srgbClr val="FFFFFF"/>
              </a:solidFill>
              <a:latin typeface="Tahoma"/>
              <a:ea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9E984-4553-4B55-8534-7318402B4139}"/>
              </a:ext>
            </a:extLst>
          </p:cNvPr>
          <p:cNvSpPr txBox="1"/>
          <p:nvPr/>
        </p:nvSpPr>
        <p:spPr>
          <a:xfrm>
            <a:off x="138223" y="954795"/>
            <a:ext cx="9424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Low ambitions about: Renewable, Decarbonization, electric vehicle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There is plan of gray hydrogen export (about 2 Mt by 2035)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2548A-3A46-4FAF-9E06-A18D03F6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876"/>
            <a:ext cx="8124711" cy="4958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DAE65-A1DA-4E71-931C-91DA9ED97234}"/>
              </a:ext>
            </a:extLst>
          </p:cNvPr>
          <p:cNvSpPr txBox="1"/>
          <p:nvPr/>
        </p:nvSpPr>
        <p:spPr>
          <a:xfrm>
            <a:off x="8038127" y="1918579"/>
            <a:ext cx="131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BAU, gov.</a:t>
            </a:r>
            <a:endParaRPr lang="ru-RU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114C6-347E-451E-A5B1-EF32D2A19C01}"/>
              </a:ext>
            </a:extLst>
          </p:cNvPr>
          <p:cNvSpPr txBox="1"/>
          <p:nvPr/>
        </p:nvSpPr>
        <p:spPr>
          <a:xfrm>
            <a:off x="7979814" y="2596845"/>
            <a:ext cx="1842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 scenario, gov.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2DDF-C440-4E0C-B8C9-36BE682F1084}"/>
              </a:ext>
            </a:extLst>
          </p:cNvPr>
          <p:cNvSpPr txBox="1"/>
          <p:nvPr/>
        </p:nvSpPr>
        <p:spPr>
          <a:xfrm>
            <a:off x="7979814" y="3163734"/>
            <a:ext cx="131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DDP, gov.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D6E88-759E-45F9-957E-D044652C81F8}"/>
              </a:ext>
            </a:extLst>
          </p:cNvPr>
          <p:cNvSpPr txBox="1"/>
          <p:nvPr/>
        </p:nvSpPr>
        <p:spPr>
          <a:xfrm>
            <a:off x="7979814" y="3700424"/>
            <a:ext cx="177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DDP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gov.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C8F18-09CA-45E3-8E12-5347B64660F8}"/>
              </a:ext>
            </a:extLst>
          </p:cNvPr>
          <p:cNvSpPr txBox="1"/>
          <p:nvPr/>
        </p:nvSpPr>
        <p:spPr>
          <a:xfrm>
            <a:off x="7979813" y="4014882"/>
            <a:ext cx="184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BAU, RANEPA (CO2 only)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82799-23BA-4AE6-A280-C200C3909130}"/>
              </a:ext>
            </a:extLst>
          </p:cNvPr>
          <p:cNvSpPr txBox="1"/>
          <p:nvPr/>
        </p:nvSpPr>
        <p:spPr>
          <a:xfrm>
            <a:off x="7951969" y="5346658"/>
            <a:ext cx="184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DDP, RANEPA (CO2 only)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130927-32E5-4F86-97C8-46E3A95A1076}"/>
              </a:ext>
            </a:extLst>
          </p:cNvPr>
          <p:cNvSpPr/>
          <p:nvPr/>
        </p:nvSpPr>
        <p:spPr>
          <a:xfrm>
            <a:off x="5116653" y="6573341"/>
            <a:ext cx="4908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*DDP – deep decarbonization scenario, BAU – business as usual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2EA0A73E-EAB2-B340-B211-1CD7C2A14712}"/>
              </a:ext>
            </a:extLst>
          </p:cNvPr>
          <p:cNvSpPr/>
          <p:nvPr/>
        </p:nvSpPr>
        <p:spPr>
          <a:xfrm>
            <a:off x="130135" y="2092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DCBEE511-5493-43EA-A129-EBC2026E405E}"/>
              </a:ext>
            </a:extLst>
          </p:cNvPr>
          <p:cNvSpPr/>
          <p:nvPr/>
        </p:nvSpPr>
        <p:spPr>
          <a:xfrm>
            <a:off x="290820" y="68567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 dirty="0">
                <a:solidFill>
                  <a:srgbClr val="FFFFFF"/>
                </a:solidFill>
                <a:latin typeface="Tahoma"/>
                <a:ea typeface="Tahoma"/>
              </a:rPr>
              <a:t>Possible costs of Russian energy policy</a:t>
            </a:r>
            <a:endParaRPr lang="ru-RU" sz="1800" b="0" strike="noStrike" spc="-1" dirty="0">
              <a:solidFill>
                <a:srgbClr val="FFFFFF"/>
              </a:solidFill>
              <a:latin typeface="Tahoma"/>
              <a:ea typeface="Tahoma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0D6F03-914B-4DEA-BC73-CEB363396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000"/>
            <a:ext cx="9791319" cy="62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5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2EA0A73E-EAB2-B340-B211-1CD7C2A14712}"/>
              </a:ext>
            </a:extLst>
          </p:cNvPr>
          <p:cNvSpPr/>
          <p:nvPr/>
        </p:nvSpPr>
        <p:spPr>
          <a:xfrm>
            <a:off x="130135" y="2092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DCBEE511-5493-43EA-A129-EBC2026E405E}"/>
              </a:ext>
            </a:extLst>
          </p:cNvPr>
          <p:cNvSpPr/>
          <p:nvPr/>
        </p:nvSpPr>
        <p:spPr>
          <a:xfrm>
            <a:off x="290820" y="68567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 dirty="0">
                <a:solidFill>
                  <a:srgbClr val="FFFFFF"/>
                </a:solidFill>
                <a:latin typeface="Tahoma"/>
                <a:ea typeface="Tahoma"/>
              </a:rPr>
              <a:t>Possible costs of Russian energy policy</a:t>
            </a:r>
            <a:endParaRPr lang="ru-RU" sz="1800" b="0" strike="noStrike" spc="-1" dirty="0">
              <a:solidFill>
                <a:srgbClr val="FFFFFF"/>
              </a:solidFill>
              <a:latin typeface="Tahoma"/>
              <a:ea typeface="Tahom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F2201A-3C78-43D0-B00E-523719DBC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00"/>
            <a:ext cx="9744075" cy="585825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6BFD5D-81EA-4B7E-BAB6-AA2AB398C517}"/>
              </a:ext>
            </a:extLst>
          </p:cNvPr>
          <p:cNvSpPr/>
          <p:nvPr/>
        </p:nvSpPr>
        <p:spPr>
          <a:xfrm>
            <a:off x="-44604" y="6177996"/>
            <a:ext cx="6126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about economic growth?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779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2EA0A73E-EAB2-B340-B211-1CD7C2A14712}"/>
              </a:ext>
            </a:extLst>
          </p:cNvPr>
          <p:cNvSpPr/>
          <p:nvPr/>
        </p:nvSpPr>
        <p:spPr>
          <a:xfrm>
            <a:off x="163589" y="140981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DCBEE511-5493-43EA-A129-EBC2026E405E}"/>
              </a:ext>
            </a:extLst>
          </p:cNvPr>
          <p:cNvSpPr/>
          <p:nvPr/>
        </p:nvSpPr>
        <p:spPr>
          <a:xfrm>
            <a:off x="581640" y="216079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0" strike="noStrike" spc="-1" dirty="0">
                <a:solidFill>
                  <a:srgbClr val="FFFFFF"/>
                </a:solidFill>
                <a:latin typeface="Tahoma"/>
                <a:ea typeface="Tahoma"/>
              </a:rPr>
              <a:t>Possible costs of Russian energy policy</a:t>
            </a:r>
            <a:endParaRPr lang="ru-RU" sz="1800" b="0" strike="noStrike" spc="-1" dirty="0">
              <a:solidFill>
                <a:srgbClr val="FFFFFF"/>
              </a:solidFill>
              <a:latin typeface="Tahoma"/>
              <a:ea typeface="Tahoma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6BFD5D-81EA-4B7E-BAB6-AA2AB398C517}"/>
              </a:ext>
            </a:extLst>
          </p:cNvPr>
          <p:cNvSpPr/>
          <p:nvPr/>
        </p:nvSpPr>
        <p:spPr>
          <a:xfrm>
            <a:off x="1889757" y="5176763"/>
            <a:ext cx="6126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about economic growth?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A8D37-4ABF-46B3-B102-B2959EBD2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9750"/>
            <a:ext cx="9906000" cy="35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0DB94E6-C572-4081-B1E6-9C07F884D135}"/>
              </a:ext>
            </a:extLst>
          </p:cNvPr>
          <p:cNvSpPr/>
          <p:nvPr/>
        </p:nvSpPr>
        <p:spPr>
          <a:xfrm>
            <a:off x="290820" y="237933"/>
            <a:ext cx="9324360" cy="599040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D5521079-D4D8-4A13-877C-A27C5D4C53EB}"/>
              </a:ext>
            </a:extLst>
          </p:cNvPr>
          <p:cNvSpPr/>
          <p:nvPr/>
        </p:nvSpPr>
        <p:spPr>
          <a:xfrm>
            <a:off x="358140" y="307053"/>
            <a:ext cx="6722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FFFFFF"/>
                </a:solidFill>
              </a:rPr>
              <a:t>Source of decarbonization</a:t>
            </a:r>
            <a:r>
              <a:rPr lang="ru-RU" sz="2400" b="1" spc="-1" dirty="0">
                <a:solidFill>
                  <a:srgbClr val="FFFFFF"/>
                </a:solidFill>
              </a:rPr>
              <a:t>: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5738A6-679E-4143-9B8F-02C48536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736"/>
            <a:ext cx="9906000" cy="456232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7A9865-2450-4F7D-8DD7-F728D297E01E}"/>
              </a:ext>
            </a:extLst>
          </p:cNvPr>
          <p:cNvSpPr/>
          <p:nvPr/>
        </p:nvSpPr>
        <p:spPr>
          <a:xfrm>
            <a:off x="8400460" y="6488668"/>
            <a:ext cx="152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*DDPP,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48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71B4408F-838A-484C-B7EE-264AEE925121}"/>
              </a:ext>
            </a:extLst>
          </p:cNvPr>
          <p:cNvSpPr/>
          <p:nvPr/>
        </p:nvSpPr>
        <p:spPr>
          <a:xfrm>
            <a:off x="290820" y="237933"/>
            <a:ext cx="9324360" cy="599040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03A87B43-11C0-4A94-A167-B407E46874D6}"/>
              </a:ext>
            </a:extLst>
          </p:cNvPr>
          <p:cNvSpPr/>
          <p:nvPr/>
        </p:nvSpPr>
        <p:spPr>
          <a:xfrm>
            <a:off x="358140" y="307053"/>
            <a:ext cx="6722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FFFFFF"/>
                </a:solidFill>
              </a:rPr>
              <a:t>MERRA 2 NASA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C2A2E3-6388-45BF-B382-332F330E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152717"/>
            <a:ext cx="927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494A6B6A-E28B-468D-88CA-133716E9D20D}"/>
              </a:ext>
            </a:extLst>
          </p:cNvPr>
          <p:cNvSpPr/>
          <p:nvPr/>
        </p:nvSpPr>
        <p:spPr>
          <a:xfrm>
            <a:off x="119886" y="172088"/>
            <a:ext cx="9324360" cy="500828"/>
          </a:xfrm>
          <a:prstGeom prst="rect">
            <a:avLst/>
          </a:prstGeom>
          <a:gradFill rotWithShape="0"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3B21C44-91C7-4036-9113-6D5FCF8C53FA}"/>
              </a:ext>
            </a:extLst>
          </p:cNvPr>
          <p:cNvSpPr/>
          <p:nvPr/>
        </p:nvSpPr>
        <p:spPr>
          <a:xfrm>
            <a:off x="537937" y="247186"/>
            <a:ext cx="932436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pc="-1" dirty="0">
                <a:solidFill>
                  <a:srgbClr val="FFFFFF"/>
                </a:solidFill>
                <a:latin typeface="Tahoma"/>
                <a:ea typeface="Tahoma"/>
              </a:rPr>
              <a:t>Electricity generation costs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E7A7A7-04A2-45BE-8E68-2F4EC22A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3" y="748014"/>
            <a:ext cx="9906000" cy="5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6475</TotalTime>
  <Words>403</Words>
  <Application>Microsoft Office PowerPoint</Application>
  <PresentationFormat>Лист A4 (210x297 мм)</PresentationFormat>
  <Paragraphs>50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Potashnikov</dc:creator>
  <dc:description/>
  <cp:lastModifiedBy>potashnikov</cp:lastModifiedBy>
  <cp:revision>366</cp:revision>
  <cp:lastPrinted>2020-07-02T15:21:16Z</cp:lastPrinted>
  <dcterms:created xsi:type="dcterms:W3CDTF">2020-02-12T14:00:57Z</dcterms:created>
  <dcterms:modified xsi:type="dcterms:W3CDTF">2021-03-22T22:07:44Z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