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729" r:id="rId4"/>
    <p:sldId id="258" r:id="rId5"/>
    <p:sldId id="259" r:id="rId6"/>
    <p:sldId id="281" r:id="rId7"/>
    <p:sldId id="280" r:id="rId8"/>
    <p:sldId id="715" r:id="rId9"/>
    <p:sldId id="282" r:id="rId10"/>
    <p:sldId id="714" r:id="rId11"/>
    <p:sldId id="283" r:id="rId12"/>
    <p:sldId id="713" r:id="rId13"/>
    <p:sldId id="706" r:id="rId14"/>
    <p:sldId id="707" r:id="rId15"/>
    <p:sldId id="725" r:id="rId16"/>
    <p:sldId id="727" r:id="rId17"/>
    <p:sldId id="723" r:id="rId18"/>
    <p:sldId id="730" r:id="rId19"/>
    <p:sldId id="72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 Tikhonova" initials="IT" lastIdx="4" clrIdx="0">
    <p:extLst>
      <p:ext uri="{19B8F6BF-5375-455C-9EA6-DF929625EA0E}">
        <p15:presenceInfo xmlns:p15="http://schemas.microsoft.com/office/powerpoint/2012/main" userId="34c9121cb9df81e1" providerId="Windows Live"/>
      </p:ext>
    </p:extLst>
  </p:cmAuthor>
  <p:cmAuthor id="2" name="Tatiana" initials="V" lastIdx="2" clrIdx="1">
    <p:extLst>
      <p:ext uri="{19B8F6BF-5375-455C-9EA6-DF929625EA0E}">
        <p15:presenceInfo xmlns:p15="http://schemas.microsoft.com/office/powerpoint/2012/main" userId="Tat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5B64B-75F1-4D70-83FB-38A5A7E6DE7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8B764-1517-42F5-9FA3-A171D3E8C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9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A55A-F8AA-40C5-998B-41C3E9D14B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5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00B3-CAF6-4928-8089-7C29D0802B3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7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00B3-CAF6-4928-8089-7C29D0802B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7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00B3-CAF6-4928-8089-7C29D0802B3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9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D21D-06FD-4DA6-8901-12349DA99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B1C2F-D69A-4AB1-B369-060A2C3DD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92420-FED5-45F9-9A7F-8AB10F39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87042-A4E5-47EA-8DD9-DEBC3C34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605E0-F1DE-44CD-A1F8-D1203637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1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8D58-2B57-4BB2-9054-A7F7D158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4E734-D16C-4003-93D6-09BB7C37F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A9AFF-6802-49CD-94BC-BD9FD295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7DEEB-4CAF-48A5-8C0B-C9855A8C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448D6-79D2-4E44-8021-7ACD73CC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8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C77D75-5338-4DE4-9BFB-DC0ABF2C7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93E62-50D4-4C2C-B486-2C65CD82C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6528A-17EF-4D85-83D9-023694E1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9729C-008F-4603-B6B2-ABF92463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DEA6D-6761-4A04-9E77-0A6DED4E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9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Изображение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idx="15"/>
          </p:nvPr>
        </p:nvSpPr>
        <p:spPr bwMode="auto">
          <a:xfrm>
            <a:off x="513293" y="2154559"/>
            <a:ext cx="3038693" cy="274216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</a:defRPr>
            </a:lvl1pPr>
            <a:lvl2pPr marL="472839" indent="0">
              <a:buNone/>
              <a:defRPr sz="2900"/>
            </a:lvl2pPr>
            <a:lvl3pPr marL="945677" indent="0">
              <a:buNone/>
              <a:defRPr sz="2450"/>
            </a:lvl3pPr>
            <a:lvl4pPr marL="1418515" indent="0">
              <a:buNone/>
              <a:defRPr sz="2100"/>
            </a:lvl4pPr>
            <a:lvl5pPr marL="1891354" indent="0">
              <a:buNone/>
              <a:defRPr sz="2100"/>
            </a:lvl5pPr>
            <a:lvl6pPr marL="2364194" indent="0">
              <a:buNone/>
              <a:defRPr sz="2100"/>
            </a:lvl6pPr>
            <a:lvl7pPr marL="2837033" indent="0">
              <a:buNone/>
              <a:defRPr sz="2100"/>
            </a:lvl7pPr>
            <a:lvl8pPr marL="3309870" indent="0">
              <a:buNone/>
              <a:defRPr sz="2100"/>
            </a:lvl8pPr>
            <a:lvl9pPr marL="3782709" indent="0">
              <a:buNone/>
              <a:defRPr sz="2100"/>
            </a:lvl9pPr>
          </a:lstStyle>
          <a:p>
            <a:pPr>
              <a:defRPr/>
            </a:pPr>
            <a:r>
              <a:rPr lang="ru-RU"/>
              <a:t>Вставка рисунка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025527" y="6267809"/>
            <a:ext cx="574888" cy="163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r>
              <a:rPr lang="ru-RU"/>
              <a:t>10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513293" y="914055"/>
            <a:ext cx="11087123" cy="39173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 defTabSz="472650">
              <a:spcBef>
                <a:spcPts val="0"/>
              </a:spcBef>
              <a:buNone/>
              <a:defRPr lang="ru-RU" sz="1400" b="1" i="0" cap="all">
                <a:solidFill>
                  <a:schemeClr val="tx1"/>
                </a:solidFill>
                <a:latin typeface="Arial"/>
                <a:ea typeface="Arial"/>
              </a:defRPr>
            </a:lvl1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13293" y="457028"/>
            <a:ext cx="11087123" cy="457028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ru-RU" sz="2800" b="1">
                <a:solidFill>
                  <a:srgbClr val="2E402F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idx="33" hasCustomPrompt="1"/>
          </p:nvPr>
        </p:nvSpPr>
        <p:spPr bwMode="auto">
          <a:xfrm>
            <a:off x="4373254" y="2154559"/>
            <a:ext cx="7227161" cy="522317"/>
          </a:xfrm>
        </p:spPr>
        <p:txBody>
          <a:bodyPr anchor="t">
            <a:noAutofit/>
          </a:bodyPr>
          <a:lstStyle>
            <a:lvl1pPr marL="0" marR="0" indent="0" algn="l" defTabSz="472839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Tx/>
              <a:buSzTx/>
              <a:buFontTx/>
              <a:buNone/>
              <a:defRPr sz="1400" b="0" i="0">
                <a:solidFill>
                  <a:srgbClr val="2E402F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r>
              <a:rPr lang="ru-RU"/>
              <a:t>Основная информация Основная информация Основная информация</a:t>
            </a:r>
            <a:br>
              <a:rPr lang="ru-RU"/>
            </a:br>
            <a:r>
              <a:rPr lang="ru-RU"/>
              <a:t>Основная информация Основная информация Основная информация</a:t>
            </a:r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4373254" y="2676877"/>
            <a:ext cx="7227161" cy="2219849"/>
          </a:xfrm>
        </p:spPr>
        <p:txBody>
          <a:bodyPr lIns="0" tIns="0" rIns="0" bIns="0">
            <a:noAutofit/>
          </a:bodyPr>
          <a:lstStyle>
            <a:lvl1pPr marL="0" marR="0" indent="0" algn="l" defTabSz="472650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chemeClr val="tx2"/>
              </a:buClr>
              <a:buSzTx/>
              <a:buFont typeface="Arial"/>
              <a:buNone/>
              <a:defRPr sz="1050" b="0" i="0">
                <a:solidFill>
                  <a:schemeClr val="tx1"/>
                </a:solidFill>
                <a:latin typeface="Arial"/>
                <a:ea typeface="Arial"/>
              </a:defRPr>
            </a:lvl1pPr>
            <a:lvl2pPr>
              <a:buClr>
                <a:schemeClr val="tx2"/>
              </a:buClr>
              <a:defRPr sz="1250"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/>
                <a:ea typeface="Whitney Book"/>
              </a:defRPr>
            </a:lvl2pPr>
            <a:lvl3pPr>
              <a:buClr>
                <a:schemeClr val="tx2"/>
              </a:buClr>
              <a:defRPr sz="1250"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/>
                <a:ea typeface="Whitney Book"/>
              </a:defRPr>
            </a:lvl3pPr>
            <a:lvl4pPr>
              <a:buClr>
                <a:schemeClr val="tx2"/>
              </a:buClr>
              <a:defRPr sz="1250"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/>
                <a:ea typeface="Whitney Book"/>
              </a:defRPr>
            </a:lvl4pPr>
            <a:lvl5pPr>
              <a:buClr>
                <a:schemeClr val="tx2"/>
              </a:buClr>
              <a:defRPr sz="1250" b="0" i="0">
                <a:solidFill>
                  <a:schemeClr val="tx1">
                    <a:lumMod val="65000"/>
                    <a:lumOff val="35000"/>
                  </a:schemeClr>
                </a:solidFill>
                <a:latin typeface="Whitney Book"/>
                <a:ea typeface="Whitney Book"/>
              </a:defRPr>
            </a:lvl5pPr>
          </a:lstStyle>
          <a:p>
            <a:pPr lvl="0">
              <a:defRPr/>
            </a:pPr>
            <a:r>
              <a:rPr lang="ru-RU"/>
              <a:t>Второстепенная информация Второстепенная информация</a:t>
            </a:r>
            <a:r>
              <a:rPr lang="en-US"/>
              <a:t> </a:t>
            </a:r>
            <a:r>
              <a:rPr lang="ru-RU"/>
              <a:t>Второстепенная информация</a:t>
            </a:r>
            <a:r>
              <a:rPr lang="en-US"/>
              <a:t> </a:t>
            </a:r>
            <a:r>
              <a:rPr lang="ru-RU"/>
              <a:t>Второстепенная информация Второстепенная информация</a:t>
            </a:r>
            <a:endParaRPr lang="en-US"/>
          </a:p>
          <a:p>
            <a:pPr lvl="0">
              <a:defRPr/>
            </a:pPr>
            <a:r>
              <a:rPr lang="ru-RU"/>
              <a:t>Второстепенная информация Второстепенная информация</a:t>
            </a:r>
            <a:r>
              <a:rPr lang="en-US"/>
              <a:t> </a:t>
            </a:r>
            <a:r>
              <a:rPr lang="ru-RU"/>
              <a:t>Второстепенная информация</a:t>
            </a:r>
            <a:r>
              <a:rPr lang="en-US"/>
              <a:t> </a:t>
            </a:r>
            <a:r>
              <a:rPr lang="ru-RU"/>
              <a:t>Второстепенная информация Второстепенная информация</a:t>
            </a:r>
            <a:endParaRPr lang="en-US"/>
          </a:p>
          <a:p>
            <a:pPr marL="0" marR="0" lvl="0" indent="0" algn="l" defTabSz="472650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chemeClr val="tx2"/>
              </a:buClr>
              <a:buSzTx/>
              <a:buFont typeface="Arial"/>
              <a:buNone/>
              <a:defRPr/>
            </a:pPr>
            <a:r>
              <a:rPr lang="ru-RU"/>
              <a:t>Второстепенная информация Второстепенная информация</a:t>
            </a:r>
            <a:r>
              <a:rPr lang="en-US"/>
              <a:t> </a:t>
            </a:r>
            <a:r>
              <a:rPr lang="ru-RU"/>
              <a:t>Второстепенная информация</a:t>
            </a:r>
            <a:r>
              <a:rPr lang="en-US"/>
              <a:t> </a:t>
            </a:r>
            <a:r>
              <a:rPr lang="ru-RU"/>
              <a:t>Второстепенная информация Второстепенная информация</a:t>
            </a:r>
            <a:endParaRPr lang="en-US"/>
          </a:p>
        </p:txBody>
      </p:sp>
      <p:cxnSp>
        <p:nvCxnSpPr>
          <p:cNvPr id="10" name="Прямая соединительная линия 11"/>
          <p:cNvCxnSpPr>
            <a:cxnSpLocks/>
          </p:cNvCxnSpPr>
          <p:nvPr/>
        </p:nvCxnSpPr>
        <p:spPr bwMode="auto">
          <a:xfrm flipH="1">
            <a:off x="726822" y="6300507"/>
            <a:ext cx="69808" cy="97935"/>
          </a:xfrm>
          <a:prstGeom prst="line">
            <a:avLst/>
          </a:prstGeom>
          <a:ln w="9525">
            <a:solidFill>
              <a:srgbClr val="015E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5"/>
          <p:cNvSpPr>
            <a:spLocks noGrp="1"/>
          </p:cNvSpPr>
          <p:nvPr>
            <p:ph type="ftr" sz="quarter" idx="35"/>
          </p:nvPr>
        </p:nvSpPr>
        <p:spPr bwMode="auto">
          <a:xfrm>
            <a:off x="903394" y="6267809"/>
            <a:ext cx="7391415" cy="163224"/>
          </a:xfrm>
        </p:spPr>
        <p:txBody>
          <a:bodyPr vert="horz" lIns="0" tIns="0" rIns="0" bIns="0" rtlCol="0" anchor="ctr"/>
          <a:lstStyle>
            <a:lvl1pPr>
              <a:defRPr lang="ru-RU" sz="9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  <a:endParaRPr/>
          </a:p>
        </p:txBody>
      </p:sp>
      <p:pic>
        <p:nvPicPr>
          <p:cNvPr id="12" name="Рисунок 1"/>
          <p:cNvPicPr>
            <a:picLocks noChangeAspect="1"/>
          </p:cNvPicPr>
          <p:nvPr userDrawn="1"/>
        </p:nvPicPr>
        <p:blipFill>
          <a:blip r:embed="rId2" cstate="print"/>
          <a:stretch/>
        </p:blipFill>
        <p:spPr bwMode="auto">
          <a:xfrm>
            <a:off x="441341" y="6267808"/>
            <a:ext cx="273059" cy="16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55398"/>
      </p:ext>
    </p:extLst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73015-5AE2-488A-B439-59713C8F0BC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382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929E-F489-4992-9ACD-B977CF5A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F972-0561-4D09-BE64-0B225C1A7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5BAD1-D805-4342-A813-0603980F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C1088-A7DD-4AEF-9783-F17A5C7C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A4863-BD45-4589-A7C4-601CC37F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2A5E-2BF0-4D05-A1BD-DD4F2D28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3DFDA-E131-440E-B063-676F0A675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B3EE3-5E20-4AAE-901C-3251E9E0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77C50-8147-4DE2-893D-6FB56963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AC03B-7E63-490F-AF00-E6645BE3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33B1-41CD-431C-A1F2-DF147311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174F2-11CD-482F-AECE-CF4F8E2DD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666C2-5C09-4641-BE4A-96E0B5F8D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6FC55-52F9-45FF-9B2A-291B0E28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3696C-0715-4A88-A848-60D6F7F1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BF6F0-F86F-4878-AD9E-18DA5925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1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FDCE-E89A-461F-B294-369368A1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546C7-6AE2-4D20-8252-8D9AFC020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D4DDB-711E-46C9-A8D2-D1419D453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7B375-1ACB-4060-97A7-F10529443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B6A1F-FD7F-4572-BEA7-F6E8F305E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35EA2-C532-492E-BC25-4B2F993C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D65D4-F36E-4E06-8244-27B94704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05F17-2825-428E-B40F-72A51F64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9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040E-BE56-4D59-9013-868A459D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F253A-2DB7-4BED-8C77-7E9F861B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BAFC7-B779-47FF-8192-20A499D6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EB368-DA0B-40E8-B127-64E9914A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5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DB634-45C3-4586-BAA3-EA9736BC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6490A-5576-48A6-902C-CDCA56E9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1EA80-E033-4DD4-8F1C-B03CB13F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1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41DD-5CB4-48CD-B3F6-733AF918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AC32A-58AD-44F4-B2D1-351F3E1D1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70DEF-DAB3-4D2E-B681-C854A9F6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8D024-8550-4417-848E-2689CED6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64456-9FE8-45AD-A0BE-C301C954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46713-3668-498D-A82B-219B56A7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7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4515-6A91-4C7D-BA92-3B004DB3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6B4602-50D1-42E3-AA72-A757578AE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88AC8-C536-4509-87A8-BA683D1A0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FD944-F52B-4A82-95DC-5A803BCBE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A96FE-12D6-4D6D-9F97-E10757EC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A608-6F46-45B8-B433-C80DAD8D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2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1DE1E6-3022-4B8C-9390-94DE3EF7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60858-1806-45AE-94C2-640665BCC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53E4A-4CCE-4764-815B-B35532AF9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CC5F5-C364-467A-935F-199A69C6A96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23843-8EC8-456D-AB56-A202DBBEC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DE5F2-734C-4930-986A-5DEA0EAEF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1585-3564-4DFE-9C5F-194540EA4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1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10DF-3CD7-4427-8470-4903E6DAD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342" y="1122363"/>
            <a:ext cx="9504218" cy="2535237"/>
          </a:xfrm>
        </p:spPr>
        <p:txBody>
          <a:bodyPr>
            <a:normAutofit/>
          </a:bodyPr>
          <a:lstStyle/>
          <a:p>
            <a:r>
              <a:rPr lang="ru-RU" sz="4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Российская промышленность: реальная практика экономически эффективной</a:t>
            </a:r>
            <a:br>
              <a:rPr lang="ru-RU" sz="4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4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(глубокой) декарбонизации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5F40B-04C4-4FC1-9993-81843D638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46255"/>
            <a:ext cx="9144000" cy="10275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Показатели промышленного развития с низким уровнем</a:t>
            </a:r>
          </a:p>
          <a:p>
            <a:r>
              <a:rPr lang="ru-RU" dirty="0"/>
              <a:t>выбросов в ЕС и в мире / «Зеленая сделка» ЕС и не только</a:t>
            </a:r>
          </a:p>
          <a:p>
            <a:r>
              <a:rPr lang="ru-RU" dirty="0"/>
              <a:t>27 апреля 2021 г.</a:t>
            </a:r>
          </a:p>
        </p:txBody>
      </p:sp>
      <p:pic>
        <p:nvPicPr>
          <p:cNvPr id="4" name="Изображение 7">
            <a:extLst>
              <a:ext uri="{FF2B5EF4-FFF2-40B4-BE49-F238E27FC236}">
                <a16:creationId xmlns:a16="http://schemas.microsoft.com/office/drawing/2014/main" id="{F8B5E72B-157B-4C2D-A9FC-8A608CC42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7" y="136525"/>
            <a:ext cx="718549" cy="703475"/>
          </a:xfrm>
          <a:prstGeom prst="rect">
            <a:avLst/>
          </a:prstGeom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C63352A2-4A23-4C52-B4F9-FE4037936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35" y="136525"/>
            <a:ext cx="832244" cy="49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6861-2D8A-46BC-BD5A-20F5E1EC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8" y="365126"/>
            <a:ext cx="10069945" cy="484620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Производство соды и извести в России, тыс. тонн в год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8A11-B118-4D1D-9D82-8E7941218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8" y="4786245"/>
            <a:ext cx="6042890" cy="1568373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Завод на Южном Урале: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700" dirty="0"/>
              <a:t>120 тыс. т кальцинированной соды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700" dirty="0"/>
              <a:t>150 тыс. т строительного гипса и сухих строительных смесей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700" dirty="0"/>
              <a:t>110 тыс. т негашеной извести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F3B99-4C20-48B7-8BCC-EA0D9E488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02" y="4451714"/>
            <a:ext cx="4223871" cy="2256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9640FE-855E-4078-B1FD-96A05962A9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53" y="849746"/>
            <a:ext cx="8724320" cy="2256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189D3B-E7BD-4E3D-80E9-CF32EE466DD4}"/>
              </a:ext>
            </a:extLst>
          </p:cNvPr>
          <p:cNvSpPr txBox="1"/>
          <p:nvPr/>
        </p:nvSpPr>
        <p:spPr>
          <a:xfrm>
            <a:off x="969532" y="1165121"/>
            <a:ext cx="990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Сода </a:t>
            </a:r>
            <a:endParaRPr lang="ru-R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4B038D-F3EA-42C1-A71B-0F7D408E20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5606" y="3349232"/>
            <a:ext cx="8856614" cy="8004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BB800E-8150-4608-8CEA-4C2AB5C2654A}"/>
              </a:ext>
            </a:extLst>
          </p:cNvPr>
          <p:cNvSpPr txBox="1"/>
          <p:nvPr/>
        </p:nvSpPr>
        <p:spPr>
          <a:xfrm>
            <a:off x="969532" y="3564777"/>
            <a:ext cx="990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Известь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8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918DF69-6EA0-4553-9380-E3DBEB215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2" y="79086"/>
            <a:ext cx="5739911" cy="880353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Выбросы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</a:t>
            </a:r>
            <a:r>
              <a:rPr lang="en-US" sz="24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от производства цемента, 0,40 т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</a:t>
            </a:r>
            <a:r>
              <a:rPr lang="en-US" sz="24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/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т клинкера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CC245F1-7621-4EA0-AB9C-122F62247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4" y="1860457"/>
            <a:ext cx="10206770" cy="4997543"/>
          </a:xfr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E515D6-1F52-473E-8A17-3D731D2E6DE4}"/>
              </a:ext>
            </a:extLst>
          </p:cNvPr>
          <p:cNvSpPr/>
          <p:nvPr/>
        </p:nvSpPr>
        <p:spPr>
          <a:xfrm>
            <a:off x="1721797" y="1305130"/>
            <a:ext cx="2568102" cy="88035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Сырьё, м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атериалы и продукция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819F7E-53E5-425D-BE75-7E49A3C441F1}"/>
              </a:ext>
            </a:extLst>
          </p:cNvPr>
          <p:cNvSpPr/>
          <p:nvPr/>
        </p:nvSpPr>
        <p:spPr>
          <a:xfrm>
            <a:off x="7559008" y="1305130"/>
            <a:ext cx="2568102" cy="88035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Сырьё, м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атериалы и продукция</a:t>
            </a:r>
          </a:p>
        </p:txBody>
      </p:sp>
      <p:pic>
        <p:nvPicPr>
          <p:cNvPr id="15" name="Picture 8" descr="https://banner2.cleanpng.com/20190216/gep/kisspng-clip-art-computer-icons-portable-network-graphics-polution-co-emissions-svg-png-icon-free-download-5c689e3ea237f4.5997134915503601266645.jpg">
            <a:extLst>
              <a:ext uri="{FF2B5EF4-FFF2-40B4-BE49-F238E27FC236}">
                <a16:creationId xmlns:a16="http://schemas.microsoft.com/office/drawing/2014/main" id="{5CFB12DC-3405-4788-9822-D0122988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222" y1="30606" x2="33222" y2="30606"/>
                        <a14:foregroundMark x1="57556" y1="32121" x2="58111" y2="32121"/>
                        <a14:foregroundMark x1="75444" y1="53182" x2="75444" y2="5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29" y="3082475"/>
            <a:ext cx="650757" cy="4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banner2.cleanpng.com/20190216/gep/kisspng-clip-art-computer-icons-portable-network-graphics-polution-co-emissions-svg-png-icon-free-download-5c689e3ea237f4.5997134915503601266645.jpg">
            <a:extLst>
              <a:ext uri="{FF2B5EF4-FFF2-40B4-BE49-F238E27FC236}">
                <a16:creationId xmlns:a16="http://schemas.microsoft.com/office/drawing/2014/main" id="{C3C19D04-CA3B-446C-98FB-A4AB2E65C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222" y1="30606" x2="33222" y2="30606"/>
                        <a14:foregroundMark x1="57556" y1="32121" x2="58111" y2="32121"/>
                        <a14:foregroundMark x1="75444" y1="53182" x2="75444" y2="5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72" y="2967990"/>
            <a:ext cx="650757" cy="4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5F44EA5-9F35-4622-8731-86284032331E}"/>
              </a:ext>
            </a:extLst>
          </p:cNvPr>
          <p:cNvSpPr/>
          <p:nvPr/>
        </p:nvSpPr>
        <p:spPr>
          <a:xfrm>
            <a:off x="5015419" y="1629420"/>
            <a:ext cx="1673158" cy="5560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Процессы</a:t>
            </a:r>
            <a:endParaRPr lang="ru-RU" sz="18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8C9FC0-7A16-4DA6-B23F-BBD1B90F7E11}"/>
              </a:ext>
            </a:extLst>
          </p:cNvPr>
          <p:cNvSpPr/>
          <p:nvPr/>
        </p:nvSpPr>
        <p:spPr>
          <a:xfrm>
            <a:off x="9982200" y="5572028"/>
            <a:ext cx="1175426" cy="823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0" name="Овал 3">
            <a:extLst>
              <a:ext uri="{FF2B5EF4-FFF2-40B4-BE49-F238E27FC236}">
                <a16:creationId xmlns:a16="http://schemas.microsoft.com/office/drawing/2014/main" id="{F8DB388B-4FCA-4A8B-826E-0766034D6332}"/>
              </a:ext>
            </a:extLst>
          </p:cNvPr>
          <p:cNvSpPr/>
          <p:nvPr/>
        </p:nvSpPr>
        <p:spPr bwMode="auto">
          <a:xfrm>
            <a:off x="453667" y="1405043"/>
            <a:ext cx="448751" cy="448751"/>
          </a:xfrm>
          <a:prstGeom prst="ellipse">
            <a:avLst/>
          </a:prstGeom>
          <a:solidFill>
            <a:srgbClr val="2F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latin typeface="Arial"/>
              </a:rPr>
              <a:t>1</a:t>
            </a:r>
            <a:endParaRPr dirty="0"/>
          </a:p>
        </p:txBody>
      </p:sp>
      <p:sp>
        <p:nvSpPr>
          <p:cNvPr id="21" name="Овал 6">
            <a:extLst>
              <a:ext uri="{FF2B5EF4-FFF2-40B4-BE49-F238E27FC236}">
                <a16:creationId xmlns:a16="http://schemas.microsoft.com/office/drawing/2014/main" id="{A69C599A-EBAE-447B-B5F2-0A7537FFDCE5}"/>
              </a:ext>
            </a:extLst>
          </p:cNvPr>
          <p:cNvSpPr/>
          <p:nvPr/>
        </p:nvSpPr>
        <p:spPr bwMode="auto">
          <a:xfrm>
            <a:off x="11013766" y="1337986"/>
            <a:ext cx="454755" cy="454755"/>
          </a:xfrm>
          <a:prstGeom prst="ellipse">
            <a:avLst/>
          </a:prstGeom>
          <a:solidFill>
            <a:srgbClr val="67C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latin typeface="Arial"/>
              </a:rPr>
              <a:t>2</a:t>
            </a:r>
            <a:endParaRPr dirty="0"/>
          </a:p>
        </p:txBody>
      </p:sp>
      <p:grpSp>
        <p:nvGrpSpPr>
          <p:cNvPr id="22" name="Группа 184">
            <a:extLst>
              <a:ext uri="{FF2B5EF4-FFF2-40B4-BE49-F238E27FC236}">
                <a16:creationId xmlns:a16="http://schemas.microsoft.com/office/drawing/2014/main" id="{5646E226-630E-4D84-ADF9-FECD0E32F56E}"/>
              </a:ext>
            </a:extLst>
          </p:cNvPr>
          <p:cNvGrpSpPr/>
          <p:nvPr/>
        </p:nvGrpSpPr>
        <p:grpSpPr bwMode="auto">
          <a:xfrm>
            <a:off x="1101403" y="3445212"/>
            <a:ext cx="1052443" cy="779700"/>
            <a:chOff x="6805238" y="4667474"/>
            <a:chExt cx="1257482" cy="923050"/>
          </a:xfrm>
        </p:grpSpPr>
        <p:sp>
          <p:nvSpPr>
            <p:cNvPr id="23" name="Freeform 197">
              <a:extLst>
                <a:ext uri="{FF2B5EF4-FFF2-40B4-BE49-F238E27FC236}">
                  <a16:creationId xmlns:a16="http://schemas.microsoft.com/office/drawing/2014/main" id="{7BAF0874-B2BD-4A9E-82AF-B60479696208}"/>
                </a:ext>
              </a:extLst>
            </p:cNvPr>
            <p:cNvSpPr/>
            <p:nvPr/>
          </p:nvSpPr>
          <p:spPr bwMode="auto">
            <a:xfrm>
              <a:off x="6852057" y="5222640"/>
              <a:ext cx="1123707" cy="367883"/>
            </a:xfrm>
            <a:custGeom>
              <a:avLst/>
              <a:gdLst>
                <a:gd name="T0" fmla="*/ 168 w 168"/>
                <a:gd name="T1" fmla="*/ 55 h 55"/>
                <a:gd name="T2" fmla="*/ 168 w 168"/>
                <a:gd name="T3" fmla="*/ 0 h 55"/>
                <a:gd name="T4" fmla="*/ 0 w 168"/>
                <a:gd name="T5" fmla="*/ 0 h 55"/>
                <a:gd name="T6" fmla="*/ 0 w 16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55" extrusionOk="0">
                  <a:moveTo>
                    <a:pt x="168" y="55"/>
                  </a:moveTo>
                  <a:lnTo>
                    <a:pt x="168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4" name="Line 201">
              <a:extLst>
                <a:ext uri="{FF2B5EF4-FFF2-40B4-BE49-F238E27FC236}">
                  <a16:creationId xmlns:a16="http://schemas.microsoft.com/office/drawing/2014/main" id="{2770A346-3250-43BF-9593-A0CEE2FE1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5238" y="5590524"/>
              <a:ext cx="1257482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5" name="Line 202">
              <a:extLst>
                <a:ext uri="{FF2B5EF4-FFF2-40B4-BE49-F238E27FC236}">
                  <a16:creationId xmlns:a16="http://schemas.microsoft.com/office/drawing/2014/main" id="{1033411F-C6F3-4A1B-AC40-7E6ACCD128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00533" y="4667478"/>
              <a:ext cx="127088" cy="555167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6" name="Freeform 203">
              <a:extLst>
                <a:ext uri="{FF2B5EF4-FFF2-40B4-BE49-F238E27FC236}">
                  <a16:creationId xmlns:a16="http://schemas.microsoft.com/office/drawing/2014/main" id="{B4D1CD69-5C69-46FF-B159-D60CF5647027}"/>
                </a:ext>
              </a:extLst>
            </p:cNvPr>
            <p:cNvSpPr/>
            <p:nvPr/>
          </p:nvSpPr>
          <p:spPr bwMode="auto">
            <a:xfrm>
              <a:off x="7132984" y="4667478"/>
              <a:ext cx="267549" cy="508344"/>
            </a:xfrm>
            <a:custGeom>
              <a:avLst/>
              <a:gdLst>
                <a:gd name="T0" fmla="*/ 0 w 40"/>
                <a:gd name="T1" fmla="*/ 76 h 76"/>
                <a:gd name="T2" fmla="*/ 19 w 40"/>
                <a:gd name="T3" fmla="*/ 0 h 76"/>
                <a:gd name="T4" fmla="*/ 40 w 4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 extrusionOk="0">
                  <a:moveTo>
                    <a:pt x="0" y="76"/>
                  </a:moveTo>
                  <a:lnTo>
                    <a:pt x="19" y="0"/>
                  </a:lnTo>
                  <a:lnTo>
                    <a:pt x="4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7" name="Line 209">
              <a:extLst>
                <a:ext uri="{FF2B5EF4-FFF2-40B4-BE49-F238E27FC236}">
                  <a16:creationId xmlns:a16="http://schemas.microsoft.com/office/drawing/2014/main" id="{F54B7C10-2457-410F-A60B-A71F6EDDC7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55034" y="4667474"/>
              <a:ext cx="93642" cy="535099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8" name="Freeform 210">
              <a:extLst>
                <a:ext uri="{FF2B5EF4-FFF2-40B4-BE49-F238E27FC236}">
                  <a16:creationId xmlns:a16="http://schemas.microsoft.com/office/drawing/2014/main" id="{ADAF7E0C-9C40-47AD-9670-785BFA354E7A}"/>
                </a:ext>
              </a:extLst>
            </p:cNvPr>
            <p:cNvSpPr/>
            <p:nvPr/>
          </p:nvSpPr>
          <p:spPr bwMode="auto">
            <a:xfrm>
              <a:off x="7554372" y="4667474"/>
              <a:ext cx="200662" cy="240795"/>
            </a:xfrm>
            <a:custGeom>
              <a:avLst/>
              <a:gdLst>
                <a:gd name="T0" fmla="*/ 0 w 30"/>
                <a:gd name="T1" fmla="*/ 36 h 36"/>
                <a:gd name="T2" fmla="*/ 7 w 30"/>
                <a:gd name="T3" fmla="*/ 0 h 36"/>
                <a:gd name="T4" fmla="*/ 30 w 3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6" extrusionOk="0">
                  <a:moveTo>
                    <a:pt x="0" y="36"/>
                  </a:move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9" name="Овал 194">
              <a:extLst>
                <a:ext uri="{FF2B5EF4-FFF2-40B4-BE49-F238E27FC236}">
                  <a16:creationId xmlns:a16="http://schemas.microsoft.com/office/drawing/2014/main" id="{C3842281-A8B1-4EA8-A0ED-7EC5D3F21E32}"/>
                </a:ext>
              </a:extLst>
            </p:cNvPr>
            <p:cNvSpPr/>
            <p:nvPr/>
          </p:nvSpPr>
          <p:spPr bwMode="auto">
            <a:xfrm>
              <a:off x="7195435" y="4973791"/>
              <a:ext cx="527153" cy="5271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50">
                <a:latin typeface="Arial"/>
              </a:endParaRPr>
            </a:p>
          </p:txBody>
        </p:sp>
        <p:sp>
          <p:nvSpPr>
            <p:cNvPr id="30" name="Line 200">
              <a:extLst>
                <a:ext uri="{FF2B5EF4-FFF2-40B4-BE49-F238E27FC236}">
                  <a16:creationId xmlns:a16="http://schemas.microsoft.com/office/drawing/2014/main" id="{8FC28199-478E-4713-A02F-29198ADF6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6307" y="5302333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1" name="Line 200">
              <a:extLst>
                <a:ext uri="{FF2B5EF4-FFF2-40B4-BE49-F238E27FC236}">
                  <a16:creationId xmlns:a16="http://schemas.microsoft.com/office/drawing/2014/main" id="{A4D1FCF1-1072-422B-A9E2-C94C7334E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9477" y="5315391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</p:grpSp>
      <p:grpSp>
        <p:nvGrpSpPr>
          <p:cNvPr id="32" name="Группа 184">
            <a:extLst>
              <a:ext uri="{FF2B5EF4-FFF2-40B4-BE49-F238E27FC236}">
                <a16:creationId xmlns:a16="http://schemas.microsoft.com/office/drawing/2014/main" id="{A41CA638-6BC6-49FE-8159-AAC949C6A2F0}"/>
              </a:ext>
            </a:extLst>
          </p:cNvPr>
          <p:cNvGrpSpPr/>
          <p:nvPr/>
        </p:nvGrpSpPr>
        <p:grpSpPr bwMode="auto">
          <a:xfrm>
            <a:off x="9313268" y="3434480"/>
            <a:ext cx="1052443" cy="752272"/>
            <a:chOff x="6805238" y="4667474"/>
            <a:chExt cx="1257482" cy="923050"/>
          </a:xfrm>
        </p:grpSpPr>
        <p:sp>
          <p:nvSpPr>
            <p:cNvPr id="33" name="Freeform 197">
              <a:extLst>
                <a:ext uri="{FF2B5EF4-FFF2-40B4-BE49-F238E27FC236}">
                  <a16:creationId xmlns:a16="http://schemas.microsoft.com/office/drawing/2014/main" id="{216B85DF-2E05-4C7D-8DDA-1E5054968860}"/>
                </a:ext>
              </a:extLst>
            </p:cNvPr>
            <p:cNvSpPr/>
            <p:nvPr/>
          </p:nvSpPr>
          <p:spPr bwMode="auto">
            <a:xfrm>
              <a:off x="6852057" y="5222640"/>
              <a:ext cx="1123707" cy="367883"/>
            </a:xfrm>
            <a:custGeom>
              <a:avLst/>
              <a:gdLst>
                <a:gd name="T0" fmla="*/ 168 w 168"/>
                <a:gd name="T1" fmla="*/ 55 h 55"/>
                <a:gd name="T2" fmla="*/ 168 w 168"/>
                <a:gd name="T3" fmla="*/ 0 h 55"/>
                <a:gd name="T4" fmla="*/ 0 w 168"/>
                <a:gd name="T5" fmla="*/ 0 h 55"/>
                <a:gd name="T6" fmla="*/ 0 w 16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55" extrusionOk="0">
                  <a:moveTo>
                    <a:pt x="168" y="55"/>
                  </a:moveTo>
                  <a:lnTo>
                    <a:pt x="168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4" name="Line 201">
              <a:extLst>
                <a:ext uri="{FF2B5EF4-FFF2-40B4-BE49-F238E27FC236}">
                  <a16:creationId xmlns:a16="http://schemas.microsoft.com/office/drawing/2014/main" id="{286BDDBE-DFC5-4630-A003-47696EE84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5238" y="5590524"/>
              <a:ext cx="1257482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5" name="Line 202">
              <a:extLst>
                <a:ext uri="{FF2B5EF4-FFF2-40B4-BE49-F238E27FC236}">
                  <a16:creationId xmlns:a16="http://schemas.microsoft.com/office/drawing/2014/main" id="{893C3B08-0318-4E9A-BFDD-8FFB35BBA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00533" y="4667478"/>
              <a:ext cx="127088" cy="555167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6" name="Freeform 203">
              <a:extLst>
                <a:ext uri="{FF2B5EF4-FFF2-40B4-BE49-F238E27FC236}">
                  <a16:creationId xmlns:a16="http://schemas.microsoft.com/office/drawing/2014/main" id="{B943E04D-A58C-4654-B7F8-7D56BE0BCAB9}"/>
                </a:ext>
              </a:extLst>
            </p:cNvPr>
            <p:cNvSpPr/>
            <p:nvPr/>
          </p:nvSpPr>
          <p:spPr bwMode="auto">
            <a:xfrm>
              <a:off x="7132984" y="4667478"/>
              <a:ext cx="267549" cy="508344"/>
            </a:xfrm>
            <a:custGeom>
              <a:avLst/>
              <a:gdLst>
                <a:gd name="T0" fmla="*/ 0 w 40"/>
                <a:gd name="T1" fmla="*/ 76 h 76"/>
                <a:gd name="T2" fmla="*/ 19 w 40"/>
                <a:gd name="T3" fmla="*/ 0 h 76"/>
                <a:gd name="T4" fmla="*/ 40 w 4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 extrusionOk="0">
                  <a:moveTo>
                    <a:pt x="0" y="76"/>
                  </a:moveTo>
                  <a:lnTo>
                    <a:pt x="19" y="0"/>
                  </a:lnTo>
                  <a:lnTo>
                    <a:pt x="4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7" name="Line 209">
              <a:extLst>
                <a:ext uri="{FF2B5EF4-FFF2-40B4-BE49-F238E27FC236}">
                  <a16:creationId xmlns:a16="http://schemas.microsoft.com/office/drawing/2014/main" id="{7CD9888A-BD62-4032-8B34-058FC41EF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55034" y="4667474"/>
              <a:ext cx="93642" cy="535099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8" name="Freeform 210">
              <a:extLst>
                <a:ext uri="{FF2B5EF4-FFF2-40B4-BE49-F238E27FC236}">
                  <a16:creationId xmlns:a16="http://schemas.microsoft.com/office/drawing/2014/main" id="{13FAF51F-B65E-4F57-9147-24DF3752425B}"/>
                </a:ext>
              </a:extLst>
            </p:cNvPr>
            <p:cNvSpPr/>
            <p:nvPr/>
          </p:nvSpPr>
          <p:spPr bwMode="auto">
            <a:xfrm>
              <a:off x="7554372" y="4667474"/>
              <a:ext cx="200662" cy="240795"/>
            </a:xfrm>
            <a:custGeom>
              <a:avLst/>
              <a:gdLst>
                <a:gd name="T0" fmla="*/ 0 w 30"/>
                <a:gd name="T1" fmla="*/ 36 h 36"/>
                <a:gd name="T2" fmla="*/ 7 w 30"/>
                <a:gd name="T3" fmla="*/ 0 h 36"/>
                <a:gd name="T4" fmla="*/ 30 w 3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6" extrusionOk="0">
                  <a:moveTo>
                    <a:pt x="0" y="36"/>
                  </a:move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9" name="Овал 194">
              <a:extLst>
                <a:ext uri="{FF2B5EF4-FFF2-40B4-BE49-F238E27FC236}">
                  <a16:creationId xmlns:a16="http://schemas.microsoft.com/office/drawing/2014/main" id="{A8837CA1-D4C1-4FDF-8456-E223AFB77485}"/>
                </a:ext>
              </a:extLst>
            </p:cNvPr>
            <p:cNvSpPr/>
            <p:nvPr/>
          </p:nvSpPr>
          <p:spPr bwMode="auto">
            <a:xfrm>
              <a:off x="7195435" y="4973791"/>
              <a:ext cx="527153" cy="5271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50">
                <a:latin typeface="Arial"/>
              </a:endParaRPr>
            </a:p>
          </p:txBody>
        </p:sp>
        <p:sp>
          <p:nvSpPr>
            <p:cNvPr id="40" name="Line 200">
              <a:extLst>
                <a:ext uri="{FF2B5EF4-FFF2-40B4-BE49-F238E27FC236}">
                  <a16:creationId xmlns:a16="http://schemas.microsoft.com/office/drawing/2014/main" id="{C32A2058-89ED-4029-9847-10E86BBE0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6307" y="5302333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41" name="Line 200">
              <a:extLst>
                <a:ext uri="{FF2B5EF4-FFF2-40B4-BE49-F238E27FC236}">
                  <a16:creationId xmlns:a16="http://schemas.microsoft.com/office/drawing/2014/main" id="{D98958FE-6B0F-4EAE-B330-0F52906F9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9477" y="5315391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7596813-1991-4301-B741-437C233D370C}"/>
              </a:ext>
            </a:extLst>
          </p:cNvPr>
          <p:cNvSpPr txBox="1"/>
          <p:nvPr/>
        </p:nvSpPr>
        <p:spPr>
          <a:xfrm>
            <a:off x="8356875" y="197134"/>
            <a:ext cx="3334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Бенчмарк ЕС </a:t>
            </a:r>
          </a:p>
          <a:p>
            <a:r>
              <a:rPr lang="ru-RU" sz="2400" spc="-260" dirty="0"/>
              <a:t>0,693</a:t>
            </a:r>
            <a:r>
              <a:rPr lang="ru-RU" dirty="0"/>
              <a:t> </a:t>
            </a:r>
            <a:r>
              <a:rPr lang="ru-RU" sz="1800" b="1" dirty="0"/>
              <a:t>т</a:t>
            </a:r>
            <a:r>
              <a:rPr lang="ru-RU" dirty="0"/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ru-RU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dirty="0"/>
              <a:t>/</a:t>
            </a:r>
            <a:r>
              <a:rPr lang="ru-RU" sz="1800" b="1" dirty="0"/>
              <a:t>т</a:t>
            </a:r>
            <a:r>
              <a:rPr lang="ru-RU" dirty="0"/>
              <a:t> </a:t>
            </a:r>
            <a:r>
              <a:rPr lang="ru-RU" sz="2000" dirty="0">
                <a:cs typeface="Times New Roman" panose="02020603050405020304" pitchFamily="18" charset="0"/>
              </a:rPr>
              <a:t>клинкера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77729DE-5409-41CC-A37F-E660CCBECDE3}"/>
              </a:ext>
            </a:extLst>
          </p:cNvPr>
          <p:cNvSpPr/>
          <p:nvPr/>
        </p:nvSpPr>
        <p:spPr>
          <a:xfrm>
            <a:off x="3746642" y="3678576"/>
            <a:ext cx="1339430" cy="5120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0,75 т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CO</a:t>
            </a:r>
            <a:r>
              <a:rPr lang="en-US" sz="1400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/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т клинкера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DB8B96-A015-41FB-B669-9CE3E0FE9E9F}"/>
              </a:ext>
            </a:extLst>
          </p:cNvPr>
          <p:cNvSpPr/>
          <p:nvPr/>
        </p:nvSpPr>
        <p:spPr>
          <a:xfrm>
            <a:off x="6476204" y="3630724"/>
            <a:ext cx="1339430" cy="5120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0,40 т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CO</a:t>
            </a:r>
            <a:r>
              <a:rPr lang="en-US" sz="1400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/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т клинкера</a:t>
            </a:r>
          </a:p>
        </p:txBody>
      </p:sp>
    </p:spTree>
    <p:extLst>
      <p:ext uri="{BB962C8B-B14F-4D97-AF65-F5344CB8AC3E}">
        <p14:creationId xmlns:p14="http://schemas.microsoft.com/office/powerpoint/2010/main" val="4310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714713-CA1A-4563-B542-59CE8A598D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837" y="61985"/>
            <a:ext cx="106870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Декарбонизация: эколого-экономический симбиоз цементного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 металлургического производств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4744" y="809748"/>
            <a:ext cx="6206557" cy="319253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CCA9B9-4D62-4327-BD1E-260960ABA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37" y="1008123"/>
            <a:ext cx="3978365" cy="3128872"/>
          </a:xfrm>
        </p:spPr>
        <p:txBody>
          <a:bodyPr>
            <a:noAutofit/>
          </a:bodyPr>
          <a:lstStyle/>
          <a:p>
            <a:r>
              <a:rPr lang="ru-RU" sz="1700" dirty="0"/>
              <a:t>Дематериализация: снижение доли клинкера в цементе</a:t>
            </a:r>
          </a:p>
          <a:p>
            <a:r>
              <a:rPr lang="ru-RU" sz="1700" dirty="0"/>
              <a:t>Повторная материализация:</a:t>
            </a:r>
          </a:p>
          <a:p>
            <a:pPr lvl="1"/>
            <a:r>
              <a:rPr lang="ru-RU" sz="1700" dirty="0"/>
              <a:t>снижение доли известняка в сырье за счет использования металлургических шлаков</a:t>
            </a:r>
          </a:p>
          <a:p>
            <a:pPr lvl="1"/>
            <a:r>
              <a:rPr lang="ru-RU" sz="1700" dirty="0"/>
              <a:t>сокращение энергопотребления</a:t>
            </a:r>
          </a:p>
          <a:p>
            <a:pPr lvl="1"/>
            <a:r>
              <a:rPr lang="ru-RU" sz="1700" dirty="0"/>
              <a:t>снижение выбросов парниковых газов (энергетических и технологических)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57" y="4134848"/>
            <a:ext cx="3881505" cy="2585082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1C0C994-DF00-4474-AA6C-1EF31683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0" y="4002284"/>
            <a:ext cx="5136474" cy="271764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328DD5DB-8E3B-48BA-9310-868AE904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156" y="4482956"/>
            <a:ext cx="31913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</a:rPr>
              <a:t>ЕС: 0,</a:t>
            </a:r>
            <a:r>
              <a:rPr lang="en-US" altLang="ru-RU" sz="1600" b="1" dirty="0">
                <a:solidFill>
                  <a:schemeClr val="accent5">
                    <a:lumMod val="75000"/>
                  </a:schemeClr>
                </a:solidFill>
              </a:rPr>
              <a:t>780 </a:t>
            </a: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</a:rPr>
              <a:t>т</a:t>
            </a:r>
            <a:r>
              <a:rPr lang="en-US" altLang="ru-RU" sz="1600" b="1" dirty="0">
                <a:solidFill>
                  <a:schemeClr val="accent5">
                    <a:lumMod val="75000"/>
                  </a:schemeClr>
                </a:solidFill>
              </a:rPr>
              <a:t> CO</a:t>
            </a:r>
            <a:r>
              <a:rPr lang="en-US" altLang="ru-RU" sz="16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altLang="ru-RU" sz="1600" b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</a:rPr>
              <a:t>т клинкера, 2006 г.</a:t>
            </a:r>
            <a:endParaRPr lang="en-US" alt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14E3-AA68-4D72-AF1F-ABD00595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90" y="214582"/>
            <a:ext cx="11302147" cy="530057"/>
          </a:xfrm>
        </p:spPr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Ресурсоэффективность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и эмиссии в производстве тарного стекла и эмиссии, ИТС 5-2015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3923BE-4F85-465D-893B-66F05BCCB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766" y="836580"/>
            <a:ext cx="7329513" cy="5340384"/>
          </a:xfrm>
        </p:spPr>
        <p:txBody>
          <a:bodyPr>
            <a:normAutofit/>
          </a:bodyPr>
          <a:lstStyle/>
          <a:p>
            <a:r>
              <a:rPr lang="ru-RU" sz="1800" dirty="0"/>
              <a:t>В России потребление энергии на стекловарение при производстве стеклотары составляет </a:t>
            </a:r>
            <a:br>
              <a:rPr lang="ru-RU" sz="1800" dirty="0"/>
            </a:br>
            <a:r>
              <a:rPr lang="ru-RU" sz="1800" dirty="0"/>
              <a:t>до 13,2 ГДж/т стекломассы, но на большинстве предприятий не превышает 10 ГДж/ т стекломассы</a:t>
            </a:r>
          </a:p>
          <a:p>
            <a:pPr marL="0" indent="0" algn="r">
              <a:buNone/>
            </a:pPr>
            <a:r>
              <a:rPr lang="ru-RU" sz="1800" dirty="0"/>
              <a:t>ИТС 5-2015</a:t>
            </a:r>
          </a:p>
          <a:p>
            <a:r>
              <a:rPr lang="ru-RU" sz="1800" dirty="0"/>
              <a:t>В соответствии с Поручениями Президента от 16.09.2020 г. № 1459 в информационно-технические справочники должны быть включены показатели ресурсосбережения и энергоэффективности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4819E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Удельные выбросы загрязняющих веществ, ИТС 5-2015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7594388-C45A-4079-9646-2BA917660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2497" y="909585"/>
            <a:ext cx="5181600" cy="561982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FDC1C0-9601-4225-A913-F700896E5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3279" y="919939"/>
            <a:ext cx="4128278" cy="300238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886FC9-13FE-4993-9AE4-B528B2C38F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325" y="4477982"/>
            <a:ext cx="8578918" cy="23341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0B5B53-5D1D-4334-865D-E900EB5FB233}"/>
              </a:ext>
            </a:extLst>
          </p:cNvPr>
          <p:cNvSpPr txBox="1"/>
          <p:nvPr/>
        </p:nvSpPr>
        <p:spPr>
          <a:xfrm>
            <a:off x="8593387" y="4114393"/>
            <a:ext cx="3210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/>
              <a:t>Структура энергопотребления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37194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41B8-5725-48B4-AE0F-F7AA0F8E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04" y="188625"/>
            <a:ext cx="10515600" cy="567748"/>
          </a:xfrm>
        </p:spPr>
        <p:txBody>
          <a:bodyPr>
            <a:normAutofit/>
          </a:bodyPr>
          <a:lstStyle/>
          <a:p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Ресурсоэффективность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предприятия ЕС, 2013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B3D7872-2533-4639-B757-9ABEEAB63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672509"/>
              </p:ext>
            </p:extLst>
          </p:nvPr>
        </p:nvGraphicFramePr>
        <p:xfrm>
          <a:off x="443346" y="756373"/>
          <a:ext cx="10568758" cy="436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260">
                  <a:extLst>
                    <a:ext uri="{9D8B030D-6E8A-4147-A177-3AD203B41FA5}">
                      <a16:colId xmlns:a16="http://schemas.microsoft.com/office/drawing/2014/main" val="4163685383"/>
                    </a:ext>
                  </a:extLst>
                </a:gridCol>
                <a:gridCol w="2130357">
                  <a:extLst>
                    <a:ext uri="{9D8B030D-6E8A-4147-A177-3AD203B41FA5}">
                      <a16:colId xmlns:a16="http://schemas.microsoft.com/office/drawing/2014/main" val="4079893618"/>
                    </a:ext>
                  </a:extLst>
                </a:gridCol>
                <a:gridCol w="1526047">
                  <a:extLst>
                    <a:ext uri="{9D8B030D-6E8A-4147-A177-3AD203B41FA5}">
                      <a16:colId xmlns:a16="http://schemas.microsoft.com/office/drawing/2014/main" val="2446422480"/>
                    </a:ext>
                  </a:extLst>
                </a:gridCol>
                <a:gridCol w="1526047">
                  <a:extLst>
                    <a:ext uri="{9D8B030D-6E8A-4147-A177-3AD203B41FA5}">
                      <a16:colId xmlns:a16="http://schemas.microsoft.com/office/drawing/2014/main" val="4134295730"/>
                    </a:ext>
                  </a:extLst>
                </a:gridCol>
                <a:gridCol w="1526047">
                  <a:extLst>
                    <a:ext uri="{9D8B030D-6E8A-4147-A177-3AD203B41FA5}">
                      <a16:colId xmlns:a16="http://schemas.microsoft.com/office/drawing/2014/main" val="4278030729"/>
                    </a:ext>
                  </a:extLst>
                </a:gridCol>
              </a:tblGrid>
              <a:tr h="3964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Входные потоки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Ед.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измер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Интервал значений и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средневзвеш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. величина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660251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Сторонний (покупной) стеклобой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т/т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ст.массы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42400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Песок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т/т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ст.массы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57674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Карбонаты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т/т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ст.массы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464512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Окислители, осветлители и др.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т/т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ст.массы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519682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Огнеупоры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т/т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ст.массы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005827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Упаковка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т/т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ст.массы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379420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Формы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т/т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ст.массы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02164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Энергия, природный газ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ГДж/т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ст.массы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851217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Электроэнергия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ГДж/т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ст.массы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219892"/>
                  </a:ext>
                </a:extLst>
              </a:tr>
              <a:tr h="396470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Вода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куб.м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/ т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ст.массы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49189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5DB60D-1998-411F-B425-3870D1B14743}"/>
              </a:ext>
            </a:extLst>
          </p:cNvPr>
          <p:cNvSpPr txBox="1"/>
          <p:nvPr/>
        </p:nvSpPr>
        <p:spPr>
          <a:xfrm>
            <a:off x="570294" y="5242034"/>
            <a:ext cx="1078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Выбросы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CO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2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: </a:t>
            </a:r>
            <a:endParaRPr lang="ru-RU" b="1" dirty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  <a:p>
            <a:pPr lvl="8"/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      0,50 т / т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ст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ECOFYS, 2008)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,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рекоменд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. бенчмарк – 0,25 т / т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ст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US" b="1" dirty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0,30 - 1,0 т / т стекломассы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,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средневз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. 0, 43 т / т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ст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BREF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2013 г.)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Бенчмарк 2021 г.			        0,299 т/т ст.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74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96" y="365125"/>
            <a:ext cx="10515600" cy="76233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Декарбонизация производства стеклотары: повышение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ресурсоэффективности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 сокращение выбросов парниковых газов: завод в Центральной России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4" y="4223089"/>
            <a:ext cx="8179664" cy="24513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64" y="1633194"/>
            <a:ext cx="3069663" cy="2047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25" y="1633194"/>
            <a:ext cx="1892899" cy="2003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223089"/>
            <a:ext cx="3136176" cy="2430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34" y="1633194"/>
            <a:ext cx="2522842" cy="2003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259" y="1651736"/>
            <a:ext cx="379409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/>
              <a:t>Снижение энергопотребления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/>
              <a:t>Повышение К </a:t>
            </a:r>
            <a:r>
              <a:rPr lang="ru-RU" sz="1700" dirty="0" err="1"/>
              <a:t>ст</a:t>
            </a:r>
            <a:endParaRPr lang="ru-RU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dirty="0"/>
              <a:t>Удельные выбросы парниковых газов близки к значению бенчмарка ЕС (2019 г.): </a:t>
            </a:r>
            <a:br>
              <a:rPr lang="ru-RU" sz="1700" dirty="0"/>
            </a:br>
            <a:r>
              <a:rPr lang="ru-RU" sz="1700" b="1" dirty="0">
                <a:solidFill>
                  <a:srgbClr val="0070C0"/>
                </a:solidFill>
              </a:rPr>
              <a:t>0,35 т </a:t>
            </a:r>
            <a:r>
              <a:rPr lang="en-US" sz="1700" b="1" dirty="0">
                <a:solidFill>
                  <a:srgbClr val="0070C0"/>
                </a:solidFill>
              </a:rPr>
              <a:t>CO</a:t>
            </a:r>
            <a:r>
              <a:rPr lang="en-US" sz="1700" b="1" baseline="-25000" dirty="0">
                <a:solidFill>
                  <a:srgbClr val="0070C0"/>
                </a:solidFill>
              </a:rPr>
              <a:t>2</a:t>
            </a:r>
            <a:r>
              <a:rPr lang="en-US" sz="1700" b="1" dirty="0">
                <a:solidFill>
                  <a:srgbClr val="0070C0"/>
                </a:solidFill>
              </a:rPr>
              <a:t>-</a:t>
            </a:r>
            <a:r>
              <a:rPr lang="ru-RU" sz="1700" b="1" dirty="0" err="1">
                <a:solidFill>
                  <a:srgbClr val="0070C0"/>
                </a:solidFill>
              </a:rPr>
              <a:t>экв</a:t>
            </a:r>
            <a:r>
              <a:rPr lang="ru-RU" sz="1700" b="1" dirty="0">
                <a:solidFill>
                  <a:srgbClr val="0070C0"/>
                </a:solidFill>
              </a:rPr>
              <a:t>. / т стекломассы</a:t>
            </a:r>
          </a:p>
        </p:txBody>
      </p:sp>
    </p:spTree>
    <p:extLst>
      <p:ext uri="{BB962C8B-B14F-4D97-AF65-F5344CB8AC3E}">
        <p14:creationId xmlns:p14="http://schemas.microsoft.com/office/powerpoint/2010/main" val="8796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EBE47E-06AA-41F0-ABFA-757D84249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23" y="2206472"/>
            <a:ext cx="2663167" cy="1822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B109A1-4FB8-4850-84D6-C3997B392411}"/>
              </a:ext>
            </a:extLst>
          </p:cNvPr>
          <p:cNvSpPr txBox="1"/>
          <p:nvPr/>
        </p:nvSpPr>
        <p:spPr>
          <a:xfrm>
            <a:off x="6379760" y="772900"/>
            <a:ext cx="5374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Каждые</a:t>
            </a:r>
            <a:r>
              <a:rPr lang="en-US" dirty="0"/>
              <a:t> </a:t>
            </a:r>
            <a:r>
              <a:rPr lang="ru-RU" dirty="0"/>
              <a:t>10% стеклобоя</a:t>
            </a:r>
            <a:r>
              <a:rPr lang="en-US" dirty="0"/>
              <a:t> </a:t>
            </a:r>
            <a:r>
              <a:rPr lang="ru-RU" dirty="0"/>
              <a:t>в сырье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Меньше потребления энергии на плавление сырья на 2</a:t>
            </a:r>
            <a:r>
              <a:rPr lang="en-US" dirty="0"/>
              <a:t>-</a:t>
            </a:r>
            <a:r>
              <a:rPr lang="ru-RU" dirty="0"/>
              <a:t>3% 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Снижают выбросы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ru-RU" dirty="0"/>
              <a:t> на 7%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4762" y="167789"/>
            <a:ext cx="11539273" cy="631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en-US" sz="22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Декарбонизация в производстве листового стекла и его использовании в строительстве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C28D33E-A4BD-4B50-A730-CEE64EA2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50" y="4281227"/>
            <a:ext cx="2754439" cy="100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AEA531C-C718-46AC-AC31-610B280E0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2" y="4438496"/>
            <a:ext cx="3256407" cy="21224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3629" y="4376691"/>
            <a:ext cx="4258059" cy="224605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B109A1-4FB8-4850-84D6-C3997B392411}"/>
              </a:ext>
            </a:extLst>
          </p:cNvPr>
          <p:cNvSpPr txBox="1"/>
          <p:nvPr/>
        </p:nvSpPr>
        <p:spPr>
          <a:xfrm>
            <a:off x="3773011" y="5204616"/>
            <a:ext cx="35066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/>
              <a:t>Использование </a:t>
            </a:r>
            <a:r>
              <a:rPr lang="ru-RU" sz="1700" dirty="0" err="1"/>
              <a:t>низкоэмиссионного</a:t>
            </a:r>
            <a:r>
              <a:rPr lang="ru-RU" sz="1700" dirty="0"/>
              <a:t> стекла позволяет сократить потери тепла, создать комфортную среду, снизить углеродный след зданий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2" y="798991"/>
            <a:ext cx="5981852" cy="33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09" y="136525"/>
            <a:ext cx="11507821" cy="844627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Расширение ответственности, «дематериализация» и «повторная материализация» (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UNEP)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в строительном комплексе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6728" y="1133130"/>
            <a:ext cx="6869613" cy="53283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459" y="981152"/>
            <a:ext cx="4154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Повышение </a:t>
            </a:r>
            <a:r>
              <a:rPr lang="ru-RU" dirty="0" err="1"/>
              <a:t>ресурсоэффективности</a:t>
            </a:r>
            <a:r>
              <a:rPr lang="ru-RU" dirty="0"/>
              <a:t> и сокращение выбросов парниковых газов: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Стекло: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 производстве за счет оптимизации процессов и использования стеклобоя (отходов сноса)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 строительстве и ЖКХ за счет сокращения потерь тепла в зданиях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формирование связей «производство-реновация»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Кирпич: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оптимизация использования </a:t>
            </a:r>
            <a:r>
              <a:rPr lang="ru-RU" dirty="0" err="1"/>
              <a:t>поризованного</a:t>
            </a:r>
            <a:r>
              <a:rPr lang="ru-RU" dirty="0"/>
              <a:t> камня, пустотелого кирпича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Цемент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снижение доли клинкера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использование отходов сноса в качестве добавок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D5BF-EA40-4226-94AA-8B4CF48B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54" y="163048"/>
            <a:ext cx="10515600" cy="558511"/>
          </a:xfrm>
        </p:spPr>
        <p:txBody>
          <a:bodyPr/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Зачем нужны показатели </a:t>
            </a:r>
            <a:r>
              <a:rPr lang="ru-RU" sz="27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углеродоёмкости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C5E1E-2C0B-48A1-AF98-F737C9F7E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1" y="866838"/>
            <a:ext cx="11264813" cy="545721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b="1" dirty="0">
                <a:solidFill>
                  <a:srgbClr val="0070C0"/>
                </a:solidFill>
              </a:rPr>
              <a:t>Зачем нужны показатели </a:t>
            </a:r>
            <a:r>
              <a:rPr lang="ru-RU" sz="1800" b="1" dirty="0" err="1">
                <a:solidFill>
                  <a:srgbClr val="0070C0"/>
                </a:solidFill>
              </a:rPr>
              <a:t>углеродоемкости</a:t>
            </a:r>
            <a:r>
              <a:rPr lang="ru-RU" sz="1800" b="1" dirty="0">
                <a:solidFill>
                  <a:srgbClr val="0070C0"/>
                </a:solidFill>
              </a:rPr>
              <a:t>?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 err="1"/>
              <a:t>Углеродоёмкость</a:t>
            </a:r>
            <a:r>
              <a:rPr lang="ru-RU" sz="1800" dirty="0"/>
              <a:t> – в первом приближении – можно считать универсальным показателем ресурсоёмкости производства (энерго- и материалоёмкости)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Удельные показатели нужны для постановки целей: от уровня отдельной установки до уровня отрасли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Бенчмарки можно использовать для стимулирования снижения удельных выбросов парниковых газов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 smtClean="0"/>
              <a:t>ЕВ ЕС уровень </a:t>
            </a:r>
            <a:r>
              <a:rPr lang="ru-RU" sz="1800" dirty="0"/>
              <a:t>бенчмарка – арифметическая средняя для 10% выпуска заданной продукции с наилучшими показателями на кривой </a:t>
            </a:r>
            <a:r>
              <a:rPr lang="ru-RU" sz="1800" dirty="0" err="1"/>
              <a:t>бенчмаркинга</a:t>
            </a:r>
            <a:r>
              <a:rPr lang="ru-RU" sz="1800" dirty="0"/>
              <a:t> 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Для постановки отраслевых целей целесообразно провести национальный </a:t>
            </a:r>
            <a:r>
              <a:rPr lang="ru-RU" sz="1800" dirty="0" err="1" smtClean="0"/>
              <a:t>бенчмаркинг</a:t>
            </a:r>
            <a:endParaRPr lang="ru-RU" sz="1800" dirty="0"/>
          </a:p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b="1" dirty="0">
                <a:solidFill>
                  <a:srgbClr val="0070C0"/>
                </a:solidFill>
              </a:rPr>
              <a:t>Декарбонизация сегодня: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Снижение энергетических и технологических выбросов парниковых газов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Повышение энергоэффективности, замена топлива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Снижение энерго- и материалоемкости (дематериализация), сокращение потерь, снижение массы продукции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Использование вторичных ресурсов, замена части сырья (повторная материализация)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Создание комплексных производств (обеспечение стоков </a:t>
            </a:r>
            <a:r>
              <a:rPr lang="en-US" sz="1800" dirty="0"/>
              <a:t>CO</a:t>
            </a:r>
            <a:r>
              <a:rPr lang="en-US" sz="1800" baseline="-25000" dirty="0"/>
              <a:t>2</a:t>
            </a:r>
            <a:r>
              <a:rPr lang="ru-RU" sz="1800" dirty="0" smtClean="0"/>
              <a:t>)</a:t>
            </a:r>
          </a:p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b="1" dirty="0">
                <a:solidFill>
                  <a:srgbClr val="0070C0"/>
                </a:solidFill>
              </a:rPr>
              <a:t>Экономическая </a:t>
            </a:r>
            <a:r>
              <a:rPr lang="ru-RU" sz="1800" b="1" dirty="0" smtClean="0">
                <a:solidFill>
                  <a:srgbClr val="0070C0"/>
                </a:solidFill>
              </a:rPr>
              <a:t>эффективность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 smtClean="0"/>
              <a:t>Проект реализуется в промышленности, но не стал еще </a:t>
            </a:r>
            <a:r>
              <a:rPr lang="en-US" sz="1800" dirty="0" smtClean="0"/>
              <a:t>Business as Usual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131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231" y="1647256"/>
            <a:ext cx="1942132" cy="2818401"/>
          </a:xfrm>
        </p:spPr>
      </p:pic>
      <p:sp>
        <p:nvSpPr>
          <p:cNvPr id="6" name="Заголовок 1"/>
          <p:cNvSpPr>
            <a:spLocks/>
          </p:cNvSpPr>
          <p:nvPr/>
        </p:nvSpPr>
        <p:spPr bwMode="auto">
          <a:xfrm>
            <a:off x="8314477" y="2749868"/>
            <a:ext cx="2846432" cy="684653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>
              <a:defRPr/>
            </a:pPr>
            <a:r>
              <a:rPr lang="ru-RU" sz="1400" dirty="0">
                <a:latin typeface="Arial"/>
              </a:rPr>
              <a:t>реализации принципов экономики замкнутого цикла на объектах промышленности</a:t>
            </a:r>
            <a:endParaRPr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4"/>
          <a:stretch/>
        </p:blipFill>
        <p:spPr>
          <a:xfrm>
            <a:off x="579032" y="1842116"/>
            <a:ext cx="1961117" cy="2818401"/>
          </a:xfrm>
          <a:prstGeom prst="rect">
            <a:avLst/>
          </a:prstGeom>
        </p:spPr>
      </p:pic>
      <p:sp>
        <p:nvSpPr>
          <p:cNvPr id="7" name="Прямоугольник 50"/>
          <p:cNvSpPr/>
          <p:nvPr/>
        </p:nvSpPr>
        <p:spPr bwMode="auto">
          <a:xfrm>
            <a:off x="8091515" y="1303318"/>
            <a:ext cx="8330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21">
              <a:defRPr/>
            </a:pPr>
            <a:r>
              <a:rPr lang="ru-RU" sz="8800" b="1" dirty="0">
                <a:solidFill>
                  <a:srgbClr val="4FA47A"/>
                </a:solidFill>
                <a:latin typeface="Arial"/>
                <a:ea typeface="+mj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2837357" y="4207063"/>
            <a:ext cx="3254867" cy="684653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ru-RU" sz="1400" dirty="0">
                <a:latin typeface="Arial"/>
              </a:rPr>
              <a:t>эволюции и сравнительный анализ ресурсной эффективности  промышленных технологий</a:t>
            </a:r>
          </a:p>
        </p:txBody>
      </p:sp>
      <p:sp>
        <p:nvSpPr>
          <p:cNvPr id="9" name="Прямоугольник 50"/>
          <p:cNvSpPr/>
          <p:nvPr/>
        </p:nvSpPr>
        <p:spPr bwMode="auto">
          <a:xfrm>
            <a:off x="2475611" y="2760513"/>
            <a:ext cx="22006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21"/>
            <a:r>
              <a:rPr lang="ru-RU" sz="8800" b="1" dirty="0">
                <a:solidFill>
                  <a:srgbClr val="123A5F"/>
                </a:solidFill>
                <a:latin typeface="Arial"/>
                <a:ea typeface="+mj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00578-95A4-4783-BFFE-1D054EBFEB27}"/>
              </a:ext>
            </a:extLst>
          </p:cNvPr>
          <p:cNvSpPr txBox="1"/>
          <p:nvPr/>
        </p:nvSpPr>
        <p:spPr>
          <a:xfrm>
            <a:off x="8314477" y="2414176"/>
            <a:ext cx="3181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FA47A"/>
                </a:solidFill>
                <a:latin typeface="Arial"/>
              </a:rPr>
              <a:t>ИССЛЕДОВАНИЙ</a:t>
            </a:r>
            <a:endParaRPr lang="ru-RU" dirty="0">
              <a:solidFill>
                <a:srgbClr val="4FA47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B62B94-8896-474B-8EE5-BC7248B5EE2F}"/>
              </a:ext>
            </a:extLst>
          </p:cNvPr>
          <p:cNvSpPr txBox="1"/>
          <p:nvPr/>
        </p:nvSpPr>
        <p:spPr>
          <a:xfrm>
            <a:off x="2837357" y="3862861"/>
            <a:ext cx="3198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23A5F"/>
                </a:solidFill>
                <a:latin typeface="Arial"/>
              </a:rPr>
              <a:t>СТАТЕЙ</a:t>
            </a:r>
            <a:endParaRPr lang="ru-RU" dirty="0">
              <a:solidFill>
                <a:srgbClr val="123A5F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E2A0744-8EA4-450D-94A0-BC89BBD8A186}"/>
              </a:ext>
            </a:extLst>
          </p:cNvPr>
          <p:cNvSpPr/>
          <p:nvPr/>
        </p:nvSpPr>
        <p:spPr>
          <a:xfrm>
            <a:off x="4892848" y="60345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ПРИНЦИПОВ И ПРАКТИЧЕСКИХ РЕЗУЛЬТАТОВ РЕАЛИЗАЦИИ ЭПП </a:t>
            </a:r>
          </a:p>
        </p:txBody>
      </p:sp>
      <p:sp>
        <p:nvSpPr>
          <p:cNvPr id="17" name="Прямоугольник 17">
            <a:extLst>
              <a:ext uri="{FF2B5EF4-FFF2-40B4-BE49-F238E27FC236}">
                <a16:creationId xmlns:a16="http://schemas.microsoft.com/office/drawing/2014/main" id="{BFFA93B3-A8AE-4784-92C7-D0EA01209D17}"/>
              </a:ext>
            </a:extLst>
          </p:cNvPr>
          <p:cNvSpPr/>
          <p:nvPr/>
        </p:nvSpPr>
        <p:spPr bwMode="auto">
          <a:xfrm>
            <a:off x="2848264" y="6164787"/>
            <a:ext cx="2044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7964316-DD0F-4814-865D-FB1AEEA46380}"/>
              </a:ext>
            </a:extLst>
          </p:cNvPr>
          <p:cNvGrpSpPr/>
          <p:nvPr/>
        </p:nvGrpSpPr>
        <p:grpSpPr>
          <a:xfrm>
            <a:off x="2174313" y="5897900"/>
            <a:ext cx="803252" cy="807549"/>
            <a:chOff x="4459287" y="1838326"/>
            <a:chExt cx="296862" cy="298450"/>
          </a:xfrm>
        </p:grpSpPr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04A64A9C-FF38-4238-93CA-CF22044FC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7" y="1873251"/>
              <a:ext cx="260350" cy="263525"/>
            </a:xfrm>
            <a:custGeom>
              <a:avLst/>
              <a:gdLst>
                <a:gd name="T0" fmla="*/ 111 w 121"/>
                <a:gd name="T1" fmla="*/ 27 h 122"/>
                <a:gd name="T2" fmla="*/ 121 w 121"/>
                <a:gd name="T3" fmla="*/ 61 h 122"/>
                <a:gd name="T4" fmla="*/ 61 w 121"/>
                <a:gd name="T5" fmla="*/ 122 h 122"/>
                <a:gd name="T6" fmla="*/ 0 w 121"/>
                <a:gd name="T7" fmla="*/ 61 h 122"/>
                <a:gd name="T8" fmla="*/ 61 w 121"/>
                <a:gd name="T9" fmla="*/ 0 h 122"/>
                <a:gd name="T10" fmla="*/ 94 w 121"/>
                <a:gd name="T1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22">
                  <a:moveTo>
                    <a:pt x="111" y="27"/>
                  </a:moveTo>
                  <a:cubicBezTo>
                    <a:pt x="117" y="36"/>
                    <a:pt x="121" y="48"/>
                    <a:pt x="121" y="61"/>
                  </a:cubicBezTo>
                  <a:cubicBezTo>
                    <a:pt x="121" y="94"/>
                    <a:pt x="94" y="122"/>
                    <a:pt x="61" y="122"/>
                  </a:cubicBezTo>
                  <a:cubicBezTo>
                    <a:pt x="27" y="122"/>
                    <a:pt x="0" y="94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73" y="0"/>
                    <a:pt x="85" y="4"/>
                    <a:pt x="94" y="1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Freeform 52">
              <a:extLst>
                <a:ext uri="{FF2B5EF4-FFF2-40B4-BE49-F238E27FC236}">
                  <a16:creationId xmlns:a16="http://schemas.microsoft.com/office/drawing/2014/main" id="{752CE0AD-745E-4060-8E27-054685B32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1922463"/>
              <a:ext cx="161925" cy="163513"/>
            </a:xfrm>
            <a:custGeom>
              <a:avLst/>
              <a:gdLst>
                <a:gd name="T0" fmla="*/ 72 w 75"/>
                <a:gd name="T1" fmla="*/ 21 h 76"/>
                <a:gd name="T2" fmla="*/ 75 w 75"/>
                <a:gd name="T3" fmla="*/ 38 h 76"/>
                <a:gd name="T4" fmla="*/ 38 w 75"/>
                <a:gd name="T5" fmla="*/ 76 h 76"/>
                <a:gd name="T6" fmla="*/ 0 w 75"/>
                <a:gd name="T7" fmla="*/ 38 h 76"/>
                <a:gd name="T8" fmla="*/ 38 w 75"/>
                <a:gd name="T9" fmla="*/ 0 h 76"/>
                <a:gd name="T10" fmla="*/ 54 w 75"/>
                <a:gd name="T11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6">
                  <a:moveTo>
                    <a:pt x="72" y="21"/>
                  </a:moveTo>
                  <a:cubicBezTo>
                    <a:pt x="74" y="26"/>
                    <a:pt x="75" y="32"/>
                    <a:pt x="75" y="38"/>
                  </a:cubicBezTo>
                  <a:cubicBezTo>
                    <a:pt x="75" y="59"/>
                    <a:pt x="58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44" y="0"/>
                    <a:pt x="49" y="1"/>
                    <a:pt x="54" y="4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Line 53">
              <a:extLst>
                <a:ext uri="{FF2B5EF4-FFF2-40B4-BE49-F238E27FC236}">
                  <a16:creationId xmlns:a16="http://schemas.microsoft.com/office/drawing/2014/main" id="{8DE8BFBB-F427-4E4D-8C61-259D890A1C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9462" y="1881188"/>
              <a:ext cx="120650" cy="123825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Oval 54">
              <a:extLst>
                <a:ext uri="{FF2B5EF4-FFF2-40B4-BE49-F238E27FC236}">
                  <a16:creationId xmlns:a16="http://schemas.microsoft.com/office/drawing/2014/main" id="{0FC05D05-5D02-408D-AE99-061E1180A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2" y="1978026"/>
              <a:ext cx="47625" cy="47625"/>
            </a:xfrm>
            <a:prstGeom prst="ellipse">
              <a:avLst/>
            </a:prstGeom>
            <a:solidFill>
              <a:srgbClr val="00BBE4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" name="Oval 55">
              <a:extLst>
                <a:ext uri="{FF2B5EF4-FFF2-40B4-BE49-F238E27FC236}">
                  <a16:creationId xmlns:a16="http://schemas.microsoft.com/office/drawing/2014/main" id="{48DC8AA7-610E-46C4-A28A-C68EE1340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2" y="1978026"/>
              <a:ext cx="47625" cy="47625"/>
            </a:xfrm>
            <a:prstGeom prst="ellipse">
              <a:avLst/>
            </a:prstGeom>
            <a:solidFill>
              <a:srgbClr val="FFFFFF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" name="Line 56">
              <a:extLst>
                <a:ext uri="{FF2B5EF4-FFF2-40B4-BE49-F238E27FC236}">
                  <a16:creationId xmlns:a16="http://schemas.microsoft.com/office/drawing/2014/main" id="{D19F99FB-9BEC-44BD-A094-0D703D688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3287" y="1838326"/>
              <a:ext cx="6350" cy="41275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Line 57">
              <a:extLst>
                <a:ext uri="{FF2B5EF4-FFF2-40B4-BE49-F238E27FC236}">
                  <a16:creationId xmlns:a16="http://schemas.microsoft.com/office/drawing/2014/main" id="{825F4A5A-BBE9-4668-934C-0D3C5FD46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86300" y="1862138"/>
              <a:ext cx="6350" cy="34925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Line 58">
              <a:extLst>
                <a:ext uri="{FF2B5EF4-FFF2-40B4-BE49-F238E27FC236}">
                  <a16:creationId xmlns:a16="http://schemas.microsoft.com/office/drawing/2014/main" id="{4FEA8F95-4BDD-4CED-9B74-96B4A94C5B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3287" y="1873251"/>
              <a:ext cx="42862" cy="635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Line 59">
              <a:extLst>
                <a:ext uri="{FF2B5EF4-FFF2-40B4-BE49-F238E27FC236}">
                  <a16:creationId xmlns:a16="http://schemas.microsoft.com/office/drawing/2014/main" id="{5794BA4B-BB56-47FF-9A83-68720D3FF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2650" y="1897063"/>
              <a:ext cx="41275" cy="7938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50" y="1677224"/>
            <a:ext cx="1277050" cy="1277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370" y="3446698"/>
            <a:ext cx="1273661" cy="1273661"/>
          </a:xfrm>
          <a:prstGeom prst="rect">
            <a:avLst/>
          </a:prstGeom>
        </p:spPr>
      </p:pic>
      <p:sp>
        <p:nvSpPr>
          <p:cNvPr id="28" name="Заголовок 2"/>
          <p:cNvSpPr txBox="1">
            <a:spLocks/>
          </p:cNvSpPr>
          <p:nvPr/>
        </p:nvSpPr>
        <p:spPr>
          <a:xfrm>
            <a:off x="2382946" y="424872"/>
            <a:ext cx="7200000" cy="110387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Спасибо за внимание!</a:t>
            </a:r>
            <a:endParaRPr lang="en-US" sz="35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Подзаголовок 3"/>
          <p:cNvSpPr txBox="1">
            <a:spLocks/>
          </p:cNvSpPr>
          <p:nvPr/>
        </p:nvSpPr>
        <p:spPr>
          <a:xfrm>
            <a:off x="1392964" y="5307747"/>
            <a:ext cx="9443103" cy="129509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en-US" sz="2400" kern="0" dirty="0">
              <a:solidFill>
                <a:srgbClr val="06799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</a:rPr>
              <a:t>Предупреждение:</a:t>
            </a:r>
          </a:p>
          <a:p>
            <a:pPr marL="457200" lvl="1" indent="0">
              <a:buNone/>
            </a:pP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Настоящая презентация подготовлена специалистами ЦЭПП с учетом экспертного опыта организации и на основании сведений, доступных 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</a:rPr>
              <a:t>.0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.20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21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г.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Любые интерпретации, а также использование этих материалов другими специалистами и в другое время могут привести к искажению информации и  ошибочным выводам.</a:t>
            </a:r>
            <a:endParaRPr lang="de-DE" sz="17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 thruBlk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3155EAC5-7D3F-47DC-8349-BEB3B57585C8}"/>
              </a:ext>
            </a:extLst>
          </p:cNvPr>
          <p:cNvCxnSpPr>
            <a:cxnSpLocks/>
          </p:cNvCxnSpPr>
          <p:nvPr/>
        </p:nvCxnSpPr>
        <p:spPr>
          <a:xfrm>
            <a:off x="9238270" y="1809528"/>
            <a:ext cx="0" cy="3012132"/>
          </a:xfrm>
          <a:prstGeom prst="straightConnector1">
            <a:avLst/>
          </a:prstGeom>
          <a:ln w="19050">
            <a:solidFill>
              <a:srgbClr val="46BAC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F4154B14-1ACE-409E-A495-C50F713B3170}"/>
              </a:ext>
            </a:extLst>
          </p:cNvPr>
          <p:cNvSpPr/>
          <p:nvPr/>
        </p:nvSpPr>
        <p:spPr>
          <a:xfrm>
            <a:off x="7670974" y="3518522"/>
            <a:ext cx="3109895" cy="6187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: скругленные углы 127">
            <a:extLst>
              <a:ext uri="{FF2B5EF4-FFF2-40B4-BE49-F238E27FC236}">
                <a16:creationId xmlns:a16="http://schemas.microsoft.com/office/drawing/2014/main" id="{DB533C20-4BC3-4D78-824A-259F023BB7EC}"/>
              </a:ext>
            </a:extLst>
          </p:cNvPr>
          <p:cNvSpPr/>
          <p:nvPr/>
        </p:nvSpPr>
        <p:spPr>
          <a:xfrm>
            <a:off x="7674935" y="2277978"/>
            <a:ext cx="3109895" cy="77305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Прямая со стрелкой 152">
            <a:extLst>
              <a:ext uri="{FF2B5EF4-FFF2-40B4-BE49-F238E27FC236}">
                <a16:creationId xmlns:a16="http://schemas.microsoft.com/office/drawing/2014/main" id="{3155EAC5-7D3F-47DC-8349-BEB3B57585C8}"/>
              </a:ext>
            </a:extLst>
          </p:cNvPr>
          <p:cNvCxnSpPr>
            <a:cxnSpLocks/>
          </p:cNvCxnSpPr>
          <p:nvPr/>
        </p:nvCxnSpPr>
        <p:spPr>
          <a:xfrm>
            <a:off x="2459439" y="1771312"/>
            <a:ext cx="0" cy="3012132"/>
          </a:xfrm>
          <a:prstGeom prst="straightConnector1">
            <a:avLst/>
          </a:prstGeom>
          <a:ln w="19050">
            <a:solidFill>
              <a:srgbClr val="46BAC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: скругленные углы 103">
            <a:extLst>
              <a:ext uri="{FF2B5EF4-FFF2-40B4-BE49-F238E27FC236}">
                <a16:creationId xmlns:a16="http://schemas.microsoft.com/office/drawing/2014/main" id="{1EDAD5D8-5527-42C0-95EA-BE80F4F50390}"/>
              </a:ext>
            </a:extLst>
          </p:cNvPr>
          <p:cNvSpPr/>
          <p:nvPr/>
        </p:nvSpPr>
        <p:spPr>
          <a:xfrm>
            <a:off x="930296" y="3518522"/>
            <a:ext cx="3109895" cy="6187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473A2794-661E-47D9-B22F-848B87E53270}"/>
              </a:ext>
            </a:extLst>
          </p:cNvPr>
          <p:cNvSpPr/>
          <p:nvPr/>
        </p:nvSpPr>
        <p:spPr>
          <a:xfrm>
            <a:off x="929793" y="2277978"/>
            <a:ext cx="3109895" cy="77305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: скругленные углы 136">
            <a:extLst>
              <a:ext uri="{FF2B5EF4-FFF2-40B4-BE49-F238E27FC236}">
                <a16:creationId xmlns:a16="http://schemas.microsoft.com/office/drawing/2014/main" id="{44B10F74-BB7B-455E-ACF2-C844602A85BC}"/>
              </a:ext>
            </a:extLst>
          </p:cNvPr>
          <p:cNvSpPr/>
          <p:nvPr/>
        </p:nvSpPr>
        <p:spPr>
          <a:xfrm>
            <a:off x="929793" y="312499"/>
            <a:ext cx="9851075" cy="1464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1079" y="443693"/>
            <a:ext cx="933599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3816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Экологическая промышленная политика –</a:t>
            </a:r>
          </a:p>
          <a:p>
            <a:pPr marL="53816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политика ресурсной эффективности: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ru-RU" sz="2500" b="1" dirty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  <a:p>
            <a:pPr marL="53816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39804" y="2342713"/>
            <a:ext cx="245916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вторичных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ресурсов в производственных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процессах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0292" y="2335129"/>
            <a:ext cx="229317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Технологические процессы: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модернизация, реконструкция,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инновации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52789" y="3532422"/>
            <a:ext cx="25477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Стратегия вовлечения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вторичных ресурсов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экономический оборот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668538" y="3593700"/>
            <a:ext cx="22744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Отказ от устаревших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технологий и внедрение НДТ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33906" y="4972162"/>
            <a:ext cx="26986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  Экспертное сообщество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  ИТС «НДТ»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  Сервисная платформа «НДТ»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  ТК 113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49277" y="4986999"/>
            <a:ext cx="32120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 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Экотехнопарки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  ИТС «Вторичные ресурсы»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  Цифровая сервисная платформа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  ТК 231</a:t>
            </a: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6B84BB7B-4137-415F-84A0-3D4D4326B3B5}"/>
              </a:ext>
            </a:extLst>
          </p:cNvPr>
          <p:cNvSpPr/>
          <p:nvPr/>
        </p:nvSpPr>
        <p:spPr>
          <a:xfrm>
            <a:off x="933791" y="4776910"/>
            <a:ext cx="3109895" cy="1126083"/>
          </a:xfrm>
          <a:prstGeom prst="roundRect">
            <a:avLst/>
          </a:prstGeom>
          <a:noFill/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: скругленные углы 92">
            <a:extLst>
              <a:ext uri="{FF2B5EF4-FFF2-40B4-BE49-F238E27FC236}">
                <a16:creationId xmlns:a16="http://schemas.microsoft.com/office/drawing/2014/main" id="{D5480816-0499-4D77-8CA6-F492DFACD8FB}"/>
              </a:ext>
            </a:extLst>
          </p:cNvPr>
          <p:cNvSpPr/>
          <p:nvPr/>
        </p:nvSpPr>
        <p:spPr>
          <a:xfrm>
            <a:off x="7670973" y="4828134"/>
            <a:ext cx="3109895" cy="1074860"/>
          </a:xfrm>
          <a:prstGeom prst="roundRect">
            <a:avLst/>
          </a:prstGeom>
          <a:noFill/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reeform 16">
            <a:extLst>
              <a:ext uri="{FF2B5EF4-FFF2-40B4-BE49-F238E27FC236}">
                <a16:creationId xmlns:a16="http://schemas.microsoft.com/office/drawing/2014/main" id="{B29FE211-531D-4747-B1AB-FAE4119C89BC}"/>
              </a:ext>
            </a:extLst>
          </p:cNvPr>
          <p:cNvSpPr>
            <a:spLocks/>
          </p:cNvSpPr>
          <p:nvPr/>
        </p:nvSpPr>
        <p:spPr bwMode="auto">
          <a:xfrm>
            <a:off x="1114656" y="3633893"/>
            <a:ext cx="369522" cy="369524"/>
          </a:xfrm>
          <a:custGeom>
            <a:avLst/>
            <a:gdLst>
              <a:gd name="T0" fmla="*/ 2 w 136"/>
              <a:gd name="T1" fmla="*/ 85 h 136"/>
              <a:gd name="T2" fmla="*/ 71 w 136"/>
              <a:gd name="T3" fmla="*/ 85 h 136"/>
              <a:gd name="T4" fmla="*/ 71 w 136"/>
              <a:gd name="T5" fmla="*/ 102 h 136"/>
              <a:gd name="T6" fmla="*/ 110 w 136"/>
              <a:gd name="T7" fmla="*/ 68 h 136"/>
              <a:gd name="T8" fmla="*/ 71 w 136"/>
              <a:gd name="T9" fmla="*/ 34 h 136"/>
              <a:gd name="T10" fmla="*/ 71 w 136"/>
              <a:gd name="T11" fmla="*/ 50 h 136"/>
              <a:gd name="T12" fmla="*/ 2 w 136"/>
              <a:gd name="T13" fmla="*/ 50 h 136"/>
              <a:gd name="T14" fmla="*/ 2 w 136"/>
              <a:gd name="T15" fmla="*/ 49 h 136"/>
              <a:gd name="T16" fmla="*/ 68 w 136"/>
              <a:gd name="T17" fmla="*/ 0 h 136"/>
              <a:gd name="T18" fmla="*/ 136 w 136"/>
              <a:gd name="T19" fmla="*/ 68 h 136"/>
              <a:gd name="T20" fmla="*/ 68 w 136"/>
              <a:gd name="T21" fmla="*/ 136 h 136"/>
              <a:gd name="T22" fmla="*/ 0 w 136"/>
              <a:gd name="T23" fmla="*/ 7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" h="136">
                <a:moveTo>
                  <a:pt x="2" y="85"/>
                </a:moveTo>
                <a:cubicBezTo>
                  <a:pt x="71" y="85"/>
                  <a:pt x="71" y="85"/>
                  <a:pt x="71" y="85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50"/>
                  <a:pt x="71" y="50"/>
                  <a:pt x="7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2" y="49"/>
                  <a:pt x="2" y="49"/>
                  <a:pt x="2" y="49"/>
                </a:cubicBezTo>
                <a:cubicBezTo>
                  <a:pt x="10" y="20"/>
                  <a:pt x="37" y="0"/>
                  <a:pt x="68" y="0"/>
                </a:cubicBezTo>
                <a:cubicBezTo>
                  <a:pt x="105" y="0"/>
                  <a:pt x="136" y="30"/>
                  <a:pt x="136" y="68"/>
                </a:cubicBezTo>
                <a:cubicBezTo>
                  <a:pt x="136" y="105"/>
                  <a:pt x="105" y="136"/>
                  <a:pt x="68" y="136"/>
                </a:cubicBezTo>
                <a:cubicBezTo>
                  <a:pt x="31" y="136"/>
                  <a:pt x="0" y="106"/>
                  <a:pt x="0" y="70"/>
                </a:cubicBezTo>
              </a:path>
            </a:pathLst>
          </a:custGeom>
          <a:solidFill>
            <a:srgbClr val="7BCED7"/>
          </a:solidFill>
          <a:ln w="190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9" name="Freeform 136">
            <a:extLst>
              <a:ext uri="{FF2B5EF4-FFF2-40B4-BE49-F238E27FC236}">
                <a16:creationId xmlns:a16="http://schemas.microsoft.com/office/drawing/2014/main" id="{239C7427-0899-40F5-B563-8D133A5BF8EB}"/>
              </a:ext>
            </a:extLst>
          </p:cNvPr>
          <p:cNvSpPr>
            <a:spLocks/>
          </p:cNvSpPr>
          <p:nvPr/>
        </p:nvSpPr>
        <p:spPr bwMode="auto">
          <a:xfrm>
            <a:off x="7808848" y="3618697"/>
            <a:ext cx="406067" cy="399915"/>
          </a:xfrm>
          <a:custGeom>
            <a:avLst/>
            <a:gdLst>
              <a:gd name="T0" fmla="*/ 51 w 146"/>
              <a:gd name="T1" fmla="*/ 62 h 143"/>
              <a:gd name="T2" fmla="*/ 75 w 146"/>
              <a:gd name="T3" fmla="*/ 85 h 143"/>
              <a:gd name="T4" fmla="*/ 127 w 146"/>
              <a:gd name="T5" fmla="*/ 32 h 143"/>
              <a:gd name="T6" fmla="*/ 131 w 146"/>
              <a:gd name="T7" fmla="*/ 28 h 143"/>
              <a:gd name="T8" fmla="*/ 131 w 146"/>
              <a:gd name="T9" fmla="*/ 27 h 143"/>
              <a:gd name="T10" fmla="*/ 105 w 146"/>
              <a:gd name="T11" fmla="*/ 24 h 143"/>
              <a:gd name="T12" fmla="*/ 93 w 146"/>
              <a:gd name="T13" fmla="*/ 2 h 143"/>
              <a:gd name="T14" fmla="*/ 71 w 146"/>
              <a:gd name="T15" fmla="*/ 14 h 143"/>
              <a:gd name="T16" fmla="*/ 48 w 146"/>
              <a:gd name="T17" fmla="*/ 3 h 143"/>
              <a:gd name="T18" fmla="*/ 38 w 146"/>
              <a:gd name="T19" fmla="*/ 26 h 143"/>
              <a:gd name="T20" fmla="*/ 13 w 146"/>
              <a:gd name="T21" fmla="*/ 30 h 143"/>
              <a:gd name="T22" fmla="*/ 18 w 146"/>
              <a:gd name="T23" fmla="*/ 55 h 143"/>
              <a:gd name="T24" fmla="*/ 0 w 146"/>
              <a:gd name="T25" fmla="*/ 74 h 143"/>
              <a:gd name="T26" fmla="*/ 19 w 146"/>
              <a:gd name="T27" fmla="*/ 91 h 143"/>
              <a:gd name="T28" fmla="*/ 15 w 146"/>
              <a:gd name="T29" fmla="*/ 116 h 143"/>
              <a:gd name="T30" fmla="*/ 40 w 146"/>
              <a:gd name="T31" fmla="*/ 119 h 143"/>
              <a:gd name="T32" fmla="*/ 52 w 146"/>
              <a:gd name="T33" fmla="*/ 142 h 143"/>
              <a:gd name="T34" fmla="*/ 74 w 146"/>
              <a:gd name="T35" fmla="*/ 129 h 143"/>
              <a:gd name="T36" fmla="*/ 97 w 146"/>
              <a:gd name="T37" fmla="*/ 140 h 143"/>
              <a:gd name="T38" fmla="*/ 108 w 146"/>
              <a:gd name="T39" fmla="*/ 117 h 143"/>
              <a:gd name="T40" fmla="*/ 133 w 146"/>
              <a:gd name="T41" fmla="*/ 113 h 143"/>
              <a:gd name="T42" fmla="*/ 128 w 146"/>
              <a:gd name="T43" fmla="*/ 88 h 143"/>
              <a:gd name="T44" fmla="*/ 146 w 146"/>
              <a:gd name="T45" fmla="*/ 70 h 143"/>
              <a:gd name="T46" fmla="*/ 132 w 146"/>
              <a:gd name="T47" fmla="*/ 5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" h="143">
                <a:moveTo>
                  <a:pt x="51" y="62"/>
                </a:moveTo>
                <a:cubicBezTo>
                  <a:pt x="75" y="85"/>
                  <a:pt x="75" y="85"/>
                  <a:pt x="75" y="85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1" y="28"/>
                  <a:pt x="131" y="27"/>
                </a:cubicBezTo>
                <a:cubicBezTo>
                  <a:pt x="126" y="22"/>
                  <a:pt x="111" y="28"/>
                  <a:pt x="105" y="24"/>
                </a:cubicBezTo>
                <a:cubicBezTo>
                  <a:pt x="100" y="21"/>
                  <a:pt x="100" y="4"/>
                  <a:pt x="93" y="2"/>
                </a:cubicBezTo>
                <a:cubicBezTo>
                  <a:pt x="87" y="0"/>
                  <a:pt x="78" y="14"/>
                  <a:pt x="71" y="14"/>
                </a:cubicBezTo>
                <a:cubicBezTo>
                  <a:pt x="64" y="15"/>
                  <a:pt x="55" y="1"/>
                  <a:pt x="48" y="3"/>
                </a:cubicBezTo>
                <a:cubicBezTo>
                  <a:pt x="42" y="5"/>
                  <a:pt x="43" y="22"/>
                  <a:pt x="38" y="26"/>
                </a:cubicBezTo>
                <a:cubicBezTo>
                  <a:pt x="33" y="30"/>
                  <a:pt x="17" y="25"/>
                  <a:pt x="13" y="30"/>
                </a:cubicBezTo>
                <a:cubicBezTo>
                  <a:pt x="9" y="36"/>
                  <a:pt x="20" y="49"/>
                  <a:pt x="18" y="55"/>
                </a:cubicBezTo>
                <a:cubicBezTo>
                  <a:pt x="16" y="62"/>
                  <a:pt x="0" y="67"/>
                  <a:pt x="0" y="74"/>
                </a:cubicBezTo>
                <a:cubicBezTo>
                  <a:pt x="0" y="81"/>
                  <a:pt x="17" y="85"/>
                  <a:pt x="19" y="91"/>
                </a:cubicBezTo>
                <a:cubicBezTo>
                  <a:pt x="21" y="97"/>
                  <a:pt x="11" y="111"/>
                  <a:pt x="15" y="116"/>
                </a:cubicBezTo>
                <a:cubicBezTo>
                  <a:pt x="19" y="121"/>
                  <a:pt x="35" y="115"/>
                  <a:pt x="40" y="119"/>
                </a:cubicBezTo>
                <a:cubicBezTo>
                  <a:pt x="46" y="123"/>
                  <a:pt x="46" y="140"/>
                  <a:pt x="52" y="142"/>
                </a:cubicBezTo>
                <a:cubicBezTo>
                  <a:pt x="59" y="143"/>
                  <a:pt x="67" y="129"/>
                  <a:pt x="74" y="129"/>
                </a:cubicBezTo>
                <a:cubicBezTo>
                  <a:pt x="81" y="129"/>
                  <a:pt x="91" y="143"/>
                  <a:pt x="97" y="140"/>
                </a:cubicBezTo>
                <a:cubicBezTo>
                  <a:pt x="104" y="138"/>
                  <a:pt x="102" y="121"/>
                  <a:pt x="108" y="117"/>
                </a:cubicBezTo>
                <a:cubicBezTo>
                  <a:pt x="113" y="113"/>
                  <a:pt x="129" y="119"/>
                  <a:pt x="133" y="113"/>
                </a:cubicBezTo>
                <a:cubicBezTo>
                  <a:pt x="137" y="107"/>
                  <a:pt x="126" y="94"/>
                  <a:pt x="128" y="88"/>
                </a:cubicBezTo>
                <a:cubicBezTo>
                  <a:pt x="130" y="81"/>
                  <a:pt x="146" y="77"/>
                  <a:pt x="146" y="70"/>
                </a:cubicBezTo>
                <a:cubicBezTo>
                  <a:pt x="146" y="65"/>
                  <a:pt x="138" y="61"/>
                  <a:pt x="132" y="58"/>
                </a:cubicBezTo>
              </a:path>
            </a:pathLst>
          </a:custGeom>
          <a:solidFill>
            <a:srgbClr val="7BCED7"/>
          </a:solidFill>
          <a:ln w="190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3C660F39-34D5-4AC0-9E91-0D3AC7519BC6}"/>
              </a:ext>
            </a:extLst>
          </p:cNvPr>
          <p:cNvGrpSpPr/>
          <p:nvPr/>
        </p:nvGrpSpPr>
        <p:grpSpPr>
          <a:xfrm>
            <a:off x="1084947" y="2372687"/>
            <a:ext cx="413439" cy="415465"/>
            <a:chOff x="5160963" y="2571751"/>
            <a:chExt cx="323851" cy="325438"/>
          </a:xfrm>
          <a:solidFill>
            <a:srgbClr val="7BCED7"/>
          </a:solidFill>
        </p:grpSpPr>
        <p:sp>
          <p:nvSpPr>
            <p:cNvPr id="114" name="Oval 161">
              <a:extLst>
                <a:ext uri="{FF2B5EF4-FFF2-40B4-BE49-F238E27FC236}">
                  <a16:creationId xmlns:a16="http://schemas.microsoft.com/office/drawing/2014/main" id="{E7EF0159-2452-41E1-B93C-429844D45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863" y="2595564"/>
              <a:ext cx="84138" cy="84138"/>
            </a:xfrm>
            <a:prstGeom prst="ellips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5" name="Line 162">
              <a:extLst>
                <a:ext uri="{FF2B5EF4-FFF2-40B4-BE49-F238E27FC236}">
                  <a16:creationId xmlns:a16="http://schemas.microsoft.com/office/drawing/2014/main" id="{60AB3F5D-AD9B-493D-A963-A7BA2E8C7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9726" y="2684464"/>
              <a:ext cx="0" cy="17463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6" name="Line 163">
              <a:extLst>
                <a:ext uri="{FF2B5EF4-FFF2-40B4-BE49-F238E27FC236}">
                  <a16:creationId xmlns:a16="http://schemas.microsoft.com/office/drawing/2014/main" id="{179142BD-458A-47D0-8E4F-942AAF31C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9726" y="2571751"/>
              <a:ext cx="0" cy="1905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7" name="Line 164">
              <a:extLst>
                <a:ext uri="{FF2B5EF4-FFF2-40B4-BE49-F238E27FC236}">
                  <a16:creationId xmlns:a16="http://schemas.microsoft.com/office/drawing/2014/main" id="{84BDD8FE-3A68-4D6B-9860-D85A32B513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54638" y="2638426"/>
              <a:ext cx="17463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8" name="Line 165">
              <a:extLst>
                <a:ext uri="{FF2B5EF4-FFF2-40B4-BE49-F238E27FC236}">
                  <a16:creationId xmlns:a16="http://schemas.microsoft.com/office/drawing/2014/main" id="{81E4B41C-242A-40E2-AB8D-02C8A8C48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4176" y="2638426"/>
              <a:ext cx="20638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1" name="Line 166">
              <a:extLst>
                <a:ext uri="{FF2B5EF4-FFF2-40B4-BE49-F238E27FC236}">
                  <a16:creationId xmlns:a16="http://schemas.microsoft.com/office/drawing/2014/main" id="{655D3833-C109-4FA0-BC5C-E3E7E35199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2101" y="2668589"/>
              <a:ext cx="15875" cy="15875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" name="Line 167">
              <a:extLst>
                <a:ext uri="{FF2B5EF4-FFF2-40B4-BE49-F238E27FC236}">
                  <a16:creationId xmlns:a16="http://schemas.microsoft.com/office/drawing/2014/main" id="{FAC580D7-8D94-487A-A9B0-4DF34B19F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1476" y="2590801"/>
              <a:ext cx="12700" cy="1270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5" name="Line 168">
              <a:extLst>
                <a:ext uri="{FF2B5EF4-FFF2-40B4-BE49-F238E27FC236}">
                  <a16:creationId xmlns:a16="http://schemas.microsoft.com/office/drawing/2014/main" id="{E8A1656F-1463-42B6-8DA1-5C148E677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72101" y="2590801"/>
              <a:ext cx="12700" cy="1270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6" name="Line 169">
              <a:extLst>
                <a:ext uri="{FF2B5EF4-FFF2-40B4-BE49-F238E27FC236}">
                  <a16:creationId xmlns:a16="http://schemas.microsoft.com/office/drawing/2014/main" id="{3EE2B226-F2FC-437E-BAF4-22F4EE7DB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51476" y="2671764"/>
              <a:ext cx="12700" cy="1270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7" name="Freeform 170">
              <a:extLst>
                <a:ext uri="{FF2B5EF4-FFF2-40B4-BE49-F238E27FC236}">
                  <a16:creationId xmlns:a16="http://schemas.microsoft.com/office/drawing/2014/main" id="{81EC33A6-06E1-439E-9509-05DE766B8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2662239"/>
              <a:ext cx="233363" cy="234950"/>
            </a:xfrm>
            <a:custGeom>
              <a:avLst/>
              <a:gdLst>
                <a:gd name="T0" fmla="*/ 66 w 108"/>
                <a:gd name="T1" fmla="*/ 68 h 109"/>
                <a:gd name="T2" fmla="*/ 40 w 108"/>
                <a:gd name="T3" fmla="*/ 42 h 109"/>
                <a:gd name="T4" fmla="*/ 66 w 108"/>
                <a:gd name="T5" fmla="*/ 7 h 109"/>
                <a:gd name="T6" fmla="*/ 77 w 108"/>
                <a:gd name="T7" fmla="*/ 5 h 109"/>
                <a:gd name="T8" fmla="*/ 78 w 108"/>
                <a:gd name="T9" fmla="*/ 6 h 109"/>
                <a:gd name="T10" fmla="*/ 80 w 108"/>
                <a:gd name="T11" fmla="*/ 13 h 109"/>
                <a:gd name="T12" fmla="*/ 83 w 108"/>
                <a:gd name="T13" fmla="*/ 26 h 109"/>
                <a:gd name="T14" fmla="*/ 95 w 108"/>
                <a:gd name="T15" fmla="*/ 27 h 109"/>
                <a:gd name="T16" fmla="*/ 104 w 108"/>
                <a:gd name="T17" fmla="*/ 33 h 109"/>
                <a:gd name="T18" fmla="*/ 106 w 108"/>
                <a:gd name="T19" fmla="*/ 38 h 109"/>
                <a:gd name="T20" fmla="*/ 95 w 108"/>
                <a:gd name="T21" fmla="*/ 53 h 109"/>
                <a:gd name="T22" fmla="*/ 95 w 108"/>
                <a:gd name="T23" fmla="*/ 55 h 109"/>
                <a:gd name="T24" fmla="*/ 107 w 108"/>
                <a:gd name="T25" fmla="*/ 70 h 109"/>
                <a:gd name="T26" fmla="*/ 105 w 108"/>
                <a:gd name="T27" fmla="*/ 75 h 109"/>
                <a:gd name="T28" fmla="*/ 102 w 108"/>
                <a:gd name="T29" fmla="*/ 80 h 109"/>
                <a:gd name="T30" fmla="*/ 84 w 108"/>
                <a:gd name="T31" fmla="*/ 83 h 109"/>
                <a:gd name="T32" fmla="*/ 83 w 108"/>
                <a:gd name="T33" fmla="*/ 84 h 109"/>
                <a:gd name="T34" fmla="*/ 81 w 108"/>
                <a:gd name="T35" fmla="*/ 103 h 109"/>
                <a:gd name="T36" fmla="*/ 75 w 108"/>
                <a:gd name="T37" fmla="*/ 105 h 109"/>
                <a:gd name="T38" fmla="*/ 70 w 108"/>
                <a:gd name="T39" fmla="*/ 107 h 109"/>
                <a:gd name="T40" fmla="*/ 56 w 108"/>
                <a:gd name="T41" fmla="*/ 96 h 109"/>
                <a:gd name="T42" fmla="*/ 53 w 108"/>
                <a:gd name="T43" fmla="*/ 96 h 109"/>
                <a:gd name="T44" fmla="*/ 45 w 108"/>
                <a:gd name="T45" fmla="*/ 103 h 109"/>
                <a:gd name="T46" fmla="*/ 34 w 108"/>
                <a:gd name="T47" fmla="*/ 105 h 109"/>
                <a:gd name="T48" fmla="*/ 33 w 108"/>
                <a:gd name="T49" fmla="*/ 105 h 109"/>
                <a:gd name="T50" fmla="*/ 27 w 108"/>
                <a:gd name="T51" fmla="*/ 96 h 109"/>
                <a:gd name="T52" fmla="*/ 24 w 108"/>
                <a:gd name="T53" fmla="*/ 83 h 109"/>
                <a:gd name="T54" fmla="*/ 13 w 108"/>
                <a:gd name="T55" fmla="*/ 82 h 109"/>
                <a:gd name="T56" fmla="*/ 4 w 108"/>
                <a:gd name="T57" fmla="*/ 76 h 109"/>
                <a:gd name="T58" fmla="*/ 4 w 108"/>
                <a:gd name="T59" fmla="*/ 76 h 109"/>
                <a:gd name="T60" fmla="*/ 6 w 108"/>
                <a:gd name="T61" fmla="*/ 65 h 109"/>
                <a:gd name="T62" fmla="*/ 13 w 108"/>
                <a:gd name="T63" fmla="*/ 56 h 109"/>
                <a:gd name="T64" fmla="*/ 13 w 108"/>
                <a:gd name="T65" fmla="*/ 54 h 109"/>
                <a:gd name="T66" fmla="*/ 1 w 108"/>
                <a:gd name="T67" fmla="*/ 40 h 109"/>
                <a:gd name="T68" fmla="*/ 3 w 108"/>
                <a:gd name="T69" fmla="*/ 34 h 109"/>
                <a:gd name="T70" fmla="*/ 5 w 108"/>
                <a:gd name="T71" fmla="*/ 29 h 109"/>
                <a:gd name="T72" fmla="*/ 23 w 108"/>
                <a:gd name="T73" fmla="*/ 27 h 109"/>
                <a:gd name="T74" fmla="*/ 25 w 108"/>
                <a:gd name="T75" fmla="*/ 25 h 109"/>
                <a:gd name="T76" fmla="*/ 27 w 108"/>
                <a:gd name="T77" fmla="*/ 7 h 109"/>
                <a:gd name="T78" fmla="*/ 34 w 108"/>
                <a:gd name="T79" fmla="*/ 4 h 109"/>
                <a:gd name="T80" fmla="*/ 35 w 108"/>
                <a:gd name="T81" fmla="*/ 3 h 109"/>
                <a:gd name="T82" fmla="*/ 41 w 108"/>
                <a:gd name="T83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09">
                  <a:moveTo>
                    <a:pt x="69" y="44"/>
                  </a:moveTo>
                  <a:cubicBezTo>
                    <a:pt x="74" y="51"/>
                    <a:pt x="73" y="61"/>
                    <a:pt x="66" y="68"/>
                  </a:cubicBezTo>
                  <a:cubicBezTo>
                    <a:pt x="59" y="75"/>
                    <a:pt x="48" y="74"/>
                    <a:pt x="41" y="67"/>
                  </a:cubicBezTo>
                  <a:cubicBezTo>
                    <a:pt x="34" y="60"/>
                    <a:pt x="34" y="51"/>
                    <a:pt x="40" y="42"/>
                  </a:cubicBezTo>
                  <a:cubicBezTo>
                    <a:pt x="42" y="39"/>
                    <a:pt x="49" y="33"/>
                    <a:pt x="54" y="27"/>
                  </a:cubicBezTo>
                  <a:cubicBezTo>
                    <a:pt x="61" y="18"/>
                    <a:pt x="66" y="7"/>
                    <a:pt x="66" y="7"/>
                  </a:cubicBezTo>
                  <a:cubicBezTo>
                    <a:pt x="68" y="3"/>
                    <a:pt x="69" y="1"/>
                    <a:pt x="72" y="3"/>
                  </a:cubicBezTo>
                  <a:cubicBezTo>
                    <a:pt x="75" y="4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2" y="7"/>
                    <a:pt x="82" y="9"/>
                    <a:pt x="80" y="13"/>
                  </a:cubicBezTo>
                  <a:cubicBezTo>
                    <a:pt x="79" y="17"/>
                    <a:pt x="79" y="21"/>
                    <a:pt x="82" y="24"/>
                  </a:cubicBezTo>
                  <a:cubicBezTo>
                    <a:pt x="82" y="25"/>
                    <a:pt x="83" y="25"/>
                    <a:pt x="83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7" y="29"/>
                    <a:pt x="91" y="28"/>
                    <a:pt x="95" y="27"/>
                  </a:cubicBezTo>
                  <a:cubicBezTo>
                    <a:pt x="99" y="26"/>
                    <a:pt x="101" y="25"/>
                    <a:pt x="102" y="28"/>
                  </a:cubicBezTo>
                  <a:cubicBezTo>
                    <a:pt x="103" y="30"/>
                    <a:pt x="102" y="29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38"/>
                    <a:pt x="105" y="36"/>
                    <a:pt x="106" y="38"/>
                  </a:cubicBezTo>
                  <a:cubicBezTo>
                    <a:pt x="108" y="41"/>
                    <a:pt x="106" y="42"/>
                    <a:pt x="102" y="44"/>
                  </a:cubicBezTo>
                  <a:cubicBezTo>
                    <a:pt x="98" y="46"/>
                    <a:pt x="95" y="49"/>
                    <a:pt x="95" y="53"/>
                  </a:cubicBezTo>
                  <a:cubicBezTo>
                    <a:pt x="95" y="54"/>
                    <a:pt x="95" y="54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9"/>
                    <a:pt x="98" y="62"/>
                    <a:pt x="102" y="64"/>
                  </a:cubicBezTo>
                  <a:cubicBezTo>
                    <a:pt x="106" y="66"/>
                    <a:pt x="108" y="67"/>
                    <a:pt x="107" y="70"/>
                  </a:cubicBezTo>
                  <a:cubicBezTo>
                    <a:pt x="106" y="72"/>
                    <a:pt x="106" y="70"/>
                    <a:pt x="105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3" y="79"/>
                    <a:pt x="104" y="78"/>
                    <a:pt x="102" y="80"/>
                  </a:cubicBezTo>
                  <a:cubicBezTo>
                    <a:pt x="101" y="83"/>
                    <a:pt x="99" y="82"/>
                    <a:pt x="95" y="81"/>
                  </a:cubicBezTo>
                  <a:cubicBezTo>
                    <a:pt x="91" y="80"/>
                    <a:pt x="87" y="80"/>
                    <a:pt x="84" y="83"/>
                  </a:cubicBezTo>
                  <a:cubicBezTo>
                    <a:pt x="84" y="83"/>
                    <a:pt x="83" y="84"/>
                    <a:pt x="83" y="84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0" y="87"/>
                    <a:pt x="80" y="91"/>
                    <a:pt x="81" y="95"/>
                  </a:cubicBezTo>
                  <a:cubicBezTo>
                    <a:pt x="83" y="99"/>
                    <a:pt x="83" y="101"/>
                    <a:pt x="81" y="103"/>
                  </a:cubicBezTo>
                  <a:cubicBezTo>
                    <a:pt x="78" y="104"/>
                    <a:pt x="80" y="103"/>
                    <a:pt x="75" y="105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1" y="107"/>
                    <a:pt x="73" y="106"/>
                    <a:pt x="70" y="107"/>
                  </a:cubicBezTo>
                  <a:cubicBezTo>
                    <a:pt x="67" y="108"/>
                    <a:pt x="66" y="106"/>
                    <a:pt x="64" y="103"/>
                  </a:cubicBezTo>
                  <a:cubicBezTo>
                    <a:pt x="62" y="99"/>
                    <a:pt x="60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5" y="96"/>
                    <a:pt x="54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49" y="96"/>
                    <a:pt x="46" y="99"/>
                    <a:pt x="45" y="103"/>
                  </a:cubicBezTo>
                  <a:cubicBezTo>
                    <a:pt x="43" y="107"/>
                    <a:pt x="42" y="109"/>
                    <a:pt x="39" y="107"/>
                  </a:cubicBezTo>
                  <a:cubicBezTo>
                    <a:pt x="36" y="106"/>
                    <a:pt x="38" y="107"/>
                    <a:pt x="34" y="105"/>
                  </a:cubicBezTo>
                  <a:cubicBezTo>
                    <a:pt x="34" y="105"/>
                    <a:pt x="34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29" y="104"/>
                    <a:pt x="31" y="104"/>
                    <a:pt x="28" y="103"/>
                  </a:cubicBezTo>
                  <a:cubicBezTo>
                    <a:pt x="25" y="102"/>
                    <a:pt x="26" y="100"/>
                    <a:pt x="27" y="96"/>
                  </a:cubicBezTo>
                  <a:cubicBezTo>
                    <a:pt x="29" y="92"/>
                    <a:pt x="29" y="88"/>
                    <a:pt x="26" y="85"/>
                  </a:cubicBezTo>
                  <a:cubicBezTo>
                    <a:pt x="25" y="84"/>
                    <a:pt x="25" y="84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1" y="80"/>
                    <a:pt x="17" y="81"/>
                    <a:pt x="13" y="82"/>
                  </a:cubicBezTo>
                  <a:cubicBezTo>
                    <a:pt x="9" y="83"/>
                    <a:pt x="7" y="84"/>
                    <a:pt x="6" y="81"/>
                  </a:cubicBezTo>
                  <a:cubicBezTo>
                    <a:pt x="5" y="79"/>
                    <a:pt x="6" y="81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2"/>
                    <a:pt x="2" y="73"/>
                    <a:pt x="1" y="71"/>
                  </a:cubicBezTo>
                  <a:cubicBezTo>
                    <a:pt x="0" y="68"/>
                    <a:pt x="2" y="67"/>
                    <a:pt x="6" y="65"/>
                  </a:cubicBezTo>
                  <a:cubicBezTo>
                    <a:pt x="10" y="63"/>
                    <a:pt x="13" y="60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5"/>
                    <a:pt x="13" y="55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0"/>
                    <a:pt x="9" y="47"/>
                    <a:pt x="6" y="45"/>
                  </a:cubicBezTo>
                  <a:cubicBezTo>
                    <a:pt x="2" y="43"/>
                    <a:pt x="0" y="42"/>
                    <a:pt x="1" y="40"/>
                  </a:cubicBezTo>
                  <a:cubicBezTo>
                    <a:pt x="2" y="37"/>
                    <a:pt x="1" y="39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5" y="30"/>
                    <a:pt x="4" y="32"/>
                    <a:pt x="5" y="29"/>
                  </a:cubicBezTo>
                  <a:cubicBezTo>
                    <a:pt x="6" y="26"/>
                    <a:pt x="9" y="27"/>
                    <a:pt x="13" y="28"/>
                  </a:cubicBezTo>
                  <a:cubicBezTo>
                    <a:pt x="17" y="29"/>
                    <a:pt x="21" y="29"/>
                    <a:pt x="23" y="27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22"/>
                    <a:pt x="28" y="18"/>
                    <a:pt x="26" y="14"/>
                  </a:cubicBezTo>
                  <a:cubicBezTo>
                    <a:pt x="25" y="10"/>
                    <a:pt x="24" y="8"/>
                    <a:pt x="27" y="7"/>
                  </a:cubicBezTo>
                  <a:cubicBezTo>
                    <a:pt x="30" y="5"/>
                    <a:pt x="28" y="6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40" y="1"/>
                    <a:pt x="38" y="2"/>
                    <a:pt x="41" y="1"/>
                  </a:cubicBezTo>
                  <a:cubicBezTo>
                    <a:pt x="43" y="0"/>
                    <a:pt x="44" y="1"/>
                    <a:pt x="45" y="3"/>
                  </a:cubicBez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F109F4A1-A8E7-4586-B935-500908327A1B}"/>
              </a:ext>
            </a:extLst>
          </p:cNvPr>
          <p:cNvGrpSpPr/>
          <p:nvPr/>
        </p:nvGrpSpPr>
        <p:grpSpPr>
          <a:xfrm>
            <a:off x="7879934" y="2377333"/>
            <a:ext cx="439172" cy="382645"/>
            <a:chOff x="8083550" y="2593976"/>
            <a:chExt cx="320675" cy="279400"/>
          </a:xfrm>
          <a:solidFill>
            <a:srgbClr val="7BCED7"/>
          </a:solidFill>
        </p:grpSpPr>
        <p:sp>
          <p:nvSpPr>
            <p:cNvPr id="132" name="Freeform 73">
              <a:extLst>
                <a:ext uri="{FF2B5EF4-FFF2-40B4-BE49-F238E27FC236}">
                  <a16:creationId xmlns:a16="http://schemas.microsoft.com/office/drawing/2014/main" id="{7BEA9BCA-EF1D-4316-87E9-3D09D98EB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738" y="2705101"/>
              <a:ext cx="90487" cy="39688"/>
            </a:xfrm>
            <a:custGeom>
              <a:avLst/>
              <a:gdLst>
                <a:gd name="T0" fmla="*/ 0 w 57"/>
                <a:gd name="T1" fmla="*/ 4 h 25"/>
                <a:gd name="T2" fmla="*/ 30 w 57"/>
                <a:gd name="T3" fmla="*/ 25 h 25"/>
                <a:gd name="T4" fmla="*/ 57 w 5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5">
                  <a:moveTo>
                    <a:pt x="0" y="4"/>
                  </a:moveTo>
                  <a:lnTo>
                    <a:pt x="30" y="25"/>
                  </a:lnTo>
                  <a:lnTo>
                    <a:pt x="57" y="0"/>
                  </a:ln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3" name="Freeform 74">
              <a:extLst>
                <a:ext uri="{FF2B5EF4-FFF2-40B4-BE49-F238E27FC236}">
                  <a16:creationId xmlns:a16="http://schemas.microsoft.com/office/drawing/2014/main" id="{D993D620-6EA9-4D0B-8D10-E4C7C750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2593976"/>
              <a:ext cx="279400" cy="279400"/>
            </a:xfrm>
            <a:custGeom>
              <a:avLst/>
              <a:gdLst>
                <a:gd name="T0" fmla="*/ 130 w 130"/>
                <a:gd name="T1" fmla="*/ 65 h 130"/>
                <a:gd name="T2" fmla="*/ 65 w 130"/>
                <a:gd name="T3" fmla="*/ 0 h 130"/>
                <a:gd name="T4" fmla="*/ 0 w 130"/>
                <a:gd name="T5" fmla="*/ 65 h 130"/>
                <a:gd name="T6" fmla="*/ 65 w 130"/>
                <a:gd name="T7" fmla="*/ 130 h 130"/>
                <a:gd name="T8" fmla="*/ 115 w 130"/>
                <a:gd name="T9" fmla="*/ 10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85" y="130"/>
                    <a:pt x="103" y="121"/>
                    <a:pt x="115" y="107"/>
                  </a:cubicBez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4" name="Freeform 75">
              <a:extLst>
                <a:ext uri="{FF2B5EF4-FFF2-40B4-BE49-F238E27FC236}">
                  <a16:creationId xmlns:a16="http://schemas.microsoft.com/office/drawing/2014/main" id="{E3D3649E-791B-4E0D-9CF1-AFF7189DE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525" y="2673351"/>
              <a:ext cx="58737" cy="47625"/>
            </a:xfrm>
            <a:custGeom>
              <a:avLst/>
              <a:gdLst>
                <a:gd name="T0" fmla="*/ 37 w 37"/>
                <a:gd name="T1" fmla="*/ 30 h 30"/>
                <a:gd name="T2" fmla="*/ 30 w 37"/>
                <a:gd name="T3" fmla="*/ 1 h 30"/>
                <a:gd name="T4" fmla="*/ 0 w 37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37" y="30"/>
                  </a:moveTo>
                  <a:lnTo>
                    <a:pt x="30" y="1"/>
                  </a:lnTo>
                  <a:lnTo>
                    <a:pt x="0" y="0"/>
                  </a:ln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5" name="Freeform 77">
              <a:extLst>
                <a:ext uri="{FF2B5EF4-FFF2-40B4-BE49-F238E27FC236}">
                  <a16:creationId xmlns:a16="http://schemas.microsoft.com/office/drawing/2014/main" id="{B7525E86-F284-42C4-ABBB-A9A5F9683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463" y="2686051"/>
              <a:ext cx="133350" cy="131763"/>
            </a:xfrm>
            <a:custGeom>
              <a:avLst/>
              <a:gdLst>
                <a:gd name="T0" fmla="*/ 12 w 62"/>
                <a:gd name="T1" fmla="*/ 0 h 61"/>
                <a:gd name="T2" fmla="*/ 14 w 62"/>
                <a:gd name="T3" fmla="*/ 48 h 61"/>
                <a:gd name="T4" fmla="*/ 62 w 62"/>
                <a:gd name="T5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1">
                  <a:moveTo>
                    <a:pt x="12" y="0"/>
                  </a:moveTo>
                  <a:cubicBezTo>
                    <a:pt x="0" y="14"/>
                    <a:pt x="1" y="36"/>
                    <a:pt x="14" y="48"/>
                  </a:cubicBezTo>
                  <a:cubicBezTo>
                    <a:pt x="28" y="61"/>
                    <a:pt x="49" y="60"/>
                    <a:pt x="62" y="47"/>
                  </a:cubicBez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6455936B-D5D9-4B4A-990F-3672CA021573}"/>
              </a:ext>
            </a:extLst>
          </p:cNvPr>
          <p:cNvSpPr txBox="1"/>
          <p:nvPr/>
        </p:nvSpPr>
        <p:spPr>
          <a:xfrm>
            <a:off x="4754832" y="5284219"/>
            <a:ext cx="230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BE6E5E1-44E2-4559-AAA0-58426DEE6827}"/>
              </a:ext>
            </a:extLst>
          </p:cNvPr>
          <p:cNvSpPr txBox="1"/>
          <p:nvPr/>
        </p:nvSpPr>
        <p:spPr>
          <a:xfrm>
            <a:off x="4577121" y="3680154"/>
            <a:ext cx="2485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реализации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B6EF464-05A9-4951-BAA5-11FAE604A06E}"/>
              </a:ext>
            </a:extLst>
          </p:cNvPr>
          <p:cNvSpPr txBox="1"/>
          <p:nvPr/>
        </p:nvSpPr>
        <p:spPr>
          <a:xfrm>
            <a:off x="4688132" y="2526006"/>
            <a:ext cx="234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реализации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7991" y="1442241"/>
            <a:ext cx="1561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195182" y="1463535"/>
            <a:ext cx="2268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817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D5BF-EA40-4226-94AA-8B4CF48B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54" y="163048"/>
            <a:ext cx="10515600" cy="558511"/>
          </a:xfrm>
        </p:spPr>
        <p:txBody>
          <a:bodyPr/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Зачем нужны показатели </a:t>
            </a:r>
            <a:r>
              <a:rPr lang="ru-RU" sz="27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углеродоёмкости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C5E1E-2C0B-48A1-AF98-F737C9F7E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1" y="866838"/>
            <a:ext cx="11264813" cy="545721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b="1" dirty="0">
                <a:solidFill>
                  <a:srgbClr val="0070C0"/>
                </a:solidFill>
              </a:rPr>
              <a:t>Зачем нужны показатели </a:t>
            </a:r>
            <a:r>
              <a:rPr lang="ru-RU" sz="1800" b="1" dirty="0" err="1">
                <a:solidFill>
                  <a:srgbClr val="0070C0"/>
                </a:solidFill>
              </a:rPr>
              <a:t>углеродоемкости</a:t>
            </a:r>
            <a:r>
              <a:rPr lang="ru-RU" sz="1800" b="1" dirty="0">
                <a:solidFill>
                  <a:srgbClr val="0070C0"/>
                </a:solidFill>
              </a:rPr>
              <a:t>?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 err="1"/>
              <a:t>Углеродоёмкость</a:t>
            </a:r>
            <a:r>
              <a:rPr lang="ru-RU" sz="1800" dirty="0"/>
              <a:t> – в первом приближении – можно считать универсальным показателем ресурсоёмкости производства (энерго- и материалоёмкости)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Удельные показатели нужны для постановки целей: от уровня отдельной установки до уровня отрасли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Бенчмарки можно использовать для стимулирования снижения удельных выбросов парниковых газов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 smtClean="0"/>
              <a:t>ЕВ ЕС уровень </a:t>
            </a:r>
            <a:r>
              <a:rPr lang="ru-RU" sz="1800" dirty="0"/>
              <a:t>бенчмарка – арифметическая средняя для 10% выпуска заданной продукции с наилучшими показателями на кривой </a:t>
            </a:r>
            <a:r>
              <a:rPr lang="ru-RU" sz="1800" dirty="0" err="1"/>
              <a:t>бенчмаркинга</a:t>
            </a:r>
            <a:r>
              <a:rPr lang="ru-RU" sz="1800" dirty="0"/>
              <a:t> 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Для постановки отраслевых целей целесообразно провести национальный </a:t>
            </a:r>
            <a:r>
              <a:rPr lang="ru-RU" sz="1800" dirty="0" err="1" smtClean="0"/>
              <a:t>бенчмаркинг</a:t>
            </a:r>
            <a:endParaRPr lang="ru-RU" sz="1800" dirty="0"/>
          </a:p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b="1" dirty="0">
                <a:solidFill>
                  <a:srgbClr val="0070C0"/>
                </a:solidFill>
              </a:rPr>
              <a:t>Декарбонизация сегодня: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Снижение энергетических и технологических выбросов парниковых газов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Повышение энергоэффективности, замена топлива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Снижение энерго- и материалоемкости (дематериализация), сокращение потерь, снижение массы продукции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Использование вторичных ресурсов, замена части сырья (повторная материализация)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/>
              <a:t>Создание комплексных производств (обеспечение стоков </a:t>
            </a:r>
            <a:r>
              <a:rPr lang="en-US" sz="1800" dirty="0"/>
              <a:t>CO</a:t>
            </a:r>
            <a:r>
              <a:rPr lang="en-US" sz="1800" baseline="-25000" dirty="0"/>
              <a:t>2</a:t>
            </a:r>
            <a:r>
              <a:rPr lang="ru-RU" sz="1800" dirty="0" smtClean="0"/>
              <a:t>)</a:t>
            </a:r>
          </a:p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b="1" dirty="0">
                <a:solidFill>
                  <a:srgbClr val="0070C0"/>
                </a:solidFill>
              </a:rPr>
              <a:t>Экономическая </a:t>
            </a:r>
            <a:r>
              <a:rPr lang="ru-RU" sz="1800" b="1" dirty="0" smtClean="0">
                <a:solidFill>
                  <a:srgbClr val="0070C0"/>
                </a:solidFill>
              </a:rPr>
              <a:t>эффективность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 smtClean="0"/>
              <a:t>Проект реализуется в промышленности, но не стал еще </a:t>
            </a:r>
            <a:r>
              <a:rPr lang="en-US" sz="1800" dirty="0" smtClean="0"/>
              <a:t>Business as Usual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84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5BF1-02B6-4DAE-8527-DBD79328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5" y="318944"/>
            <a:ext cx="10515600" cy="89102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Выброс парниковых газов от сектора «Промышленные процессы», 1990-2016 гг., </a:t>
            </a: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Гг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(тыс. тонн) С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</a:t>
            </a:r>
            <a:r>
              <a:rPr lang="en-US" sz="30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экв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60BE0-A5A2-4746-9812-235C8FF93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20" y="1506099"/>
            <a:ext cx="2789381" cy="4729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218, 5 млн. тонн в 2016 г.:</a:t>
            </a:r>
          </a:p>
          <a:p>
            <a:r>
              <a:rPr lang="ru-RU" sz="1700" dirty="0"/>
              <a:t>Производство минеральных материалов (цемент, известь, кирпич, стекло </a:t>
            </a:r>
            <a:br>
              <a:rPr lang="ru-RU" sz="1700" dirty="0"/>
            </a:br>
            <a:r>
              <a:rPr lang="ru-RU" sz="1700" dirty="0"/>
              <a:t>и пр.) </a:t>
            </a:r>
            <a:r>
              <a:rPr lang="en-US" sz="1700" dirty="0"/>
              <a:t>~ </a:t>
            </a:r>
            <a:r>
              <a:rPr lang="ru-RU" sz="1700" dirty="0"/>
              <a:t>17</a:t>
            </a:r>
            <a:r>
              <a:rPr lang="en-US" sz="1700" dirty="0"/>
              <a:t>%</a:t>
            </a:r>
            <a:r>
              <a:rPr lang="ru-RU" sz="1700" dirty="0"/>
              <a:t>, 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ru-RU" sz="1700" dirty="0"/>
              <a:t>36,5 млн. т </a:t>
            </a:r>
            <a:r>
              <a:rPr lang="en-US" sz="1700" dirty="0"/>
              <a:t>CO</a:t>
            </a:r>
            <a:r>
              <a:rPr lang="en-US" sz="1700" baseline="-25000" dirty="0"/>
              <a:t>2</a:t>
            </a:r>
            <a:r>
              <a:rPr lang="en-US" sz="1700" dirty="0"/>
              <a:t>-</a:t>
            </a:r>
            <a:r>
              <a:rPr lang="ru-RU" sz="1700" dirty="0" err="1"/>
              <a:t>экв</a:t>
            </a:r>
            <a:r>
              <a:rPr lang="ru-RU" sz="1700" dirty="0"/>
              <a:t>. /год</a:t>
            </a:r>
          </a:p>
          <a:p>
            <a:r>
              <a:rPr lang="ru-RU" sz="1700" dirty="0"/>
              <a:t>Химическая промышленность </a:t>
            </a:r>
            <a:r>
              <a:rPr lang="en-US" sz="1700" dirty="0"/>
              <a:t>~ 2</a:t>
            </a:r>
            <a:r>
              <a:rPr lang="ru-RU" sz="1700" dirty="0"/>
              <a:t>6</a:t>
            </a:r>
            <a:r>
              <a:rPr lang="en-US" sz="1700" dirty="0"/>
              <a:t>%, </a:t>
            </a:r>
            <a:r>
              <a:rPr lang="ru-RU" sz="1700" dirty="0"/>
              <a:t>57,2 млн. т </a:t>
            </a:r>
            <a:r>
              <a:rPr lang="en-US" sz="1700" dirty="0"/>
              <a:t>CO</a:t>
            </a:r>
            <a:r>
              <a:rPr lang="en-US" sz="1700" baseline="-25000" dirty="0"/>
              <a:t>2</a:t>
            </a:r>
            <a:r>
              <a:rPr lang="en-US" sz="1700" dirty="0"/>
              <a:t>-</a:t>
            </a:r>
            <a:r>
              <a:rPr lang="ru-RU" sz="1700" dirty="0" err="1"/>
              <a:t>экв</a:t>
            </a:r>
            <a:r>
              <a:rPr lang="ru-RU" sz="1700" dirty="0"/>
              <a:t>. /год</a:t>
            </a:r>
          </a:p>
          <a:p>
            <a:r>
              <a:rPr lang="ru-RU" sz="1700" dirty="0"/>
              <a:t>Металлургия </a:t>
            </a:r>
            <a:r>
              <a:rPr lang="en-US" sz="1700" dirty="0"/>
              <a:t>~ </a:t>
            </a:r>
            <a:r>
              <a:rPr lang="ru-RU" sz="1700" dirty="0"/>
              <a:t>49</a:t>
            </a:r>
            <a:r>
              <a:rPr lang="en-US" sz="1700" dirty="0"/>
              <a:t>%</a:t>
            </a:r>
            <a:r>
              <a:rPr lang="ru-RU" sz="1700" dirty="0"/>
              <a:t>, </a:t>
            </a:r>
            <a:r>
              <a:rPr lang="en-US" sz="1700" dirty="0"/>
              <a:t> 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107,3 млн. т </a:t>
            </a:r>
            <a:r>
              <a:rPr lang="en-US" sz="1700" dirty="0"/>
              <a:t>CO</a:t>
            </a:r>
            <a:r>
              <a:rPr lang="en-US" sz="1700" baseline="-25000" dirty="0"/>
              <a:t>2</a:t>
            </a:r>
            <a:r>
              <a:rPr lang="en-US" sz="1700" dirty="0"/>
              <a:t>-</a:t>
            </a:r>
            <a:r>
              <a:rPr lang="ru-RU" sz="1700" dirty="0" err="1"/>
              <a:t>экв</a:t>
            </a:r>
            <a:r>
              <a:rPr lang="ru-RU" sz="1700" dirty="0"/>
              <a:t>. /год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D8227-BED1-4070-8EDA-9A2D99454A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7420" y="1323086"/>
            <a:ext cx="8614722" cy="5333612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9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3039-5B79-45B4-ABB8-0BE7F9E6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14" y="101174"/>
            <a:ext cx="10515600" cy="1105457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Выбросы 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</a:t>
            </a:r>
            <a:r>
              <a:rPr lang="ru-RU" sz="27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от производства аммиака 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 стоки 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</a:t>
            </a:r>
            <a:r>
              <a:rPr lang="en-US" sz="27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при производстве карбамида,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Гг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(тыс. тонн) С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</a:t>
            </a:r>
            <a:r>
              <a:rPr lang="en-US" sz="28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экв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B11847-8FAB-4637-8E6C-E0E550ED7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4965" y="4073732"/>
            <a:ext cx="10747733" cy="2498351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832DA0-9576-4033-B400-9AC6F2F834DF}"/>
              </a:ext>
            </a:extLst>
          </p:cNvPr>
          <p:cNvSpPr txBox="1">
            <a:spLocks/>
          </p:cNvSpPr>
          <p:nvPr/>
        </p:nvSpPr>
        <p:spPr>
          <a:xfrm>
            <a:off x="774965" y="1206631"/>
            <a:ext cx="5170206" cy="1761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Основной источник выбросов парниковых газов </a:t>
            </a:r>
            <a:br>
              <a:rPr lang="ru-RU" sz="1800" dirty="0"/>
            </a:br>
            <a:r>
              <a:rPr lang="ru-RU" sz="1800" dirty="0"/>
              <a:t>в химической промышленности – </a:t>
            </a:r>
            <a:br>
              <a:rPr lang="ru-RU" sz="1800" dirty="0"/>
            </a:br>
            <a:r>
              <a:rPr lang="ru-RU" sz="1800" dirty="0"/>
              <a:t>выбросы </a:t>
            </a:r>
            <a:r>
              <a:rPr lang="en-US" sz="1800" dirty="0"/>
              <a:t>CO</a:t>
            </a:r>
            <a:r>
              <a:rPr lang="ru-RU" sz="1800" baseline="-25000" dirty="0"/>
              <a:t>2</a:t>
            </a:r>
            <a:r>
              <a:rPr lang="ru-RU" sz="1800" dirty="0"/>
              <a:t> от производства аммиака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34,7 млн. т </a:t>
            </a:r>
            <a:r>
              <a:rPr lang="en-US" sz="1800" dirty="0"/>
              <a:t>CO</a:t>
            </a:r>
            <a:r>
              <a:rPr lang="en-US" sz="1800" baseline="-25000" dirty="0"/>
              <a:t>2</a:t>
            </a:r>
            <a:r>
              <a:rPr lang="en-US" sz="1800" dirty="0"/>
              <a:t>-</a:t>
            </a:r>
            <a:r>
              <a:rPr lang="ru-RU" sz="1800" dirty="0" err="1"/>
              <a:t>экв</a:t>
            </a:r>
            <a:r>
              <a:rPr lang="ru-RU" sz="1800" dirty="0"/>
              <a:t>. /год  (60, 6% в 2016 г.)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Ежегодно в России выпускается </a:t>
            </a:r>
            <a:br>
              <a:rPr lang="ru-RU" sz="1800" dirty="0"/>
            </a:br>
            <a:r>
              <a:rPr lang="ru-RU" sz="1800" dirty="0"/>
              <a:t>более </a:t>
            </a:r>
            <a:r>
              <a:rPr lang="ru-RU" sz="1800" b="1" dirty="0"/>
              <a:t>17 млн. т аммиака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4F7A89-991E-4A66-8E9E-AF010F5FF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71" y="1119176"/>
            <a:ext cx="5892928" cy="276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Прямоугольник 1045"/>
          <p:cNvSpPr/>
          <p:nvPr/>
        </p:nvSpPr>
        <p:spPr bwMode="auto">
          <a:xfrm>
            <a:off x="0" y="0"/>
            <a:ext cx="12192000" cy="299695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791148" y="415770"/>
            <a:ext cx="11739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Аммиак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184"/>
          <p:cNvGrpSpPr/>
          <p:nvPr/>
        </p:nvGrpSpPr>
        <p:grpSpPr bwMode="auto">
          <a:xfrm>
            <a:off x="2710587" y="860498"/>
            <a:ext cx="1203646" cy="958372"/>
            <a:chOff x="6805238" y="4667474"/>
            <a:chExt cx="1257482" cy="923050"/>
          </a:xfrm>
        </p:grpSpPr>
        <p:sp>
          <p:nvSpPr>
            <p:cNvPr id="10" name="Freeform 197"/>
            <p:cNvSpPr/>
            <p:nvPr/>
          </p:nvSpPr>
          <p:spPr bwMode="auto">
            <a:xfrm>
              <a:off x="6852057" y="5222640"/>
              <a:ext cx="1123707" cy="367883"/>
            </a:xfrm>
            <a:custGeom>
              <a:avLst/>
              <a:gdLst>
                <a:gd name="T0" fmla="*/ 168 w 168"/>
                <a:gd name="T1" fmla="*/ 55 h 55"/>
                <a:gd name="T2" fmla="*/ 168 w 168"/>
                <a:gd name="T3" fmla="*/ 0 h 55"/>
                <a:gd name="T4" fmla="*/ 0 w 168"/>
                <a:gd name="T5" fmla="*/ 0 h 55"/>
                <a:gd name="T6" fmla="*/ 0 w 16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55" extrusionOk="0">
                  <a:moveTo>
                    <a:pt x="168" y="55"/>
                  </a:moveTo>
                  <a:lnTo>
                    <a:pt x="168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1" name="Line 201"/>
            <p:cNvSpPr>
              <a:spLocks noChangeShapeType="1"/>
            </p:cNvSpPr>
            <p:nvPr/>
          </p:nvSpPr>
          <p:spPr bwMode="auto">
            <a:xfrm>
              <a:off x="6805238" y="5590524"/>
              <a:ext cx="1257482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2" name="Line 202"/>
            <p:cNvSpPr>
              <a:spLocks noChangeShapeType="1"/>
            </p:cNvSpPr>
            <p:nvPr/>
          </p:nvSpPr>
          <p:spPr bwMode="auto">
            <a:xfrm flipH="1" flipV="1">
              <a:off x="7400533" y="4667478"/>
              <a:ext cx="127088" cy="555167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3" name="Freeform 203"/>
            <p:cNvSpPr/>
            <p:nvPr/>
          </p:nvSpPr>
          <p:spPr bwMode="auto">
            <a:xfrm>
              <a:off x="7132984" y="4667478"/>
              <a:ext cx="267549" cy="508344"/>
            </a:xfrm>
            <a:custGeom>
              <a:avLst/>
              <a:gdLst>
                <a:gd name="T0" fmla="*/ 0 w 40"/>
                <a:gd name="T1" fmla="*/ 76 h 76"/>
                <a:gd name="T2" fmla="*/ 19 w 40"/>
                <a:gd name="T3" fmla="*/ 0 h 76"/>
                <a:gd name="T4" fmla="*/ 40 w 4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 extrusionOk="0">
                  <a:moveTo>
                    <a:pt x="0" y="76"/>
                  </a:moveTo>
                  <a:lnTo>
                    <a:pt x="19" y="0"/>
                  </a:lnTo>
                  <a:lnTo>
                    <a:pt x="4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4" name="Line 209"/>
            <p:cNvSpPr>
              <a:spLocks noChangeShapeType="1"/>
            </p:cNvSpPr>
            <p:nvPr/>
          </p:nvSpPr>
          <p:spPr bwMode="auto">
            <a:xfrm flipH="1" flipV="1">
              <a:off x="7755034" y="4667474"/>
              <a:ext cx="93642" cy="535099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5" name="Freeform 210"/>
            <p:cNvSpPr/>
            <p:nvPr/>
          </p:nvSpPr>
          <p:spPr bwMode="auto">
            <a:xfrm>
              <a:off x="7554372" y="4667474"/>
              <a:ext cx="200662" cy="240795"/>
            </a:xfrm>
            <a:custGeom>
              <a:avLst/>
              <a:gdLst>
                <a:gd name="T0" fmla="*/ 0 w 30"/>
                <a:gd name="T1" fmla="*/ 36 h 36"/>
                <a:gd name="T2" fmla="*/ 7 w 30"/>
                <a:gd name="T3" fmla="*/ 0 h 36"/>
                <a:gd name="T4" fmla="*/ 30 w 3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6" extrusionOk="0">
                  <a:moveTo>
                    <a:pt x="0" y="36"/>
                  </a:move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9" name="Овал 194"/>
            <p:cNvSpPr/>
            <p:nvPr/>
          </p:nvSpPr>
          <p:spPr bwMode="auto">
            <a:xfrm>
              <a:off x="7195435" y="4973791"/>
              <a:ext cx="527153" cy="5271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50">
                <a:latin typeface="Arial"/>
              </a:endParaRPr>
            </a:p>
          </p:txBody>
        </p:sp>
        <p:sp>
          <p:nvSpPr>
            <p:cNvPr id="17" name="Line 200"/>
            <p:cNvSpPr>
              <a:spLocks noChangeShapeType="1"/>
            </p:cNvSpPr>
            <p:nvPr/>
          </p:nvSpPr>
          <p:spPr bwMode="auto">
            <a:xfrm>
              <a:off x="7796307" y="5302333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8" name="Line 200"/>
            <p:cNvSpPr>
              <a:spLocks noChangeShapeType="1"/>
            </p:cNvSpPr>
            <p:nvPr/>
          </p:nvSpPr>
          <p:spPr bwMode="auto">
            <a:xfrm>
              <a:off x="6999477" y="5315391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</p:grpSp>
      <p:grpSp>
        <p:nvGrpSpPr>
          <p:cNvPr id="26" name="Группа 184"/>
          <p:cNvGrpSpPr/>
          <p:nvPr/>
        </p:nvGrpSpPr>
        <p:grpSpPr bwMode="auto">
          <a:xfrm>
            <a:off x="2647980" y="3858575"/>
            <a:ext cx="1203646" cy="958372"/>
            <a:chOff x="6805238" y="4667474"/>
            <a:chExt cx="1257482" cy="923050"/>
          </a:xfrm>
        </p:grpSpPr>
        <p:sp>
          <p:nvSpPr>
            <p:cNvPr id="27" name="Freeform 197"/>
            <p:cNvSpPr/>
            <p:nvPr/>
          </p:nvSpPr>
          <p:spPr bwMode="auto">
            <a:xfrm>
              <a:off x="6852057" y="5222640"/>
              <a:ext cx="1123707" cy="367883"/>
            </a:xfrm>
            <a:custGeom>
              <a:avLst/>
              <a:gdLst>
                <a:gd name="T0" fmla="*/ 168 w 168"/>
                <a:gd name="T1" fmla="*/ 55 h 55"/>
                <a:gd name="T2" fmla="*/ 168 w 168"/>
                <a:gd name="T3" fmla="*/ 0 h 55"/>
                <a:gd name="T4" fmla="*/ 0 w 168"/>
                <a:gd name="T5" fmla="*/ 0 h 55"/>
                <a:gd name="T6" fmla="*/ 0 w 16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55" extrusionOk="0">
                  <a:moveTo>
                    <a:pt x="168" y="55"/>
                  </a:moveTo>
                  <a:lnTo>
                    <a:pt x="168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8" name="Line 201"/>
            <p:cNvSpPr>
              <a:spLocks noChangeShapeType="1"/>
            </p:cNvSpPr>
            <p:nvPr/>
          </p:nvSpPr>
          <p:spPr bwMode="auto">
            <a:xfrm>
              <a:off x="6805238" y="5590524"/>
              <a:ext cx="1257482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9" name="Line 202"/>
            <p:cNvSpPr>
              <a:spLocks noChangeShapeType="1"/>
            </p:cNvSpPr>
            <p:nvPr/>
          </p:nvSpPr>
          <p:spPr bwMode="auto">
            <a:xfrm flipH="1" flipV="1">
              <a:off x="7400533" y="4667478"/>
              <a:ext cx="127088" cy="555167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0" name="Freeform 203"/>
            <p:cNvSpPr/>
            <p:nvPr/>
          </p:nvSpPr>
          <p:spPr bwMode="auto">
            <a:xfrm>
              <a:off x="7132984" y="4667478"/>
              <a:ext cx="267549" cy="508344"/>
            </a:xfrm>
            <a:custGeom>
              <a:avLst/>
              <a:gdLst>
                <a:gd name="T0" fmla="*/ 0 w 40"/>
                <a:gd name="T1" fmla="*/ 76 h 76"/>
                <a:gd name="T2" fmla="*/ 19 w 40"/>
                <a:gd name="T3" fmla="*/ 0 h 76"/>
                <a:gd name="T4" fmla="*/ 40 w 4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 extrusionOk="0">
                  <a:moveTo>
                    <a:pt x="0" y="76"/>
                  </a:moveTo>
                  <a:lnTo>
                    <a:pt x="19" y="0"/>
                  </a:lnTo>
                  <a:lnTo>
                    <a:pt x="4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1" name="Line 209"/>
            <p:cNvSpPr>
              <a:spLocks noChangeShapeType="1"/>
            </p:cNvSpPr>
            <p:nvPr/>
          </p:nvSpPr>
          <p:spPr bwMode="auto">
            <a:xfrm flipH="1" flipV="1">
              <a:off x="7755034" y="4667474"/>
              <a:ext cx="93642" cy="535099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2" name="Freeform 210"/>
            <p:cNvSpPr/>
            <p:nvPr/>
          </p:nvSpPr>
          <p:spPr bwMode="auto">
            <a:xfrm>
              <a:off x="7554372" y="4667474"/>
              <a:ext cx="200662" cy="240795"/>
            </a:xfrm>
            <a:custGeom>
              <a:avLst/>
              <a:gdLst>
                <a:gd name="T0" fmla="*/ 0 w 30"/>
                <a:gd name="T1" fmla="*/ 36 h 36"/>
                <a:gd name="T2" fmla="*/ 7 w 30"/>
                <a:gd name="T3" fmla="*/ 0 h 36"/>
                <a:gd name="T4" fmla="*/ 30 w 3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6" extrusionOk="0">
                  <a:moveTo>
                    <a:pt x="0" y="36"/>
                  </a:move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3" name="Овал 194"/>
            <p:cNvSpPr/>
            <p:nvPr/>
          </p:nvSpPr>
          <p:spPr bwMode="auto">
            <a:xfrm>
              <a:off x="7195435" y="4973791"/>
              <a:ext cx="527153" cy="5271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50">
                <a:latin typeface="Arial"/>
              </a:endParaRPr>
            </a:p>
          </p:txBody>
        </p:sp>
        <p:sp>
          <p:nvSpPr>
            <p:cNvPr id="34" name="Line 200"/>
            <p:cNvSpPr>
              <a:spLocks noChangeShapeType="1"/>
            </p:cNvSpPr>
            <p:nvPr/>
          </p:nvSpPr>
          <p:spPr bwMode="auto">
            <a:xfrm>
              <a:off x="7796307" y="5302333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5" name="Line 200"/>
            <p:cNvSpPr>
              <a:spLocks noChangeShapeType="1"/>
            </p:cNvSpPr>
            <p:nvPr/>
          </p:nvSpPr>
          <p:spPr bwMode="auto">
            <a:xfrm>
              <a:off x="6999477" y="5315391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</p:grpSp>
      <p:pic>
        <p:nvPicPr>
          <p:cNvPr id="1026" name="Picture 2" descr="https://img2.freepng.ru/20180628/xah/kisspng-computer-icons-natural-gas-flame-icon-design-rocket-smoke-5b356af393e9e5.4558422815302274436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556" r="1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0" y="393061"/>
            <a:ext cx="361308" cy="3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7.pngwing.com/pngs/887/131/png-transparent-thunderstorm-computer-icons-weather-forecasting-symbol-love-miscellaneous-text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217" l="2391" r="91522">
                        <a14:foregroundMark x1="45652" y1="55543" x2="45652" y2="55543"/>
                        <a14:foregroundMark x1="35000" y1="63696" x2="35000" y2="63696"/>
                        <a14:foregroundMark x1="35761" y1="71957" x2="35761" y2="7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1" y="1162226"/>
            <a:ext cx="358148" cy="3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76083" y="712018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Природный газ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4919" y="1459492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Воздух</a:t>
            </a:r>
          </a:p>
        </p:txBody>
      </p:sp>
      <p:cxnSp>
        <p:nvCxnSpPr>
          <p:cNvPr id="45" name="Прямая со стрелкой 44"/>
          <p:cNvCxnSpPr/>
          <p:nvPr/>
        </p:nvCxnSpPr>
        <p:spPr bwMode="auto">
          <a:xfrm>
            <a:off x="761602" y="1031364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 bwMode="auto">
          <a:xfrm>
            <a:off x="761602" y="1760690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3" name="Picture 2" descr="https://img2.freepng.ru/20180628/xah/kisspng-computer-icons-natural-gas-flame-icon-design-rocket-smoke-5b356af393e9e5.4558422815302274436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556" r="1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0" y="3356310"/>
            <a:ext cx="361308" cy="3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s://w7.pngwing.com/pngs/887/131/png-transparent-thunderstorm-computer-icons-weather-forecasting-symbol-love-miscellaneous-text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217" l="2391" r="91522">
                        <a14:foregroundMark x1="45652" y1="55543" x2="45652" y2="55543"/>
                        <a14:foregroundMark x1="35000" y1="63696" x2="35000" y2="63696"/>
                        <a14:foregroundMark x1="35761" y1="71957" x2="35761" y2="7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1" y="4125475"/>
            <a:ext cx="358148" cy="3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73043" y="3675267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Природный газ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1879" y="4422741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Воздух</a:t>
            </a:r>
          </a:p>
        </p:txBody>
      </p:sp>
      <p:cxnSp>
        <p:nvCxnSpPr>
          <p:cNvPr id="57" name="Прямая со стрелкой 56"/>
          <p:cNvCxnSpPr/>
          <p:nvPr/>
        </p:nvCxnSpPr>
        <p:spPr bwMode="auto">
          <a:xfrm>
            <a:off x="758562" y="3994613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 bwMode="auto">
          <a:xfrm>
            <a:off x="758562" y="4723939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 bwMode="auto">
          <a:xfrm rot="5400000" flipH="1" flipV="1">
            <a:off x="4267943" y="782400"/>
            <a:ext cx="676723" cy="632291"/>
          </a:xfrm>
          <a:prstGeom prst="bentConnector3">
            <a:avLst>
              <a:gd name="adj1" fmla="val 218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348654" y="172892"/>
            <a:ext cx="72455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260" dirty="0" smtClean="0"/>
              <a:t>2,05</a:t>
            </a:r>
            <a:r>
              <a:rPr lang="en-US" sz="1400" dirty="0" smtClean="0"/>
              <a:t> </a:t>
            </a:r>
            <a:r>
              <a:rPr lang="ru-RU" sz="1800" b="1" dirty="0"/>
              <a:t>т</a:t>
            </a:r>
            <a:endParaRPr lang="ru-RU" sz="1400" b="1" dirty="0"/>
          </a:p>
        </p:txBody>
      </p:sp>
      <p:pic>
        <p:nvPicPr>
          <p:cNvPr id="1032" name="Picture 8" descr="https://banner2.cleanpng.com/20190216/gep/kisspng-clip-art-computer-icons-portable-network-graphics-polution-co-emissions-svg-png-icon-free-download-5c689e3ea237f4.59971349155036012666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222" y1="30606" x2="33222" y2="30606"/>
                        <a14:foregroundMark x1="57556" y1="32121" x2="58111" y2="32121"/>
                        <a14:foregroundMark x1="75444" y1="53182" x2="75444" y2="5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04" y="154450"/>
            <a:ext cx="650757" cy="4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Прямая со стрелкой 1028"/>
          <p:cNvCxnSpPr/>
          <p:nvPr/>
        </p:nvCxnSpPr>
        <p:spPr bwMode="auto">
          <a:xfrm>
            <a:off x="3327951" y="1962885"/>
            <a:ext cx="0" cy="3483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33" name="Прямоугольник 1032"/>
          <p:cNvSpPr/>
          <p:nvPr/>
        </p:nvSpPr>
        <p:spPr>
          <a:xfrm>
            <a:off x="2934668" y="2355452"/>
            <a:ext cx="1021433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2000" baseline="-250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 bwMode="auto">
          <a:xfrm>
            <a:off x="3207637" y="4902209"/>
            <a:ext cx="0" cy="3483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2814354" y="5294776"/>
            <a:ext cx="1021433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2000" baseline="-250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 bwMode="auto">
          <a:xfrm>
            <a:off x="3223130" y="5742514"/>
            <a:ext cx="0" cy="3483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 bwMode="auto">
          <a:xfrm rot="5400000" flipH="1" flipV="1">
            <a:off x="4074854" y="3880791"/>
            <a:ext cx="676723" cy="632291"/>
          </a:xfrm>
          <a:prstGeom prst="bentConnector3">
            <a:avLst>
              <a:gd name="adj1" fmla="val 218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155565" y="3271283"/>
            <a:ext cx="81624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spc="-260" dirty="0"/>
              <a:t>1,55 </a:t>
            </a:r>
            <a:r>
              <a:rPr lang="ru-RU" sz="1800" b="1" dirty="0"/>
              <a:t>т</a:t>
            </a:r>
            <a:endParaRPr lang="ru-RU" sz="1400" b="1" dirty="0"/>
          </a:p>
        </p:txBody>
      </p:sp>
      <p:pic>
        <p:nvPicPr>
          <p:cNvPr id="79" name="Picture 8" descr="https://banner2.cleanpng.com/20190216/gep/kisspng-clip-art-computer-icons-portable-network-graphics-polution-co-emissions-svg-png-icon-free-download-5c689e3ea237f4.59971349155036012666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222" y1="30606" x2="33222" y2="30606"/>
                        <a14:foregroundMark x1="57556" y1="32121" x2="58111" y2="32121"/>
                        <a14:foregroundMark x1="75444" y1="53182" x2="75444" y2="5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15" y="3252841"/>
            <a:ext cx="650757" cy="4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Группа 184"/>
          <p:cNvGrpSpPr/>
          <p:nvPr/>
        </p:nvGrpSpPr>
        <p:grpSpPr bwMode="auto">
          <a:xfrm>
            <a:off x="8896013" y="4541676"/>
            <a:ext cx="1458857" cy="1159975"/>
            <a:chOff x="6805238" y="4667474"/>
            <a:chExt cx="1257482" cy="923050"/>
          </a:xfrm>
        </p:grpSpPr>
        <p:sp>
          <p:nvSpPr>
            <p:cNvPr id="81" name="Freeform 197"/>
            <p:cNvSpPr/>
            <p:nvPr/>
          </p:nvSpPr>
          <p:spPr bwMode="auto">
            <a:xfrm>
              <a:off x="6852057" y="5222640"/>
              <a:ext cx="1123707" cy="367883"/>
            </a:xfrm>
            <a:custGeom>
              <a:avLst/>
              <a:gdLst>
                <a:gd name="T0" fmla="*/ 168 w 168"/>
                <a:gd name="T1" fmla="*/ 55 h 55"/>
                <a:gd name="T2" fmla="*/ 168 w 168"/>
                <a:gd name="T3" fmla="*/ 0 h 55"/>
                <a:gd name="T4" fmla="*/ 0 w 168"/>
                <a:gd name="T5" fmla="*/ 0 h 55"/>
                <a:gd name="T6" fmla="*/ 0 w 16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55" extrusionOk="0">
                  <a:moveTo>
                    <a:pt x="168" y="55"/>
                  </a:moveTo>
                  <a:lnTo>
                    <a:pt x="168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2" name="Line 201"/>
            <p:cNvSpPr>
              <a:spLocks noChangeShapeType="1"/>
            </p:cNvSpPr>
            <p:nvPr/>
          </p:nvSpPr>
          <p:spPr bwMode="auto">
            <a:xfrm>
              <a:off x="6805238" y="5590524"/>
              <a:ext cx="1257482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3" name="Line 202"/>
            <p:cNvSpPr>
              <a:spLocks noChangeShapeType="1"/>
            </p:cNvSpPr>
            <p:nvPr/>
          </p:nvSpPr>
          <p:spPr bwMode="auto">
            <a:xfrm flipH="1" flipV="1">
              <a:off x="7400533" y="4667478"/>
              <a:ext cx="127088" cy="555167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4" name="Freeform 203"/>
            <p:cNvSpPr/>
            <p:nvPr/>
          </p:nvSpPr>
          <p:spPr bwMode="auto">
            <a:xfrm>
              <a:off x="7132984" y="4667478"/>
              <a:ext cx="267549" cy="508344"/>
            </a:xfrm>
            <a:custGeom>
              <a:avLst/>
              <a:gdLst>
                <a:gd name="T0" fmla="*/ 0 w 40"/>
                <a:gd name="T1" fmla="*/ 76 h 76"/>
                <a:gd name="T2" fmla="*/ 19 w 40"/>
                <a:gd name="T3" fmla="*/ 0 h 76"/>
                <a:gd name="T4" fmla="*/ 40 w 4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 extrusionOk="0">
                  <a:moveTo>
                    <a:pt x="0" y="76"/>
                  </a:moveTo>
                  <a:lnTo>
                    <a:pt x="19" y="0"/>
                  </a:lnTo>
                  <a:lnTo>
                    <a:pt x="4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5" name="Line 209"/>
            <p:cNvSpPr>
              <a:spLocks noChangeShapeType="1"/>
            </p:cNvSpPr>
            <p:nvPr/>
          </p:nvSpPr>
          <p:spPr bwMode="auto">
            <a:xfrm flipH="1" flipV="1">
              <a:off x="7755034" y="4667474"/>
              <a:ext cx="93642" cy="535099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6" name="Freeform 210"/>
            <p:cNvSpPr/>
            <p:nvPr/>
          </p:nvSpPr>
          <p:spPr bwMode="auto">
            <a:xfrm>
              <a:off x="7554372" y="4667474"/>
              <a:ext cx="200662" cy="240795"/>
            </a:xfrm>
            <a:custGeom>
              <a:avLst/>
              <a:gdLst>
                <a:gd name="T0" fmla="*/ 0 w 30"/>
                <a:gd name="T1" fmla="*/ 36 h 36"/>
                <a:gd name="T2" fmla="*/ 7 w 30"/>
                <a:gd name="T3" fmla="*/ 0 h 36"/>
                <a:gd name="T4" fmla="*/ 30 w 3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6" extrusionOk="0">
                  <a:moveTo>
                    <a:pt x="0" y="36"/>
                  </a:move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7" name="Овал 194"/>
            <p:cNvSpPr/>
            <p:nvPr/>
          </p:nvSpPr>
          <p:spPr bwMode="auto">
            <a:xfrm>
              <a:off x="7195435" y="4973791"/>
              <a:ext cx="527153" cy="5271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50">
                <a:latin typeface="Arial"/>
              </a:endParaRPr>
            </a:p>
          </p:txBody>
        </p:sp>
        <p:sp>
          <p:nvSpPr>
            <p:cNvPr id="88" name="Line 200"/>
            <p:cNvSpPr>
              <a:spLocks noChangeShapeType="1"/>
            </p:cNvSpPr>
            <p:nvPr/>
          </p:nvSpPr>
          <p:spPr bwMode="auto">
            <a:xfrm>
              <a:off x="7796307" y="5302333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9" name="Line 200"/>
            <p:cNvSpPr>
              <a:spLocks noChangeShapeType="1"/>
            </p:cNvSpPr>
            <p:nvPr/>
          </p:nvSpPr>
          <p:spPr bwMode="auto">
            <a:xfrm>
              <a:off x="6999477" y="5315391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8928162" y="418136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Карбамид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678480" y="3434651"/>
            <a:ext cx="11739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Аммиак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Прямоугольник 1033"/>
          <p:cNvSpPr/>
          <p:nvPr/>
        </p:nvSpPr>
        <p:spPr>
          <a:xfrm>
            <a:off x="2515689" y="6173595"/>
            <a:ext cx="6096000" cy="6721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spc="-260" dirty="0"/>
              <a:t>0,61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т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a typeface="Calibri" panose="020F0502020204030204" pitchFamily="34" charset="0"/>
              </a:rPr>
              <a:t>потребителям</a:t>
            </a:r>
            <a:endParaRPr lang="ru-RU" sz="1200" dirty="0"/>
          </a:p>
        </p:txBody>
      </p:sp>
      <p:sp>
        <p:nvSpPr>
          <p:cNvPr id="1035" name="Прямоугольник 1034"/>
          <p:cNvSpPr/>
          <p:nvPr/>
        </p:nvSpPr>
        <p:spPr>
          <a:xfrm>
            <a:off x="4984303" y="4252246"/>
            <a:ext cx="127567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spc="-260" dirty="0"/>
              <a:t>0,5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ru-RU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064203" y="127060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1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001820" y="4250964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1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>
            <a:off x="9000245" y="5271607"/>
            <a:ext cx="118814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</a:rPr>
              <a:t>(NH</a:t>
            </a:r>
            <a:r>
              <a:rPr lang="en-US" sz="1800" baseline="-250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  <a:r>
              <a:rPr lang="en-US" sz="1800" baseline="-250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</a:rPr>
              <a:t>CO</a:t>
            </a:r>
            <a:endParaRPr lang="ru-RU" sz="1800" dirty="0"/>
          </a:p>
        </p:txBody>
      </p:sp>
      <p:sp>
        <p:nvSpPr>
          <p:cNvPr id="1038" name="Прямоугольник 1037"/>
          <p:cNvSpPr/>
          <p:nvPr/>
        </p:nvSpPr>
        <p:spPr>
          <a:xfrm>
            <a:off x="5426526" y="5179993"/>
            <a:ext cx="255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260" dirty="0"/>
              <a:t>0,39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ru-RU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200" dirty="0">
                <a:ea typeface="Calibri" panose="020F0502020204030204" pitchFamily="34" charset="0"/>
              </a:rPr>
              <a:t>в производство</a:t>
            </a:r>
          </a:p>
        </p:txBody>
      </p:sp>
      <p:sp>
        <p:nvSpPr>
          <p:cNvPr id="1039" name="Прямоугольник 1038"/>
          <p:cNvSpPr/>
          <p:nvPr/>
        </p:nvSpPr>
        <p:spPr>
          <a:xfrm>
            <a:off x="10857754" y="4922988"/>
            <a:ext cx="1140056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Карбамид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spc="-260" dirty="0"/>
              <a:t>0,67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</a:p>
        </p:txBody>
      </p:sp>
      <p:cxnSp>
        <p:nvCxnSpPr>
          <p:cNvPr id="102" name="Прямая со стрелкой 101"/>
          <p:cNvCxnSpPr/>
          <p:nvPr/>
        </p:nvCxnSpPr>
        <p:spPr bwMode="auto">
          <a:xfrm>
            <a:off x="10380804" y="5267130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 bwMode="auto">
          <a:xfrm>
            <a:off x="4013113" y="5599650"/>
            <a:ext cx="4692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2" name="Соединительная линия уступом 1041"/>
          <p:cNvCxnSpPr/>
          <p:nvPr/>
        </p:nvCxnSpPr>
        <p:spPr bwMode="auto">
          <a:xfrm>
            <a:off x="4097070" y="4730518"/>
            <a:ext cx="4608150" cy="282658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3" name="Прямоугольник 1042"/>
          <p:cNvSpPr/>
          <p:nvPr/>
        </p:nvSpPr>
        <p:spPr>
          <a:xfrm>
            <a:off x="6247366" y="4341847"/>
            <a:ext cx="1447832" cy="764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</a:rPr>
              <a:t>в производство</a:t>
            </a:r>
          </a:p>
        </p:txBody>
      </p:sp>
      <p:sp>
        <p:nvSpPr>
          <p:cNvPr id="108" name="Овал 3"/>
          <p:cNvSpPr/>
          <p:nvPr/>
        </p:nvSpPr>
        <p:spPr bwMode="auto">
          <a:xfrm>
            <a:off x="113666" y="291911"/>
            <a:ext cx="448751" cy="448751"/>
          </a:xfrm>
          <a:prstGeom prst="ellipse">
            <a:avLst/>
          </a:prstGeom>
          <a:solidFill>
            <a:srgbClr val="2F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latin typeface="Arial"/>
              </a:rPr>
              <a:t>1</a:t>
            </a:r>
            <a:endParaRPr dirty="0"/>
          </a:p>
        </p:txBody>
      </p:sp>
      <p:sp>
        <p:nvSpPr>
          <p:cNvPr id="109" name="Овал 6"/>
          <p:cNvSpPr/>
          <p:nvPr/>
        </p:nvSpPr>
        <p:spPr bwMode="auto">
          <a:xfrm>
            <a:off x="101914" y="3255091"/>
            <a:ext cx="454755" cy="454755"/>
          </a:xfrm>
          <a:prstGeom prst="ellipse">
            <a:avLst/>
          </a:prstGeom>
          <a:solidFill>
            <a:srgbClr val="67C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latin typeface="Arial"/>
              </a:rPr>
              <a:t>2</a:t>
            </a:r>
            <a:endParaRPr dirty="0"/>
          </a:p>
        </p:txBody>
      </p:sp>
      <p:sp>
        <p:nvSpPr>
          <p:cNvPr id="93" name="TextBox 92"/>
          <p:cNvSpPr txBox="1"/>
          <p:nvPr/>
        </p:nvSpPr>
        <p:spPr>
          <a:xfrm>
            <a:off x="8661677" y="2038557"/>
            <a:ext cx="33346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Бенчмарк ЕС </a:t>
            </a:r>
          </a:p>
          <a:p>
            <a:r>
              <a:rPr lang="ru-RU" sz="2400" spc="-260" dirty="0"/>
              <a:t>1,57</a:t>
            </a:r>
            <a:r>
              <a:rPr lang="ru-RU" dirty="0"/>
              <a:t> </a:t>
            </a:r>
            <a:r>
              <a:rPr lang="ru-RU" sz="1800" b="1" dirty="0"/>
              <a:t>т</a:t>
            </a:r>
            <a:r>
              <a:rPr lang="ru-RU" dirty="0"/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ru-RU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dirty="0"/>
              <a:t>/</a:t>
            </a:r>
            <a:r>
              <a:rPr lang="ru-RU" sz="1800" b="1" dirty="0"/>
              <a:t>т</a:t>
            </a:r>
            <a:r>
              <a:rPr lang="ru-RU" dirty="0"/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000" dirty="0"/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B53A88C2-7E16-4293-A2DA-FCD9FF6B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644" y="237907"/>
            <a:ext cx="5161715" cy="145632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Выбросы 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</a:t>
            </a:r>
            <a:r>
              <a:rPr lang="ru-RU" sz="27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от производства аммиака  и стоки 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</a:t>
            </a:r>
            <a:r>
              <a:rPr lang="en-US" sz="27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при производстве карбамида, удельные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2429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Прямоугольник 1045"/>
          <p:cNvSpPr/>
          <p:nvPr/>
        </p:nvSpPr>
        <p:spPr bwMode="auto">
          <a:xfrm>
            <a:off x="-4157" y="-8130"/>
            <a:ext cx="12192000" cy="299695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91148" y="415770"/>
            <a:ext cx="11739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Аммиак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184"/>
          <p:cNvGrpSpPr/>
          <p:nvPr/>
        </p:nvGrpSpPr>
        <p:grpSpPr bwMode="auto">
          <a:xfrm>
            <a:off x="2710587" y="860498"/>
            <a:ext cx="1203646" cy="958372"/>
            <a:chOff x="6805238" y="4667474"/>
            <a:chExt cx="1257482" cy="923050"/>
          </a:xfrm>
        </p:grpSpPr>
        <p:sp>
          <p:nvSpPr>
            <p:cNvPr id="10" name="Freeform 197"/>
            <p:cNvSpPr/>
            <p:nvPr/>
          </p:nvSpPr>
          <p:spPr bwMode="auto">
            <a:xfrm>
              <a:off x="6852057" y="5222640"/>
              <a:ext cx="1123707" cy="367883"/>
            </a:xfrm>
            <a:custGeom>
              <a:avLst/>
              <a:gdLst>
                <a:gd name="T0" fmla="*/ 168 w 168"/>
                <a:gd name="T1" fmla="*/ 55 h 55"/>
                <a:gd name="T2" fmla="*/ 168 w 168"/>
                <a:gd name="T3" fmla="*/ 0 h 55"/>
                <a:gd name="T4" fmla="*/ 0 w 168"/>
                <a:gd name="T5" fmla="*/ 0 h 55"/>
                <a:gd name="T6" fmla="*/ 0 w 16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55" extrusionOk="0">
                  <a:moveTo>
                    <a:pt x="168" y="55"/>
                  </a:moveTo>
                  <a:lnTo>
                    <a:pt x="168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1" name="Line 201"/>
            <p:cNvSpPr>
              <a:spLocks noChangeShapeType="1"/>
            </p:cNvSpPr>
            <p:nvPr/>
          </p:nvSpPr>
          <p:spPr bwMode="auto">
            <a:xfrm>
              <a:off x="6805238" y="5590524"/>
              <a:ext cx="1257482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2" name="Line 202"/>
            <p:cNvSpPr>
              <a:spLocks noChangeShapeType="1"/>
            </p:cNvSpPr>
            <p:nvPr/>
          </p:nvSpPr>
          <p:spPr bwMode="auto">
            <a:xfrm flipH="1" flipV="1">
              <a:off x="7400533" y="4667478"/>
              <a:ext cx="127088" cy="555167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3" name="Freeform 203"/>
            <p:cNvSpPr/>
            <p:nvPr/>
          </p:nvSpPr>
          <p:spPr bwMode="auto">
            <a:xfrm>
              <a:off x="7132984" y="4667478"/>
              <a:ext cx="267549" cy="508344"/>
            </a:xfrm>
            <a:custGeom>
              <a:avLst/>
              <a:gdLst>
                <a:gd name="T0" fmla="*/ 0 w 40"/>
                <a:gd name="T1" fmla="*/ 76 h 76"/>
                <a:gd name="T2" fmla="*/ 19 w 40"/>
                <a:gd name="T3" fmla="*/ 0 h 76"/>
                <a:gd name="T4" fmla="*/ 40 w 4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 extrusionOk="0">
                  <a:moveTo>
                    <a:pt x="0" y="76"/>
                  </a:moveTo>
                  <a:lnTo>
                    <a:pt x="19" y="0"/>
                  </a:lnTo>
                  <a:lnTo>
                    <a:pt x="4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4" name="Line 209"/>
            <p:cNvSpPr>
              <a:spLocks noChangeShapeType="1"/>
            </p:cNvSpPr>
            <p:nvPr/>
          </p:nvSpPr>
          <p:spPr bwMode="auto">
            <a:xfrm flipH="1" flipV="1">
              <a:off x="7755034" y="4667474"/>
              <a:ext cx="93642" cy="535099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5" name="Freeform 210"/>
            <p:cNvSpPr/>
            <p:nvPr/>
          </p:nvSpPr>
          <p:spPr bwMode="auto">
            <a:xfrm>
              <a:off x="7554372" y="4667474"/>
              <a:ext cx="200662" cy="240795"/>
            </a:xfrm>
            <a:custGeom>
              <a:avLst/>
              <a:gdLst>
                <a:gd name="T0" fmla="*/ 0 w 30"/>
                <a:gd name="T1" fmla="*/ 36 h 36"/>
                <a:gd name="T2" fmla="*/ 7 w 30"/>
                <a:gd name="T3" fmla="*/ 0 h 36"/>
                <a:gd name="T4" fmla="*/ 30 w 3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6" extrusionOk="0">
                  <a:moveTo>
                    <a:pt x="0" y="36"/>
                  </a:move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9" name="Овал 194"/>
            <p:cNvSpPr/>
            <p:nvPr/>
          </p:nvSpPr>
          <p:spPr bwMode="auto">
            <a:xfrm>
              <a:off x="7195435" y="4973791"/>
              <a:ext cx="527153" cy="5271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50">
                <a:latin typeface="Arial"/>
              </a:endParaRPr>
            </a:p>
          </p:txBody>
        </p:sp>
        <p:sp>
          <p:nvSpPr>
            <p:cNvPr id="17" name="Line 200"/>
            <p:cNvSpPr>
              <a:spLocks noChangeShapeType="1"/>
            </p:cNvSpPr>
            <p:nvPr/>
          </p:nvSpPr>
          <p:spPr bwMode="auto">
            <a:xfrm>
              <a:off x="7796307" y="5302333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8" name="Line 200"/>
            <p:cNvSpPr>
              <a:spLocks noChangeShapeType="1"/>
            </p:cNvSpPr>
            <p:nvPr/>
          </p:nvSpPr>
          <p:spPr bwMode="auto">
            <a:xfrm>
              <a:off x="6999477" y="5315391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</p:grpSp>
      <p:grpSp>
        <p:nvGrpSpPr>
          <p:cNvPr id="26" name="Группа 184"/>
          <p:cNvGrpSpPr/>
          <p:nvPr/>
        </p:nvGrpSpPr>
        <p:grpSpPr bwMode="auto">
          <a:xfrm>
            <a:off x="2647980" y="3858575"/>
            <a:ext cx="1203646" cy="958372"/>
            <a:chOff x="6805238" y="4667474"/>
            <a:chExt cx="1257482" cy="923050"/>
          </a:xfrm>
        </p:grpSpPr>
        <p:sp>
          <p:nvSpPr>
            <p:cNvPr id="27" name="Freeform 197"/>
            <p:cNvSpPr/>
            <p:nvPr/>
          </p:nvSpPr>
          <p:spPr bwMode="auto">
            <a:xfrm>
              <a:off x="6852057" y="5222640"/>
              <a:ext cx="1123707" cy="367883"/>
            </a:xfrm>
            <a:custGeom>
              <a:avLst/>
              <a:gdLst>
                <a:gd name="T0" fmla="*/ 168 w 168"/>
                <a:gd name="T1" fmla="*/ 55 h 55"/>
                <a:gd name="T2" fmla="*/ 168 w 168"/>
                <a:gd name="T3" fmla="*/ 0 h 55"/>
                <a:gd name="T4" fmla="*/ 0 w 168"/>
                <a:gd name="T5" fmla="*/ 0 h 55"/>
                <a:gd name="T6" fmla="*/ 0 w 16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55" extrusionOk="0">
                  <a:moveTo>
                    <a:pt x="168" y="55"/>
                  </a:moveTo>
                  <a:lnTo>
                    <a:pt x="168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8" name="Line 201"/>
            <p:cNvSpPr>
              <a:spLocks noChangeShapeType="1"/>
            </p:cNvSpPr>
            <p:nvPr/>
          </p:nvSpPr>
          <p:spPr bwMode="auto">
            <a:xfrm>
              <a:off x="6805238" y="5590524"/>
              <a:ext cx="1257482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9" name="Line 202"/>
            <p:cNvSpPr>
              <a:spLocks noChangeShapeType="1"/>
            </p:cNvSpPr>
            <p:nvPr/>
          </p:nvSpPr>
          <p:spPr bwMode="auto">
            <a:xfrm flipH="1" flipV="1">
              <a:off x="7400533" y="4667478"/>
              <a:ext cx="127088" cy="555167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0" name="Freeform 203"/>
            <p:cNvSpPr/>
            <p:nvPr/>
          </p:nvSpPr>
          <p:spPr bwMode="auto">
            <a:xfrm>
              <a:off x="7132984" y="4667478"/>
              <a:ext cx="267549" cy="508344"/>
            </a:xfrm>
            <a:custGeom>
              <a:avLst/>
              <a:gdLst>
                <a:gd name="T0" fmla="*/ 0 w 40"/>
                <a:gd name="T1" fmla="*/ 76 h 76"/>
                <a:gd name="T2" fmla="*/ 19 w 40"/>
                <a:gd name="T3" fmla="*/ 0 h 76"/>
                <a:gd name="T4" fmla="*/ 40 w 4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 extrusionOk="0">
                  <a:moveTo>
                    <a:pt x="0" y="76"/>
                  </a:moveTo>
                  <a:lnTo>
                    <a:pt x="19" y="0"/>
                  </a:lnTo>
                  <a:lnTo>
                    <a:pt x="4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1" name="Line 209"/>
            <p:cNvSpPr>
              <a:spLocks noChangeShapeType="1"/>
            </p:cNvSpPr>
            <p:nvPr/>
          </p:nvSpPr>
          <p:spPr bwMode="auto">
            <a:xfrm flipH="1" flipV="1">
              <a:off x="7755034" y="4667474"/>
              <a:ext cx="93642" cy="535099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2" name="Freeform 210"/>
            <p:cNvSpPr/>
            <p:nvPr/>
          </p:nvSpPr>
          <p:spPr bwMode="auto">
            <a:xfrm>
              <a:off x="7554372" y="4667474"/>
              <a:ext cx="200662" cy="240795"/>
            </a:xfrm>
            <a:custGeom>
              <a:avLst/>
              <a:gdLst>
                <a:gd name="T0" fmla="*/ 0 w 30"/>
                <a:gd name="T1" fmla="*/ 36 h 36"/>
                <a:gd name="T2" fmla="*/ 7 w 30"/>
                <a:gd name="T3" fmla="*/ 0 h 36"/>
                <a:gd name="T4" fmla="*/ 30 w 3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6" extrusionOk="0">
                  <a:moveTo>
                    <a:pt x="0" y="36"/>
                  </a:move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3" name="Овал 194"/>
            <p:cNvSpPr/>
            <p:nvPr/>
          </p:nvSpPr>
          <p:spPr bwMode="auto">
            <a:xfrm>
              <a:off x="7195435" y="4973791"/>
              <a:ext cx="527153" cy="5271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50">
                <a:latin typeface="Arial"/>
              </a:endParaRPr>
            </a:p>
          </p:txBody>
        </p:sp>
        <p:sp>
          <p:nvSpPr>
            <p:cNvPr id="34" name="Line 200"/>
            <p:cNvSpPr>
              <a:spLocks noChangeShapeType="1"/>
            </p:cNvSpPr>
            <p:nvPr/>
          </p:nvSpPr>
          <p:spPr bwMode="auto">
            <a:xfrm>
              <a:off x="7796307" y="5302333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5" name="Line 200"/>
            <p:cNvSpPr>
              <a:spLocks noChangeShapeType="1"/>
            </p:cNvSpPr>
            <p:nvPr/>
          </p:nvSpPr>
          <p:spPr bwMode="auto">
            <a:xfrm>
              <a:off x="6999477" y="5315391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</p:grpSp>
      <p:pic>
        <p:nvPicPr>
          <p:cNvPr id="1026" name="Picture 2" descr="https://img2.freepng.ru/20180628/xah/kisspng-computer-icons-natural-gas-flame-icon-design-rocket-smoke-5b356af393e9e5.4558422815302274436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556" r="1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0" y="393061"/>
            <a:ext cx="361308" cy="3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7.pngwing.com/pngs/887/131/png-transparent-thunderstorm-computer-icons-weather-forecasting-symbol-love-miscellaneous-text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217" l="2391" r="91522">
                        <a14:foregroundMark x1="45652" y1="55543" x2="45652" y2="55543"/>
                        <a14:foregroundMark x1="35000" y1="63696" x2="35000" y2="63696"/>
                        <a14:foregroundMark x1="35761" y1="71957" x2="35761" y2="7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1" y="1162226"/>
            <a:ext cx="358148" cy="3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76083" y="712018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Природный газ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4919" y="1459492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Воздух</a:t>
            </a:r>
          </a:p>
        </p:txBody>
      </p:sp>
      <p:cxnSp>
        <p:nvCxnSpPr>
          <p:cNvPr id="45" name="Прямая со стрелкой 44"/>
          <p:cNvCxnSpPr/>
          <p:nvPr/>
        </p:nvCxnSpPr>
        <p:spPr bwMode="auto">
          <a:xfrm>
            <a:off x="761602" y="1031364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 bwMode="auto">
          <a:xfrm>
            <a:off x="761602" y="1760690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3" name="Picture 2" descr="https://img2.freepng.ru/20180628/xah/kisspng-computer-icons-natural-gas-flame-icon-design-rocket-smoke-5b356af393e9e5.4558422815302274436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556" r="1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0" y="3356310"/>
            <a:ext cx="361308" cy="3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s://w7.pngwing.com/pngs/887/131/png-transparent-thunderstorm-computer-icons-weather-forecasting-symbol-love-miscellaneous-text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217" l="2391" r="91522">
                        <a14:foregroundMark x1="45652" y1="55543" x2="45652" y2="55543"/>
                        <a14:foregroundMark x1="35000" y1="63696" x2="35000" y2="63696"/>
                        <a14:foregroundMark x1="35761" y1="71957" x2="35761" y2="7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1" y="4125475"/>
            <a:ext cx="358148" cy="3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73043" y="3675267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Природный газ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1879" y="4422741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Воздух</a:t>
            </a:r>
          </a:p>
        </p:txBody>
      </p:sp>
      <p:cxnSp>
        <p:nvCxnSpPr>
          <p:cNvPr id="57" name="Прямая со стрелкой 56"/>
          <p:cNvCxnSpPr/>
          <p:nvPr/>
        </p:nvCxnSpPr>
        <p:spPr bwMode="auto">
          <a:xfrm>
            <a:off x="758562" y="3994613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 bwMode="auto">
          <a:xfrm>
            <a:off x="758562" y="4723939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 bwMode="auto">
          <a:xfrm rot="5400000" flipH="1" flipV="1">
            <a:off x="4267943" y="782400"/>
            <a:ext cx="676723" cy="632291"/>
          </a:xfrm>
          <a:prstGeom prst="bentConnector3">
            <a:avLst>
              <a:gd name="adj1" fmla="val 218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348654" y="172892"/>
            <a:ext cx="152189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260" dirty="0"/>
              <a:t>2</a:t>
            </a:r>
            <a:r>
              <a:rPr lang="ru-RU" sz="2400" spc="-260" dirty="0"/>
              <a:t> 459 </a:t>
            </a:r>
            <a:r>
              <a:rPr lang="ru-RU" sz="1800" b="1" dirty="0"/>
              <a:t>тыс.</a:t>
            </a:r>
            <a:r>
              <a:rPr lang="en-US" sz="1800" b="1" dirty="0"/>
              <a:t> </a:t>
            </a:r>
            <a:r>
              <a:rPr lang="ru-RU" sz="1800" b="1" dirty="0"/>
              <a:t>т</a:t>
            </a:r>
            <a:endParaRPr lang="ru-RU" sz="1400" b="1" dirty="0"/>
          </a:p>
        </p:txBody>
      </p:sp>
      <p:pic>
        <p:nvPicPr>
          <p:cNvPr id="1032" name="Picture 8" descr="https://banner2.cleanpng.com/20190216/gep/kisspng-clip-art-computer-icons-portable-network-graphics-polution-co-emissions-svg-png-icon-free-download-5c689e3ea237f4.59971349155036012666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222" y1="30606" x2="33222" y2="30606"/>
                        <a14:foregroundMark x1="57556" y1="32121" x2="58111" y2="32121"/>
                        <a14:foregroundMark x1="75444" y1="53182" x2="75444" y2="5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04" y="154450"/>
            <a:ext cx="650757" cy="4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Прямая со стрелкой 1028"/>
          <p:cNvCxnSpPr/>
          <p:nvPr/>
        </p:nvCxnSpPr>
        <p:spPr bwMode="auto">
          <a:xfrm>
            <a:off x="3327951" y="1962885"/>
            <a:ext cx="0" cy="3483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33" name="Прямоугольник 1032"/>
          <p:cNvSpPr/>
          <p:nvPr/>
        </p:nvSpPr>
        <p:spPr>
          <a:xfrm>
            <a:off x="2934668" y="2355452"/>
            <a:ext cx="209416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spc="-260" dirty="0"/>
              <a:t>1 160 </a:t>
            </a:r>
            <a:r>
              <a:rPr lang="ru-RU" sz="1800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2000" baseline="-250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 bwMode="auto">
          <a:xfrm>
            <a:off x="3207637" y="4902209"/>
            <a:ext cx="0" cy="3483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997308" y="5244084"/>
            <a:ext cx="207332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spc="-260" dirty="0"/>
              <a:t>1 160 </a:t>
            </a:r>
            <a:r>
              <a:rPr lang="ru-RU" sz="1800" b="1" dirty="0"/>
              <a:t>тыс.</a:t>
            </a:r>
            <a:r>
              <a:rPr lang="en-US" sz="1800" b="1" dirty="0"/>
              <a:t> </a:t>
            </a:r>
            <a:r>
              <a:rPr lang="ru-RU" sz="1800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2000" baseline="-250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 bwMode="auto">
          <a:xfrm>
            <a:off x="3223130" y="5742514"/>
            <a:ext cx="0" cy="3483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 bwMode="auto">
          <a:xfrm rot="5400000" flipH="1" flipV="1">
            <a:off x="4074854" y="3880791"/>
            <a:ext cx="676723" cy="632291"/>
          </a:xfrm>
          <a:prstGeom prst="bentConnector3">
            <a:avLst>
              <a:gd name="adj1" fmla="val 218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155565" y="3271283"/>
            <a:ext cx="152189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spc="-260" dirty="0"/>
              <a:t>2 059 </a:t>
            </a:r>
            <a:r>
              <a:rPr lang="ru-RU" sz="1800" b="1" dirty="0"/>
              <a:t>тыс.</a:t>
            </a:r>
            <a:r>
              <a:rPr lang="en-US" sz="1800" b="1" dirty="0"/>
              <a:t> </a:t>
            </a:r>
            <a:r>
              <a:rPr lang="ru-RU" sz="1800" b="1" dirty="0"/>
              <a:t>т</a:t>
            </a:r>
            <a:endParaRPr lang="ru-RU" sz="1400" b="1" dirty="0"/>
          </a:p>
        </p:txBody>
      </p:sp>
      <p:pic>
        <p:nvPicPr>
          <p:cNvPr id="79" name="Picture 8" descr="https://banner2.cleanpng.com/20190216/gep/kisspng-clip-art-computer-icons-portable-network-graphics-polution-co-emissions-svg-png-icon-free-download-5c689e3ea237f4.59971349155036012666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222" y1="30606" x2="33222" y2="30606"/>
                        <a14:foregroundMark x1="57556" y1="32121" x2="58111" y2="32121"/>
                        <a14:foregroundMark x1="75444" y1="53182" x2="75444" y2="5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15" y="3252841"/>
            <a:ext cx="650757" cy="4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Группа 184"/>
          <p:cNvGrpSpPr/>
          <p:nvPr/>
        </p:nvGrpSpPr>
        <p:grpSpPr bwMode="auto">
          <a:xfrm>
            <a:off x="8896013" y="4541676"/>
            <a:ext cx="1458857" cy="1159975"/>
            <a:chOff x="6805238" y="4667474"/>
            <a:chExt cx="1257482" cy="923050"/>
          </a:xfrm>
        </p:grpSpPr>
        <p:sp>
          <p:nvSpPr>
            <p:cNvPr id="81" name="Freeform 197"/>
            <p:cNvSpPr/>
            <p:nvPr/>
          </p:nvSpPr>
          <p:spPr bwMode="auto">
            <a:xfrm>
              <a:off x="6852057" y="5222640"/>
              <a:ext cx="1123707" cy="367883"/>
            </a:xfrm>
            <a:custGeom>
              <a:avLst/>
              <a:gdLst>
                <a:gd name="T0" fmla="*/ 168 w 168"/>
                <a:gd name="T1" fmla="*/ 55 h 55"/>
                <a:gd name="T2" fmla="*/ 168 w 168"/>
                <a:gd name="T3" fmla="*/ 0 h 55"/>
                <a:gd name="T4" fmla="*/ 0 w 168"/>
                <a:gd name="T5" fmla="*/ 0 h 55"/>
                <a:gd name="T6" fmla="*/ 0 w 16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55" extrusionOk="0">
                  <a:moveTo>
                    <a:pt x="168" y="55"/>
                  </a:moveTo>
                  <a:lnTo>
                    <a:pt x="168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2" name="Line 201"/>
            <p:cNvSpPr>
              <a:spLocks noChangeShapeType="1"/>
            </p:cNvSpPr>
            <p:nvPr/>
          </p:nvSpPr>
          <p:spPr bwMode="auto">
            <a:xfrm>
              <a:off x="6805238" y="5590524"/>
              <a:ext cx="1257482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3" name="Line 202"/>
            <p:cNvSpPr>
              <a:spLocks noChangeShapeType="1"/>
            </p:cNvSpPr>
            <p:nvPr/>
          </p:nvSpPr>
          <p:spPr bwMode="auto">
            <a:xfrm flipH="1" flipV="1">
              <a:off x="7400533" y="4667478"/>
              <a:ext cx="127088" cy="555167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4" name="Freeform 203"/>
            <p:cNvSpPr/>
            <p:nvPr/>
          </p:nvSpPr>
          <p:spPr bwMode="auto">
            <a:xfrm>
              <a:off x="7132984" y="4667478"/>
              <a:ext cx="267549" cy="508344"/>
            </a:xfrm>
            <a:custGeom>
              <a:avLst/>
              <a:gdLst>
                <a:gd name="T0" fmla="*/ 0 w 40"/>
                <a:gd name="T1" fmla="*/ 76 h 76"/>
                <a:gd name="T2" fmla="*/ 19 w 40"/>
                <a:gd name="T3" fmla="*/ 0 h 76"/>
                <a:gd name="T4" fmla="*/ 40 w 4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 extrusionOk="0">
                  <a:moveTo>
                    <a:pt x="0" y="76"/>
                  </a:moveTo>
                  <a:lnTo>
                    <a:pt x="19" y="0"/>
                  </a:lnTo>
                  <a:lnTo>
                    <a:pt x="4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5" name="Line 209"/>
            <p:cNvSpPr>
              <a:spLocks noChangeShapeType="1"/>
            </p:cNvSpPr>
            <p:nvPr/>
          </p:nvSpPr>
          <p:spPr bwMode="auto">
            <a:xfrm flipH="1" flipV="1">
              <a:off x="7755034" y="4667474"/>
              <a:ext cx="93642" cy="535099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6" name="Freeform 210"/>
            <p:cNvSpPr/>
            <p:nvPr/>
          </p:nvSpPr>
          <p:spPr bwMode="auto">
            <a:xfrm>
              <a:off x="7554372" y="4667474"/>
              <a:ext cx="200662" cy="240795"/>
            </a:xfrm>
            <a:custGeom>
              <a:avLst/>
              <a:gdLst>
                <a:gd name="T0" fmla="*/ 0 w 30"/>
                <a:gd name="T1" fmla="*/ 36 h 36"/>
                <a:gd name="T2" fmla="*/ 7 w 30"/>
                <a:gd name="T3" fmla="*/ 0 h 36"/>
                <a:gd name="T4" fmla="*/ 30 w 3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6" extrusionOk="0">
                  <a:moveTo>
                    <a:pt x="0" y="36"/>
                  </a:move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7" name="Овал 194"/>
            <p:cNvSpPr/>
            <p:nvPr/>
          </p:nvSpPr>
          <p:spPr bwMode="auto">
            <a:xfrm>
              <a:off x="7195435" y="4973791"/>
              <a:ext cx="527153" cy="5271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50">
                <a:latin typeface="Arial"/>
              </a:endParaRPr>
            </a:p>
          </p:txBody>
        </p:sp>
        <p:sp>
          <p:nvSpPr>
            <p:cNvPr id="88" name="Line 200"/>
            <p:cNvSpPr>
              <a:spLocks noChangeShapeType="1"/>
            </p:cNvSpPr>
            <p:nvPr/>
          </p:nvSpPr>
          <p:spPr bwMode="auto">
            <a:xfrm>
              <a:off x="7796307" y="5302333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9" name="Line 200"/>
            <p:cNvSpPr>
              <a:spLocks noChangeShapeType="1"/>
            </p:cNvSpPr>
            <p:nvPr/>
          </p:nvSpPr>
          <p:spPr bwMode="auto">
            <a:xfrm>
              <a:off x="6999477" y="5315391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8928162" y="418136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Карбамид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678480" y="3434651"/>
            <a:ext cx="11739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Аммиак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Прямоугольник 1033"/>
          <p:cNvSpPr/>
          <p:nvPr/>
        </p:nvSpPr>
        <p:spPr>
          <a:xfrm>
            <a:off x="2015972" y="6146274"/>
            <a:ext cx="6096000" cy="6721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spc="-260" dirty="0"/>
              <a:t>848,8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/>
              <a:t>тыс.</a:t>
            </a:r>
            <a:r>
              <a:rPr lang="en-US" sz="1800" b="1" dirty="0"/>
              <a:t>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т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a typeface="Calibri" panose="020F0502020204030204" pitchFamily="34" charset="0"/>
              </a:rPr>
              <a:t>потребителям</a:t>
            </a:r>
            <a:endParaRPr lang="ru-RU" sz="1200" dirty="0"/>
          </a:p>
        </p:txBody>
      </p:sp>
      <p:sp>
        <p:nvSpPr>
          <p:cNvPr id="1035" name="Прямоугольник 1034"/>
          <p:cNvSpPr/>
          <p:nvPr/>
        </p:nvSpPr>
        <p:spPr>
          <a:xfrm>
            <a:off x="4742720" y="4317487"/>
            <a:ext cx="242213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spc="-260" dirty="0"/>
              <a:t>400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/>
              <a:t>тыс.</a:t>
            </a:r>
            <a:r>
              <a:rPr lang="en-US" sz="1800" b="1" dirty="0"/>
              <a:t> </a:t>
            </a:r>
            <a:r>
              <a:rPr lang="ru-RU" sz="1800" b="1" dirty="0"/>
              <a:t>т</a:t>
            </a:r>
            <a:r>
              <a:rPr lang="ru-RU" sz="1400" b="1" dirty="0"/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ru-RU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064203" y="127060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1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001820" y="4250964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1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>
            <a:off x="9000245" y="5271607"/>
            <a:ext cx="118814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</a:rPr>
              <a:t>(NH</a:t>
            </a:r>
            <a:r>
              <a:rPr lang="en-US" sz="1800" baseline="-250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  <a:r>
              <a:rPr lang="en-US" sz="1800" baseline="-250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</a:rPr>
              <a:t>CO</a:t>
            </a:r>
            <a:endParaRPr lang="ru-RU" sz="1800" dirty="0"/>
          </a:p>
        </p:txBody>
      </p:sp>
      <p:sp>
        <p:nvSpPr>
          <p:cNvPr id="1038" name="Прямоугольник 1037"/>
          <p:cNvSpPr/>
          <p:nvPr/>
        </p:nvSpPr>
        <p:spPr>
          <a:xfrm>
            <a:off x="5189108" y="5180505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260" dirty="0"/>
              <a:t>311,2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/>
              <a:t>тыс.</a:t>
            </a:r>
            <a:r>
              <a:rPr lang="en-US" sz="1800" b="1" dirty="0"/>
              <a:t> </a:t>
            </a:r>
            <a:r>
              <a:rPr lang="ru-RU" sz="1800" b="1" dirty="0"/>
              <a:t>т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ru-RU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200" dirty="0">
                <a:ea typeface="Calibri" panose="020F0502020204030204" pitchFamily="34" charset="0"/>
              </a:rPr>
              <a:t>в производство</a:t>
            </a:r>
          </a:p>
        </p:txBody>
      </p:sp>
      <p:sp>
        <p:nvSpPr>
          <p:cNvPr id="1039" name="Прямоугольник 1038"/>
          <p:cNvSpPr/>
          <p:nvPr/>
        </p:nvSpPr>
        <p:spPr>
          <a:xfrm>
            <a:off x="10686690" y="4890513"/>
            <a:ext cx="1415131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Карбамид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spc="-260" dirty="0"/>
              <a:t>545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/>
              <a:t>тыс.</a:t>
            </a:r>
            <a:r>
              <a:rPr lang="en-US" sz="1800" b="1" dirty="0"/>
              <a:t> </a:t>
            </a:r>
            <a:r>
              <a:rPr lang="ru-RU" sz="1800" b="1" dirty="0"/>
              <a:t>т</a:t>
            </a:r>
            <a:r>
              <a:rPr lang="ru-RU" sz="1400" b="1" dirty="0"/>
              <a:t> </a:t>
            </a:r>
            <a:endParaRPr lang="ru-RU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 bwMode="auto">
          <a:xfrm>
            <a:off x="10380804" y="5267130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 bwMode="auto">
          <a:xfrm>
            <a:off x="4013113" y="5599650"/>
            <a:ext cx="4692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2" name="Соединительная линия уступом 1041"/>
          <p:cNvCxnSpPr/>
          <p:nvPr/>
        </p:nvCxnSpPr>
        <p:spPr bwMode="auto">
          <a:xfrm>
            <a:off x="4097070" y="4730518"/>
            <a:ext cx="4608150" cy="282658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3" name="Прямоугольник 1042"/>
          <p:cNvSpPr/>
          <p:nvPr/>
        </p:nvSpPr>
        <p:spPr>
          <a:xfrm>
            <a:off x="6247366" y="4341847"/>
            <a:ext cx="1447832" cy="764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</a:rPr>
              <a:t>в производство</a:t>
            </a:r>
          </a:p>
        </p:txBody>
      </p:sp>
      <p:sp>
        <p:nvSpPr>
          <p:cNvPr id="108" name="Овал 3"/>
          <p:cNvSpPr/>
          <p:nvPr/>
        </p:nvSpPr>
        <p:spPr bwMode="auto">
          <a:xfrm>
            <a:off x="159815" y="310752"/>
            <a:ext cx="448751" cy="448751"/>
          </a:xfrm>
          <a:prstGeom prst="ellipse">
            <a:avLst/>
          </a:prstGeom>
          <a:solidFill>
            <a:srgbClr val="2F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latin typeface="Arial"/>
              </a:rPr>
              <a:t>1</a:t>
            </a:r>
            <a:endParaRPr dirty="0"/>
          </a:p>
        </p:txBody>
      </p:sp>
      <p:sp>
        <p:nvSpPr>
          <p:cNvPr id="109" name="Овал 6"/>
          <p:cNvSpPr/>
          <p:nvPr/>
        </p:nvSpPr>
        <p:spPr bwMode="auto">
          <a:xfrm>
            <a:off x="112231" y="3275308"/>
            <a:ext cx="454755" cy="454755"/>
          </a:xfrm>
          <a:prstGeom prst="ellipse">
            <a:avLst/>
          </a:prstGeom>
          <a:solidFill>
            <a:srgbClr val="67C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latin typeface="Arial"/>
              </a:rPr>
              <a:t>2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AB391-E45D-424E-A9DB-A7D8AF7514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74" y="1215830"/>
            <a:ext cx="3461273" cy="2595954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015C7B2-0CBF-433E-81F0-20B0F55461A8}"/>
              </a:ext>
            </a:extLst>
          </p:cNvPr>
          <p:cNvSpPr txBox="1"/>
          <p:nvPr/>
        </p:nvSpPr>
        <p:spPr>
          <a:xfrm>
            <a:off x="6805983" y="267548"/>
            <a:ext cx="5029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Показатели одного из химических предприятий России</a:t>
            </a:r>
          </a:p>
        </p:txBody>
      </p:sp>
    </p:spTree>
    <p:extLst>
      <p:ext uri="{BB962C8B-B14F-4D97-AF65-F5344CB8AC3E}">
        <p14:creationId xmlns:p14="http://schemas.microsoft.com/office/powerpoint/2010/main" val="20206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528067-A266-46DE-B89C-6AD6BED7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8091" cy="120505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Выбросы 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</a:t>
            </a:r>
            <a:r>
              <a:rPr lang="ru-RU" sz="27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от производства продукции из минерального сырья (высокотемпературные неметаллические материалы),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Гг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(тыс. тонн) С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</a:t>
            </a:r>
            <a:r>
              <a:rPr lang="en-US" sz="28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экв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7B212A-C045-4AA3-908B-D3E3C2AE97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964" y="1681471"/>
            <a:ext cx="10312072" cy="431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Прямоугольник 1045"/>
          <p:cNvSpPr/>
          <p:nvPr/>
        </p:nvSpPr>
        <p:spPr bwMode="auto">
          <a:xfrm>
            <a:off x="87549" y="219110"/>
            <a:ext cx="12023387" cy="3056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791148" y="415770"/>
            <a:ext cx="11739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Известь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184"/>
          <p:cNvGrpSpPr/>
          <p:nvPr/>
        </p:nvGrpSpPr>
        <p:grpSpPr bwMode="auto">
          <a:xfrm>
            <a:off x="2710587" y="860498"/>
            <a:ext cx="1203646" cy="958372"/>
            <a:chOff x="6805238" y="4667474"/>
            <a:chExt cx="1257482" cy="923050"/>
          </a:xfrm>
        </p:grpSpPr>
        <p:sp>
          <p:nvSpPr>
            <p:cNvPr id="10" name="Freeform 197"/>
            <p:cNvSpPr/>
            <p:nvPr/>
          </p:nvSpPr>
          <p:spPr bwMode="auto">
            <a:xfrm>
              <a:off x="6852057" y="5222640"/>
              <a:ext cx="1123707" cy="367883"/>
            </a:xfrm>
            <a:custGeom>
              <a:avLst/>
              <a:gdLst>
                <a:gd name="T0" fmla="*/ 168 w 168"/>
                <a:gd name="T1" fmla="*/ 55 h 55"/>
                <a:gd name="T2" fmla="*/ 168 w 168"/>
                <a:gd name="T3" fmla="*/ 0 h 55"/>
                <a:gd name="T4" fmla="*/ 0 w 168"/>
                <a:gd name="T5" fmla="*/ 0 h 55"/>
                <a:gd name="T6" fmla="*/ 0 w 16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55" extrusionOk="0">
                  <a:moveTo>
                    <a:pt x="168" y="55"/>
                  </a:moveTo>
                  <a:lnTo>
                    <a:pt x="168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1" name="Line 201"/>
            <p:cNvSpPr>
              <a:spLocks noChangeShapeType="1"/>
            </p:cNvSpPr>
            <p:nvPr/>
          </p:nvSpPr>
          <p:spPr bwMode="auto">
            <a:xfrm>
              <a:off x="6805238" y="5590524"/>
              <a:ext cx="1257482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2" name="Line 202"/>
            <p:cNvSpPr>
              <a:spLocks noChangeShapeType="1"/>
            </p:cNvSpPr>
            <p:nvPr/>
          </p:nvSpPr>
          <p:spPr bwMode="auto">
            <a:xfrm flipH="1" flipV="1">
              <a:off x="7400533" y="4667478"/>
              <a:ext cx="127088" cy="555167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3" name="Freeform 203"/>
            <p:cNvSpPr/>
            <p:nvPr/>
          </p:nvSpPr>
          <p:spPr bwMode="auto">
            <a:xfrm>
              <a:off x="7132984" y="4667478"/>
              <a:ext cx="267549" cy="508344"/>
            </a:xfrm>
            <a:custGeom>
              <a:avLst/>
              <a:gdLst>
                <a:gd name="T0" fmla="*/ 0 w 40"/>
                <a:gd name="T1" fmla="*/ 76 h 76"/>
                <a:gd name="T2" fmla="*/ 19 w 40"/>
                <a:gd name="T3" fmla="*/ 0 h 76"/>
                <a:gd name="T4" fmla="*/ 40 w 4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 extrusionOk="0">
                  <a:moveTo>
                    <a:pt x="0" y="76"/>
                  </a:moveTo>
                  <a:lnTo>
                    <a:pt x="19" y="0"/>
                  </a:lnTo>
                  <a:lnTo>
                    <a:pt x="4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4" name="Line 209"/>
            <p:cNvSpPr>
              <a:spLocks noChangeShapeType="1"/>
            </p:cNvSpPr>
            <p:nvPr/>
          </p:nvSpPr>
          <p:spPr bwMode="auto">
            <a:xfrm flipH="1" flipV="1">
              <a:off x="7755034" y="4667474"/>
              <a:ext cx="93642" cy="535099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5" name="Freeform 210"/>
            <p:cNvSpPr/>
            <p:nvPr/>
          </p:nvSpPr>
          <p:spPr bwMode="auto">
            <a:xfrm>
              <a:off x="7554372" y="4667474"/>
              <a:ext cx="200662" cy="240795"/>
            </a:xfrm>
            <a:custGeom>
              <a:avLst/>
              <a:gdLst>
                <a:gd name="T0" fmla="*/ 0 w 30"/>
                <a:gd name="T1" fmla="*/ 36 h 36"/>
                <a:gd name="T2" fmla="*/ 7 w 30"/>
                <a:gd name="T3" fmla="*/ 0 h 36"/>
                <a:gd name="T4" fmla="*/ 30 w 3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6" extrusionOk="0">
                  <a:moveTo>
                    <a:pt x="0" y="36"/>
                  </a:move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9" name="Овал 194"/>
            <p:cNvSpPr/>
            <p:nvPr/>
          </p:nvSpPr>
          <p:spPr bwMode="auto">
            <a:xfrm>
              <a:off x="7195435" y="4973791"/>
              <a:ext cx="527153" cy="5271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50">
                <a:latin typeface="Arial"/>
              </a:endParaRPr>
            </a:p>
          </p:txBody>
        </p:sp>
        <p:sp>
          <p:nvSpPr>
            <p:cNvPr id="17" name="Line 200"/>
            <p:cNvSpPr>
              <a:spLocks noChangeShapeType="1"/>
            </p:cNvSpPr>
            <p:nvPr/>
          </p:nvSpPr>
          <p:spPr bwMode="auto">
            <a:xfrm>
              <a:off x="7796307" y="5302333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18" name="Line 200"/>
            <p:cNvSpPr>
              <a:spLocks noChangeShapeType="1"/>
            </p:cNvSpPr>
            <p:nvPr/>
          </p:nvSpPr>
          <p:spPr bwMode="auto">
            <a:xfrm>
              <a:off x="6999477" y="5315391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</p:grpSp>
      <p:grpSp>
        <p:nvGrpSpPr>
          <p:cNvPr id="26" name="Группа 184"/>
          <p:cNvGrpSpPr/>
          <p:nvPr/>
        </p:nvGrpSpPr>
        <p:grpSpPr bwMode="auto">
          <a:xfrm>
            <a:off x="2647980" y="3858575"/>
            <a:ext cx="1203646" cy="958372"/>
            <a:chOff x="6805238" y="4667474"/>
            <a:chExt cx="1257482" cy="923050"/>
          </a:xfrm>
        </p:grpSpPr>
        <p:sp>
          <p:nvSpPr>
            <p:cNvPr id="27" name="Freeform 197"/>
            <p:cNvSpPr/>
            <p:nvPr/>
          </p:nvSpPr>
          <p:spPr bwMode="auto">
            <a:xfrm>
              <a:off x="6852057" y="5222640"/>
              <a:ext cx="1123707" cy="367883"/>
            </a:xfrm>
            <a:custGeom>
              <a:avLst/>
              <a:gdLst>
                <a:gd name="T0" fmla="*/ 168 w 168"/>
                <a:gd name="T1" fmla="*/ 55 h 55"/>
                <a:gd name="T2" fmla="*/ 168 w 168"/>
                <a:gd name="T3" fmla="*/ 0 h 55"/>
                <a:gd name="T4" fmla="*/ 0 w 168"/>
                <a:gd name="T5" fmla="*/ 0 h 55"/>
                <a:gd name="T6" fmla="*/ 0 w 16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55" extrusionOk="0">
                  <a:moveTo>
                    <a:pt x="168" y="55"/>
                  </a:moveTo>
                  <a:lnTo>
                    <a:pt x="168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8" name="Line 201"/>
            <p:cNvSpPr>
              <a:spLocks noChangeShapeType="1"/>
            </p:cNvSpPr>
            <p:nvPr/>
          </p:nvSpPr>
          <p:spPr bwMode="auto">
            <a:xfrm>
              <a:off x="6805238" y="5590524"/>
              <a:ext cx="1257482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29" name="Line 202"/>
            <p:cNvSpPr>
              <a:spLocks noChangeShapeType="1"/>
            </p:cNvSpPr>
            <p:nvPr/>
          </p:nvSpPr>
          <p:spPr bwMode="auto">
            <a:xfrm flipH="1" flipV="1">
              <a:off x="7400533" y="4667478"/>
              <a:ext cx="127088" cy="555167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0" name="Freeform 203"/>
            <p:cNvSpPr/>
            <p:nvPr/>
          </p:nvSpPr>
          <p:spPr bwMode="auto">
            <a:xfrm>
              <a:off x="7132984" y="4667478"/>
              <a:ext cx="267549" cy="508344"/>
            </a:xfrm>
            <a:custGeom>
              <a:avLst/>
              <a:gdLst>
                <a:gd name="T0" fmla="*/ 0 w 40"/>
                <a:gd name="T1" fmla="*/ 76 h 76"/>
                <a:gd name="T2" fmla="*/ 19 w 40"/>
                <a:gd name="T3" fmla="*/ 0 h 76"/>
                <a:gd name="T4" fmla="*/ 40 w 4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 extrusionOk="0">
                  <a:moveTo>
                    <a:pt x="0" y="76"/>
                  </a:moveTo>
                  <a:lnTo>
                    <a:pt x="19" y="0"/>
                  </a:lnTo>
                  <a:lnTo>
                    <a:pt x="4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1" name="Line 209"/>
            <p:cNvSpPr>
              <a:spLocks noChangeShapeType="1"/>
            </p:cNvSpPr>
            <p:nvPr/>
          </p:nvSpPr>
          <p:spPr bwMode="auto">
            <a:xfrm flipH="1" flipV="1">
              <a:off x="7755034" y="4667474"/>
              <a:ext cx="93642" cy="535099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2" name="Freeform 210"/>
            <p:cNvSpPr/>
            <p:nvPr/>
          </p:nvSpPr>
          <p:spPr bwMode="auto">
            <a:xfrm>
              <a:off x="7554372" y="4667474"/>
              <a:ext cx="200662" cy="240795"/>
            </a:xfrm>
            <a:custGeom>
              <a:avLst/>
              <a:gdLst>
                <a:gd name="T0" fmla="*/ 0 w 30"/>
                <a:gd name="T1" fmla="*/ 36 h 36"/>
                <a:gd name="T2" fmla="*/ 7 w 30"/>
                <a:gd name="T3" fmla="*/ 0 h 36"/>
                <a:gd name="T4" fmla="*/ 30 w 3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6" extrusionOk="0">
                  <a:moveTo>
                    <a:pt x="0" y="36"/>
                  </a:move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3" name="Овал 194"/>
            <p:cNvSpPr/>
            <p:nvPr/>
          </p:nvSpPr>
          <p:spPr bwMode="auto">
            <a:xfrm>
              <a:off x="7195435" y="4973791"/>
              <a:ext cx="527153" cy="5271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50">
                <a:latin typeface="Arial"/>
              </a:endParaRPr>
            </a:p>
          </p:txBody>
        </p:sp>
        <p:sp>
          <p:nvSpPr>
            <p:cNvPr id="34" name="Line 200"/>
            <p:cNvSpPr>
              <a:spLocks noChangeShapeType="1"/>
            </p:cNvSpPr>
            <p:nvPr/>
          </p:nvSpPr>
          <p:spPr bwMode="auto">
            <a:xfrm>
              <a:off x="7796307" y="5302333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35" name="Line 200"/>
            <p:cNvSpPr>
              <a:spLocks noChangeShapeType="1"/>
            </p:cNvSpPr>
            <p:nvPr/>
          </p:nvSpPr>
          <p:spPr bwMode="auto">
            <a:xfrm>
              <a:off x="6999477" y="5315391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63275" y="746527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воздух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4919" y="1459492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Известняк </a:t>
            </a:r>
            <a:r>
              <a:rPr lang="en-US" sz="1200" dirty="0"/>
              <a:t>CaCO</a:t>
            </a:r>
            <a:r>
              <a:rPr lang="en-US" sz="1200" baseline="-25000" dirty="0"/>
              <a:t>3</a:t>
            </a:r>
            <a:endParaRPr lang="ru-RU" sz="1200" baseline="-25000" dirty="0"/>
          </a:p>
        </p:txBody>
      </p:sp>
      <p:cxnSp>
        <p:nvCxnSpPr>
          <p:cNvPr id="45" name="Прямая со стрелкой 44"/>
          <p:cNvCxnSpPr/>
          <p:nvPr/>
        </p:nvCxnSpPr>
        <p:spPr bwMode="auto">
          <a:xfrm>
            <a:off x="761602" y="1031364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 bwMode="auto">
          <a:xfrm>
            <a:off x="758562" y="1833055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60853" y="3623549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воздух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1879" y="4422741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Известняк</a:t>
            </a:r>
            <a:r>
              <a:rPr lang="en-US" sz="1200" dirty="0"/>
              <a:t> </a:t>
            </a:r>
            <a:r>
              <a:rPr lang="en-GB" sz="1200" dirty="0"/>
              <a:t>CaCO</a:t>
            </a:r>
            <a:r>
              <a:rPr lang="en-GB" sz="1200" baseline="-25000" dirty="0"/>
              <a:t>3</a:t>
            </a:r>
            <a:endParaRPr lang="ru-RU" sz="1200" baseline="-25000" dirty="0"/>
          </a:p>
        </p:txBody>
      </p:sp>
      <p:cxnSp>
        <p:nvCxnSpPr>
          <p:cNvPr id="57" name="Прямая со стрелкой 56"/>
          <p:cNvCxnSpPr/>
          <p:nvPr/>
        </p:nvCxnSpPr>
        <p:spPr bwMode="auto">
          <a:xfrm>
            <a:off x="753570" y="3962312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 bwMode="auto">
          <a:xfrm>
            <a:off x="758562" y="4723939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 bwMode="auto">
          <a:xfrm rot="5400000" flipH="1" flipV="1">
            <a:off x="4267943" y="782400"/>
            <a:ext cx="676723" cy="632291"/>
          </a:xfrm>
          <a:prstGeom prst="bentConnector3">
            <a:avLst>
              <a:gd name="adj1" fmla="val 218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348654" y="172892"/>
            <a:ext cx="81432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spc="-260" dirty="0"/>
              <a:t>0,56</a:t>
            </a:r>
            <a:r>
              <a:rPr lang="en-US" sz="1400" dirty="0"/>
              <a:t> </a:t>
            </a:r>
            <a:r>
              <a:rPr lang="ru-RU" sz="1800" b="1" dirty="0"/>
              <a:t>т</a:t>
            </a:r>
            <a:endParaRPr lang="ru-RU" sz="1400" b="1" dirty="0"/>
          </a:p>
        </p:txBody>
      </p:sp>
      <p:pic>
        <p:nvPicPr>
          <p:cNvPr id="1032" name="Picture 8" descr="https://banner2.cleanpng.com/20190216/gep/kisspng-clip-art-computer-icons-portable-network-graphics-polution-co-emissions-svg-png-icon-free-download-5c689e3ea237f4.5997134915503601266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222" y1="30606" x2="33222" y2="30606"/>
                        <a14:foregroundMark x1="57556" y1="32121" x2="58111" y2="32121"/>
                        <a14:foregroundMark x1="75444" y1="53182" x2="75444" y2="5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04" y="154450"/>
            <a:ext cx="650757" cy="4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Прямая со стрелкой 1028"/>
          <p:cNvCxnSpPr/>
          <p:nvPr/>
        </p:nvCxnSpPr>
        <p:spPr bwMode="auto">
          <a:xfrm>
            <a:off x="3327951" y="1962885"/>
            <a:ext cx="0" cy="3483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33" name="Прямоугольник 1032"/>
          <p:cNvSpPr/>
          <p:nvPr/>
        </p:nvSpPr>
        <p:spPr>
          <a:xfrm>
            <a:off x="2645648" y="2346570"/>
            <a:ext cx="1669047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извести</a:t>
            </a:r>
          </a:p>
          <a:p>
            <a:pPr>
              <a:spcAft>
                <a:spcPts val="800"/>
              </a:spcAft>
            </a:pPr>
            <a:r>
              <a:rPr lang="ru-RU" sz="12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потребителям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 bwMode="auto">
          <a:xfrm>
            <a:off x="3325117" y="4909538"/>
            <a:ext cx="0" cy="3483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0" name="Группа 184"/>
          <p:cNvGrpSpPr/>
          <p:nvPr/>
        </p:nvGrpSpPr>
        <p:grpSpPr bwMode="auto">
          <a:xfrm>
            <a:off x="8896013" y="4541676"/>
            <a:ext cx="1458857" cy="1159975"/>
            <a:chOff x="6805238" y="4667474"/>
            <a:chExt cx="1257482" cy="923050"/>
          </a:xfrm>
        </p:grpSpPr>
        <p:sp>
          <p:nvSpPr>
            <p:cNvPr id="81" name="Freeform 197"/>
            <p:cNvSpPr/>
            <p:nvPr/>
          </p:nvSpPr>
          <p:spPr bwMode="auto">
            <a:xfrm>
              <a:off x="6852057" y="5222640"/>
              <a:ext cx="1123707" cy="367883"/>
            </a:xfrm>
            <a:custGeom>
              <a:avLst/>
              <a:gdLst>
                <a:gd name="T0" fmla="*/ 168 w 168"/>
                <a:gd name="T1" fmla="*/ 55 h 55"/>
                <a:gd name="T2" fmla="*/ 168 w 168"/>
                <a:gd name="T3" fmla="*/ 0 h 55"/>
                <a:gd name="T4" fmla="*/ 0 w 168"/>
                <a:gd name="T5" fmla="*/ 0 h 55"/>
                <a:gd name="T6" fmla="*/ 0 w 16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55" extrusionOk="0">
                  <a:moveTo>
                    <a:pt x="168" y="55"/>
                  </a:moveTo>
                  <a:lnTo>
                    <a:pt x="168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2" name="Line 201"/>
            <p:cNvSpPr>
              <a:spLocks noChangeShapeType="1"/>
            </p:cNvSpPr>
            <p:nvPr/>
          </p:nvSpPr>
          <p:spPr bwMode="auto">
            <a:xfrm>
              <a:off x="6805238" y="5590524"/>
              <a:ext cx="1257482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3" name="Line 202"/>
            <p:cNvSpPr>
              <a:spLocks noChangeShapeType="1"/>
            </p:cNvSpPr>
            <p:nvPr/>
          </p:nvSpPr>
          <p:spPr bwMode="auto">
            <a:xfrm flipH="1" flipV="1">
              <a:off x="7400533" y="4667478"/>
              <a:ext cx="127088" cy="555167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4" name="Freeform 203"/>
            <p:cNvSpPr/>
            <p:nvPr/>
          </p:nvSpPr>
          <p:spPr bwMode="auto">
            <a:xfrm>
              <a:off x="7132984" y="4667478"/>
              <a:ext cx="267549" cy="508344"/>
            </a:xfrm>
            <a:custGeom>
              <a:avLst/>
              <a:gdLst>
                <a:gd name="T0" fmla="*/ 0 w 40"/>
                <a:gd name="T1" fmla="*/ 76 h 76"/>
                <a:gd name="T2" fmla="*/ 19 w 40"/>
                <a:gd name="T3" fmla="*/ 0 h 76"/>
                <a:gd name="T4" fmla="*/ 40 w 4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" extrusionOk="0">
                  <a:moveTo>
                    <a:pt x="0" y="76"/>
                  </a:moveTo>
                  <a:lnTo>
                    <a:pt x="19" y="0"/>
                  </a:lnTo>
                  <a:lnTo>
                    <a:pt x="4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5" name="Line 209"/>
            <p:cNvSpPr>
              <a:spLocks noChangeShapeType="1"/>
            </p:cNvSpPr>
            <p:nvPr/>
          </p:nvSpPr>
          <p:spPr bwMode="auto">
            <a:xfrm flipH="1" flipV="1">
              <a:off x="7755034" y="4667474"/>
              <a:ext cx="93642" cy="535099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6" name="Freeform 210"/>
            <p:cNvSpPr/>
            <p:nvPr/>
          </p:nvSpPr>
          <p:spPr bwMode="auto">
            <a:xfrm>
              <a:off x="7554372" y="4667474"/>
              <a:ext cx="200662" cy="240795"/>
            </a:xfrm>
            <a:custGeom>
              <a:avLst/>
              <a:gdLst>
                <a:gd name="T0" fmla="*/ 0 w 30"/>
                <a:gd name="T1" fmla="*/ 36 h 36"/>
                <a:gd name="T2" fmla="*/ 7 w 30"/>
                <a:gd name="T3" fmla="*/ 0 h 36"/>
                <a:gd name="T4" fmla="*/ 30 w 3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6" extrusionOk="0">
                  <a:moveTo>
                    <a:pt x="0" y="36"/>
                  </a:moveTo>
                  <a:lnTo>
                    <a:pt x="7" y="0"/>
                  </a:lnTo>
                  <a:lnTo>
                    <a:pt x="30" y="0"/>
                  </a:lnTo>
                </a:path>
              </a:pathLst>
            </a:cu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7" name="Овал 194"/>
            <p:cNvSpPr/>
            <p:nvPr/>
          </p:nvSpPr>
          <p:spPr bwMode="auto">
            <a:xfrm>
              <a:off x="7195435" y="4973791"/>
              <a:ext cx="527153" cy="52715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50">
                <a:latin typeface="Arial"/>
              </a:endParaRPr>
            </a:p>
          </p:txBody>
        </p:sp>
        <p:sp>
          <p:nvSpPr>
            <p:cNvPr id="88" name="Line 200"/>
            <p:cNvSpPr>
              <a:spLocks noChangeShapeType="1"/>
            </p:cNvSpPr>
            <p:nvPr/>
          </p:nvSpPr>
          <p:spPr bwMode="auto">
            <a:xfrm>
              <a:off x="7796307" y="5302333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  <p:sp>
          <p:nvSpPr>
            <p:cNvPr id="89" name="Line 200"/>
            <p:cNvSpPr>
              <a:spLocks noChangeShapeType="1"/>
            </p:cNvSpPr>
            <p:nvPr/>
          </p:nvSpPr>
          <p:spPr bwMode="auto">
            <a:xfrm>
              <a:off x="6999477" y="5315391"/>
              <a:ext cx="54916" cy="0"/>
            </a:xfrm>
            <a:prstGeom prst="line">
              <a:avLst/>
            </a:prstGeom>
            <a:noFill/>
            <a:ln w="19050" cap="rnd">
              <a:solidFill>
                <a:srgbClr val="009BCE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650">
                <a:latin typeface="Arial"/>
                <a:ea typeface="Calibri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8478577" y="3834634"/>
            <a:ext cx="2379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Сода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кальцинированная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678480" y="3434651"/>
            <a:ext cx="11739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Известь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Прямоугольник 1034"/>
          <p:cNvSpPr/>
          <p:nvPr/>
        </p:nvSpPr>
        <p:spPr>
          <a:xfrm>
            <a:off x="4984303" y="4252246"/>
            <a:ext cx="141384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spc="-260" dirty="0"/>
              <a:t>0,5</a:t>
            </a:r>
            <a:r>
              <a:rPr lang="en-US" sz="2400" spc="-260" dirty="0"/>
              <a:t>6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ru-RU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949075" y="425224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endParaRPr lang="ru-R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>
            <a:off x="9000245" y="5271607"/>
            <a:ext cx="119295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</a:rPr>
              <a:t>(Na)</a:t>
            </a:r>
            <a:r>
              <a:rPr lang="en-US" sz="1800" baseline="-250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</a:rPr>
              <a:t>CO</a:t>
            </a:r>
            <a:r>
              <a:rPr lang="en-US" sz="1800" baseline="-250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ru-RU" sz="1800" baseline="-25000" dirty="0"/>
          </a:p>
        </p:txBody>
      </p:sp>
      <p:sp>
        <p:nvSpPr>
          <p:cNvPr id="1039" name="Прямоугольник 1038"/>
          <p:cNvSpPr/>
          <p:nvPr/>
        </p:nvSpPr>
        <p:spPr>
          <a:xfrm>
            <a:off x="10857754" y="4922988"/>
            <a:ext cx="849592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сода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spc="-260" dirty="0">
                <a:cs typeface="Arial" panose="020B0604020202020204" pitchFamily="34" charset="0"/>
              </a:rPr>
              <a:t>0,93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</a:p>
        </p:txBody>
      </p:sp>
      <p:cxnSp>
        <p:nvCxnSpPr>
          <p:cNvPr id="102" name="Прямая со стрелкой 101"/>
          <p:cNvCxnSpPr/>
          <p:nvPr/>
        </p:nvCxnSpPr>
        <p:spPr bwMode="auto">
          <a:xfrm>
            <a:off x="10380804" y="5267130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2" name="Соединительная линия уступом 1041"/>
          <p:cNvCxnSpPr/>
          <p:nvPr/>
        </p:nvCxnSpPr>
        <p:spPr bwMode="auto">
          <a:xfrm>
            <a:off x="4030100" y="4809965"/>
            <a:ext cx="4675120" cy="467759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3" name="Прямоугольник 1042"/>
          <p:cNvSpPr/>
          <p:nvPr/>
        </p:nvSpPr>
        <p:spPr>
          <a:xfrm>
            <a:off x="6460117" y="4502946"/>
            <a:ext cx="1447832" cy="764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</a:rPr>
              <a:t>в производство</a:t>
            </a:r>
          </a:p>
        </p:txBody>
      </p:sp>
      <p:sp>
        <p:nvSpPr>
          <p:cNvPr id="108" name="Овал 3"/>
          <p:cNvSpPr/>
          <p:nvPr/>
        </p:nvSpPr>
        <p:spPr bwMode="auto">
          <a:xfrm>
            <a:off x="192077" y="267199"/>
            <a:ext cx="448751" cy="448751"/>
          </a:xfrm>
          <a:prstGeom prst="ellipse">
            <a:avLst/>
          </a:prstGeom>
          <a:solidFill>
            <a:srgbClr val="2F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latin typeface="Arial"/>
              </a:rPr>
              <a:t>1</a:t>
            </a:r>
            <a:endParaRPr dirty="0"/>
          </a:p>
        </p:txBody>
      </p:sp>
      <p:sp>
        <p:nvSpPr>
          <p:cNvPr id="109" name="Овал 6"/>
          <p:cNvSpPr/>
          <p:nvPr/>
        </p:nvSpPr>
        <p:spPr bwMode="auto">
          <a:xfrm>
            <a:off x="217124" y="3201622"/>
            <a:ext cx="454755" cy="454755"/>
          </a:xfrm>
          <a:prstGeom prst="ellipse">
            <a:avLst/>
          </a:prstGeom>
          <a:solidFill>
            <a:srgbClr val="67C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latin typeface="Arial"/>
              </a:rPr>
              <a:t>2</a:t>
            </a:r>
            <a:endParaRPr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013551" y="1284684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endParaRPr lang="ru-RU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6" descr="https://w7.pngwing.com/pngs/887/131/png-transparent-thunderstorm-computer-icons-weather-forecasting-symbol-love-miscellaneous-text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217" l="2391" r="91522">
                        <a14:foregroundMark x1="45652" y1="55543" x2="45652" y2="55543"/>
                        <a14:foregroundMark x1="35000" y1="63696" x2="35000" y2="63696"/>
                        <a14:foregroundMark x1="35761" y1="71957" x2="35761" y2="7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1" y="624934"/>
            <a:ext cx="358148" cy="3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https://w7.pngwing.com/pngs/887/131/png-transparent-thunderstorm-computer-icons-weather-forecasting-symbol-love-miscellaneous-text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217" l="2391" r="91522">
                        <a14:foregroundMark x1="45652" y1="55543" x2="45652" y2="55543"/>
                        <a14:foregroundMark x1="35000" y1="63696" x2="35000" y2="63696"/>
                        <a14:foregroundMark x1="35761" y1="71957" x2="35761" y2="7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6" y="3573037"/>
            <a:ext cx="358148" cy="3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 стрелкой 66"/>
          <p:cNvCxnSpPr/>
          <p:nvPr/>
        </p:nvCxnSpPr>
        <p:spPr bwMode="auto">
          <a:xfrm flipV="1">
            <a:off x="5257061" y="5943866"/>
            <a:ext cx="3483157" cy="1516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4314695" y="5992559"/>
            <a:ext cx="7245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260" dirty="0"/>
              <a:t>6,28  т 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рассола (исходное сырье производства соли – отходы другого химического производства) </a:t>
            </a:r>
          </a:p>
        </p:txBody>
      </p:sp>
      <p:cxnSp>
        <p:nvCxnSpPr>
          <p:cNvPr id="71" name="Прямая со стрелкой 70"/>
          <p:cNvCxnSpPr/>
          <p:nvPr/>
        </p:nvCxnSpPr>
        <p:spPr bwMode="auto">
          <a:xfrm>
            <a:off x="758562" y="1450239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6" name="Picture 2" descr="https://img2.freepng.ru/20180628/xah/kisspng-computer-icons-natural-gas-flame-icon-design-rocket-smoke-5b356af393e9e5.45584228153022744360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556" r="1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0" y="1050303"/>
            <a:ext cx="361308" cy="3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1094562" y="1141842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Природный газ</a:t>
            </a:r>
          </a:p>
        </p:txBody>
      </p:sp>
      <p:cxnSp>
        <p:nvCxnSpPr>
          <p:cNvPr id="79" name="Прямая со стрелкой 78"/>
          <p:cNvCxnSpPr/>
          <p:nvPr/>
        </p:nvCxnSpPr>
        <p:spPr bwMode="auto">
          <a:xfrm>
            <a:off x="741541" y="4382013"/>
            <a:ext cx="16381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6" name="Picture 2" descr="https://img2.freepng.ru/20180628/xah/kisspng-computer-icons-natural-gas-flame-icon-design-rocket-smoke-5b356af393e9e5.45584228153022744360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556" r="1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3" y="3979978"/>
            <a:ext cx="361308" cy="3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150030" y="4027239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Природный газ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DAC12F6A-A19F-4714-8314-2138CCCE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909" y="233943"/>
            <a:ext cx="5806014" cy="145632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Выбросы 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</a:t>
            </a:r>
            <a:r>
              <a:rPr lang="ru-RU" sz="27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от производства извести  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 стоки 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</a:t>
            </a:r>
            <a:r>
              <a:rPr lang="en-US" sz="27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при производстве кальцинированной соды, удельные показатели (проектные)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ru-RU" sz="27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1" name="Прямоугольник 1032">
            <a:extLst>
              <a:ext uri="{FF2B5EF4-FFF2-40B4-BE49-F238E27FC236}">
                <a16:creationId xmlns:a16="http://schemas.microsoft.com/office/drawing/2014/main" id="{BF67E836-AA30-4A32-B231-5F251210AE0D}"/>
              </a:ext>
            </a:extLst>
          </p:cNvPr>
          <p:cNvSpPr/>
          <p:nvPr/>
        </p:nvSpPr>
        <p:spPr>
          <a:xfrm>
            <a:off x="6321296" y="3008827"/>
            <a:ext cx="5218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Национальном кадастре учитываются выбросы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ru-RU" sz="1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br>
              <a:rPr lang="ru-RU" sz="1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от использования кальцинированной соды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32">
            <a:extLst>
              <a:ext uri="{FF2B5EF4-FFF2-40B4-BE49-F238E27FC236}">
                <a16:creationId xmlns:a16="http://schemas.microsoft.com/office/drawing/2014/main" id="{05B82D2A-BA7F-4DC3-80EC-9C5E27230810}"/>
              </a:ext>
            </a:extLst>
          </p:cNvPr>
          <p:cNvSpPr/>
          <p:nvPr/>
        </p:nvSpPr>
        <p:spPr>
          <a:xfrm>
            <a:off x="2554307" y="5329056"/>
            <a:ext cx="1669047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извести</a:t>
            </a:r>
          </a:p>
          <a:p>
            <a:pPr>
              <a:spcAft>
                <a:spcPts val="800"/>
              </a:spcAft>
            </a:pPr>
            <a:r>
              <a:rPr lang="ru-RU" sz="12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потребителям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42">
            <a:extLst>
              <a:ext uri="{FF2B5EF4-FFF2-40B4-BE49-F238E27FC236}">
                <a16:creationId xmlns:a16="http://schemas.microsoft.com/office/drawing/2014/main" id="{EDDD5178-AFBA-499E-8752-8139C933108D}"/>
              </a:ext>
            </a:extLst>
          </p:cNvPr>
          <p:cNvSpPr/>
          <p:nvPr/>
        </p:nvSpPr>
        <p:spPr>
          <a:xfrm>
            <a:off x="6419009" y="5258847"/>
            <a:ext cx="1447832" cy="764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</a:rPr>
              <a:t>в производство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E247E5A-3494-4F14-865A-EC41DE90836F}"/>
              </a:ext>
            </a:extLst>
          </p:cNvPr>
          <p:cNvSpPr txBox="1"/>
          <p:nvPr/>
        </p:nvSpPr>
        <p:spPr>
          <a:xfrm>
            <a:off x="6399384" y="1931303"/>
            <a:ext cx="3334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Бенчмарк ЕС </a:t>
            </a:r>
          </a:p>
          <a:p>
            <a:r>
              <a:rPr lang="ru-RU" sz="2400" spc="-260" dirty="0"/>
              <a:t>0,725</a:t>
            </a:r>
            <a:r>
              <a:rPr lang="ru-RU" dirty="0"/>
              <a:t> </a:t>
            </a:r>
            <a:r>
              <a:rPr lang="ru-RU" sz="1800" b="1" dirty="0"/>
              <a:t>т</a:t>
            </a:r>
            <a:r>
              <a:rPr lang="ru-RU" dirty="0"/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ru-RU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dirty="0"/>
              <a:t>/</a:t>
            </a:r>
            <a:r>
              <a:rPr lang="ru-RU" sz="1800" b="1" dirty="0"/>
              <a:t>т</a:t>
            </a:r>
            <a:r>
              <a:rPr lang="ru-RU" dirty="0"/>
              <a:t> </a:t>
            </a:r>
            <a:r>
              <a:rPr lang="ru-RU" sz="2000" dirty="0">
                <a:cs typeface="Times New Roman" panose="02020603050405020304" pitchFamily="18" charset="0"/>
              </a:rPr>
              <a:t>извести</a:t>
            </a:r>
          </a:p>
        </p:txBody>
      </p:sp>
    </p:spTree>
    <p:extLst>
      <p:ext uri="{BB962C8B-B14F-4D97-AF65-F5344CB8AC3E}">
        <p14:creationId xmlns:p14="http://schemas.microsoft.com/office/powerpoint/2010/main" val="147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1181</Words>
  <Application>Microsoft Office PowerPoint</Application>
  <PresentationFormat>Widescreen</PresentationFormat>
  <Paragraphs>274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Times New Roman</vt:lpstr>
      <vt:lpstr>Whitney Book</vt:lpstr>
      <vt:lpstr>Office Theme</vt:lpstr>
      <vt:lpstr>Российская промышленность: реальная практика экономически эффективной (глубокой) декарбонизации</vt:lpstr>
      <vt:lpstr>PowerPoint Presentation</vt:lpstr>
      <vt:lpstr>Зачем нужны показатели углеродоёмкости?</vt:lpstr>
      <vt:lpstr>Выброс парниковых газов от сектора «Промышленные процессы», 1990-2016 гг., Гг (тыс. тонн) СO2-экв.</vt:lpstr>
      <vt:lpstr>Выбросы CO2 от производства аммиака  и стоки CO2 при производстве карбамида, Гг (тыс. тонн) СO2-экв.</vt:lpstr>
      <vt:lpstr>Выбросы CO2 от производства аммиака  и стоки CO2 при производстве карбамида, удельные показатели</vt:lpstr>
      <vt:lpstr>PowerPoint Presentation</vt:lpstr>
      <vt:lpstr>Выбросы CO2 от производства продукции из минерального сырья (высокотемпературные неметаллические материалы), Гг (тыс. тонн) СO2-экв.</vt:lpstr>
      <vt:lpstr>Выбросы CO2 от производства извести   и стоки CO2 при производстве кальцинированной соды, удельные показатели (проектные) </vt:lpstr>
      <vt:lpstr>Производство соды и извести в России, тыс. тонн в год</vt:lpstr>
      <vt:lpstr>Выбросы CO2 от производства цемента, 0,40 т CO2 / т клинкера</vt:lpstr>
      <vt:lpstr>Декарбонизация: эколого-экономический симбиоз цементного  и металлургического производств</vt:lpstr>
      <vt:lpstr>Ресурсоэффективность и эмиссии в производстве тарного стекла и эмиссии, ИТС 5-2015</vt:lpstr>
      <vt:lpstr>Ресурсоэффективность, предприятия ЕС, 2013</vt:lpstr>
      <vt:lpstr>Декарбонизация производства стеклотары: повышение ресурсоэффективности  и сокращение выбросов парниковых газов: завод в Центральной России</vt:lpstr>
      <vt:lpstr>PowerPoint Presentation</vt:lpstr>
      <vt:lpstr>Расширение ответственности, «дематериализация» и «повторная материализация» (UNEP) в строительном комплексе </vt:lpstr>
      <vt:lpstr>Зачем нужны показатели углеродоёмкости?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Tatiana</dc:creator>
  <cp:lastModifiedBy>Татьяна Гусева</cp:lastModifiedBy>
  <cp:revision>58</cp:revision>
  <dcterms:created xsi:type="dcterms:W3CDTF">2021-04-24T09:40:30Z</dcterms:created>
  <dcterms:modified xsi:type="dcterms:W3CDTF">2021-04-26T17:00:31Z</dcterms:modified>
</cp:coreProperties>
</file>