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1"/>
  </p:notesMasterIdLst>
  <p:sldIdLst>
    <p:sldId id="297" r:id="rId2"/>
    <p:sldId id="335" r:id="rId3"/>
    <p:sldId id="298" r:id="rId4"/>
    <p:sldId id="289" r:id="rId5"/>
    <p:sldId id="329" r:id="rId6"/>
    <p:sldId id="361" r:id="rId7"/>
    <p:sldId id="330" r:id="rId8"/>
    <p:sldId id="299" r:id="rId9"/>
    <p:sldId id="332" r:id="rId10"/>
    <p:sldId id="331" r:id="rId11"/>
    <p:sldId id="356" r:id="rId12"/>
    <p:sldId id="333" r:id="rId13"/>
    <p:sldId id="334" r:id="rId14"/>
    <p:sldId id="262" r:id="rId15"/>
    <p:sldId id="291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4" r:id="rId24"/>
    <p:sldId id="362" r:id="rId25"/>
    <p:sldId id="360" r:id="rId26"/>
    <p:sldId id="345" r:id="rId27"/>
    <p:sldId id="346" r:id="rId28"/>
    <p:sldId id="347" r:id="rId29"/>
    <p:sldId id="348" r:id="rId30"/>
    <p:sldId id="350" r:id="rId31"/>
    <p:sldId id="349" r:id="rId32"/>
    <p:sldId id="351" r:id="rId33"/>
    <p:sldId id="352" r:id="rId34"/>
    <p:sldId id="357" r:id="rId35"/>
    <p:sldId id="353" r:id="rId36"/>
    <p:sldId id="363" r:id="rId37"/>
    <p:sldId id="359" r:id="rId38"/>
    <p:sldId id="358" r:id="rId39"/>
    <p:sldId id="35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5" autoAdjust="0"/>
    <p:restoredTop sz="94660"/>
  </p:normalViewPr>
  <p:slideViewPr>
    <p:cSldViewPr>
      <p:cViewPr varScale="1">
        <p:scale>
          <a:sx n="62" d="100"/>
          <a:sy n="62" d="100"/>
        </p:scale>
        <p:origin x="8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36CF3-F18A-449D-A6A2-EC47F5C45DF3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017B7-6011-40B4-B902-133F7822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017B7-6011-40B4-B902-133F7822B6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5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017B7-6011-40B4-B902-133F7822B63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5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017B7-6011-40B4-B902-133F7822B63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9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017B7-6011-40B4-B902-133F7822B63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5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0C3-81E4-4E19-807A-F896D2FEF317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51C5-DBCB-40C3-AF03-9EC1C993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0C3-81E4-4E19-807A-F896D2FEF317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51C5-DBCB-40C3-AF03-9EC1C993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0C3-81E4-4E19-807A-F896D2FEF317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51C5-DBCB-40C3-AF03-9EC1C993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0C3-81E4-4E19-807A-F896D2FEF317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51C5-DBCB-40C3-AF03-9EC1C993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0C3-81E4-4E19-807A-F896D2FEF317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51C5-DBCB-40C3-AF03-9EC1C993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0C3-81E4-4E19-807A-F896D2FEF317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51C5-DBCB-40C3-AF03-9EC1C993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0C3-81E4-4E19-807A-F896D2FEF317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51C5-DBCB-40C3-AF03-9EC1C993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0C3-81E4-4E19-807A-F896D2FEF317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51C5-DBCB-40C3-AF03-9EC1C993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0C3-81E4-4E19-807A-F896D2FEF317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51C5-DBCB-40C3-AF03-9EC1C993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0C3-81E4-4E19-807A-F896D2FEF317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51C5-DBCB-40C3-AF03-9EC1C993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0C3-81E4-4E19-807A-F896D2FEF317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351C5-DBCB-40C3-AF03-9EC1C993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580C3-81E4-4E19-807A-F896D2FEF317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351C5-DBCB-40C3-AF03-9EC1C993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cenef-xxi.ru/" TargetMode="External"/><Relationship Id="rId4" Type="http://schemas.openxmlformats.org/officeDocument/2006/relationships/hyperlink" Target="mailto:cenef@co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1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.wmf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4.emf"/><Relationship Id="rId7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6.emf"/><Relationship Id="rId10" Type="http://schemas.openxmlformats.org/officeDocument/2006/relationships/image" Target="../media/image39.png"/><Relationship Id="rId4" Type="http://schemas.openxmlformats.org/officeDocument/2006/relationships/image" Target="../media/image35.emf"/><Relationship Id="rId9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.wmf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cenef-xxi.ru/uploads/Technology_gap_b0cf666d23.pdf" TargetMode="External"/><Relationship Id="rId3" Type="http://schemas.openxmlformats.org/officeDocument/2006/relationships/image" Target="../media/image1.wmf"/><Relationship Id="rId7" Type="http://schemas.openxmlformats.org/officeDocument/2006/relationships/hyperlink" Target="https://cenef-xxi.ru/uploads/Tehnologicheskij_razryv_1c905a5aa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hyperlink" Target="https://cenef-xxi.ru/" TargetMode="External"/><Relationship Id="rId4" Type="http://schemas.openxmlformats.org/officeDocument/2006/relationships/hyperlink" Target="mailto:cenef@co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enef-xxi.ru/uploads/RUS_Vneshnyaya_torgovlya_ekonomicheskij_rost_Perspektivy_463a2412c5.pdf" TargetMode="External"/><Relationship Id="rId2" Type="http://schemas.openxmlformats.org/officeDocument/2006/relationships/hyperlink" Target="https://cenef-xxi.ru/articles/russia&#8217;s-carbon-neutrality:-pathways-to-20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Рисунок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666751" cy="587638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60" name="Rectangle 18"/>
          <p:cNvSpPr>
            <a:spLocks noChangeArrowheads="1"/>
          </p:cNvSpPr>
          <p:nvPr/>
        </p:nvSpPr>
        <p:spPr bwMode="auto">
          <a:xfrm>
            <a:off x="3924300" y="1787910"/>
            <a:ext cx="49149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Низкоуглеродные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 технологии в России: </a:t>
            </a:r>
          </a:p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Нынешний статус и перспективы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202826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ЦЭНЭФ –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XXI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век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62400" y="5334000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Семинар, 11 июля 2023 года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821AE6D7-EE86-4A5F-8CE6-BF2712A7CB60}"/>
              </a:ext>
            </a:extLst>
          </p:cNvPr>
          <p:cNvCxnSpPr>
            <a:cxnSpLocks/>
          </p:cNvCxnSpPr>
          <p:nvPr/>
        </p:nvCxnSpPr>
        <p:spPr>
          <a:xfrm>
            <a:off x="293077" y="762000"/>
            <a:ext cx="8850923" cy="0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873262" y="936363"/>
            <a:ext cx="2779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И.А. Башмаков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286000" y="62484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Мы тратим свою энергию, чтобы экономить вашу!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429000" y="166949"/>
            <a:ext cx="571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Email: 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  <a:hlinkClick r:id="rId4"/>
              </a:rPr>
              <a:t>cenef@co.ru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; website: 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  <a:hlinkClick r:id="rId5"/>
              </a:rPr>
              <a:t>https://cenef-xxi.ru</a:t>
            </a:r>
            <a:endParaRPr kumimoji="0" 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C27C47-180B-C795-2919-A03BCA105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72" y="1299865"/>
            <a:ext cx="3143250" cy="44604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152400"/>
            <a:ext cx="7772400" cy="1066800"/>
          </a:xfrm>
        </p:spPr>
        <p:txBody>
          <a:bodyPr>
            <a:noAutofit/>
          </a:bodyPr>
          <a:lstStyle/>
          <a:p>
            <a:pPr marL="0" indent="0" algn="l"/>
            <a:r>
              <a:rPr lang="ru-RU" sz="2800" dirty="0">
                <a:latin typeface="Impact" pitchFamily="34" charset="0"/>
              </a:rPr>
              <a:t>Ключевые </a:t>
            </a:r>
            <a:r>
              <a:rPr lang="ru-RU" sz="2800" dirty="0" err="1">
                <a:latin typeface="Impact" pitchFamily="34" charset="0"/>
              </a:rPr>
              <a:t>низкоуглеродные</a:t>
            </a:r>
            <a:r>
              <a:rPr lang="ru-RU" sz="2800" dirty="0">
                <a:latin typeface="Impact" pitchFamily="34" charset="0"/>
              </a:rPr>
              <a:t>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5565"/>
            <a:ext cx="7772400" cy="5460206"/>
          </a:xfrm>
        </p:spPr>
        <p:txBody>
          <a:bodyPr>
            <a:noAutofit/>
          </a:bodyPr>
          <a:lstStyle/>
          <a:p>
            <a:pPr marL="628650">
              <a:spcBef>
                <a:spcPts val="0"/>
              </a:spcBef>
              <a:spcAft>
                <a:spcPts val="600"/>
              </a:spcAft>
            </a:pPr>
            <a:r>
              <a:rPr lang="ru-RU" sz="2200" b="1" dirty="0"/>
              <a:t>потенциал снижения выбросов ПГ сравнительно велик;</a:t>
            </a:r>
          </a:p>
          <a:p>
            <a:pPr marL="628650">
              <a:spcBef>
                <a:spcPts val="0"/>
              </a:spcBef>
              <a:spcAft>
                <a:spcPts val="600"/>
              </a:spcAft>
            </a:pPr>
            <a:r>
              <a:rPr lang="ru-RU" sz="2200" b="1" dirty="0"/>
              <a:t>они могут быть реализованы при приемлемых затратах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b="1" dirty="0"/>
              <a:t>Метрики для описания:</a:t>
            </a:r>
          </a:p>
          <a:p>
            <a:pPr marL="628650">
              <a:spcBef>
                <a:spcPts val="0"/>
              </a:spcBef>
              <a:spcAft>
                <a:spcPts val="600"/>
              </a:spcAft>
            </a:pPr>
            <a:r>
              <a:rPr lang="ru-RU" sz="2200" b="1" dirty="0"/>
              <a:t>рыночная ниша</a:t>
            </a:r>
          </a:p>
          <a:p>
            <a:pPr marL="628650">
              <a:spcBef>
                <a:spcPts val="0"/>
              </a:spcBef>
              <a:spcAft>
                <a:spcPts val="600"/>
              </a:spcAft>
            </a:pPr>
            <a:r>
              <a:rPr lang="ru-RU" sz="2200" b="1" dirty="0"/>
              <a:t>затраты на реализацию технологии</a:t>
            </a:r>
          </a:p>
          <a:p>
            <a:pPr marL="628650">
              <a:spcBef>
                <a:spcPts val="0"/>
              </a:spcBef>
              <a:spcAft>
                <a:spcPts val="600"/>
              </a:spcAft>
            </a:pPr>
            <a:r>
              <a:rPr lang="ru-RU" sz="2200" b="1" dirty="0"/>
              <a:t>уровень технологической готовности</a:t>
            </a:r>
          </a:p>
          <a:p>
            <a:pPr marL="628650">
              <a:spcBef>
                <a:spcPts val="0"/>
              </a:spcBef>
              <a:spcAft>
                <a:spcPts val="600"/>
              </a:spcAft>
            </a:pPr>
            <a:r>
              <a:rPr lang="ru-RU" sz="2200" b="1" dirty="0"/>
              <a:t>масштабы производства в России</a:t>
            </a:r>
          </a:p>
          <a:p>
            <a:pPr marL="628650">
              <a:spcBef>
                <a:spcPts val="0"/>
              </a:spcBef>
              <a:spcAft>
                <a:spcPts val="600"/>
              </a:spcAft>
            </a:pPr>
            <a:r>
              <a:rPr lang="ru-RU" sz="2200" b="1" dirty="0"/>
              <a:t>уровень локализации производства</a:t>
            </a:r>
          </a:p>
          <a:p>
            <a:pPr marL="628650">
              <a:spcBef>
                <a:spcPts val="0"/>
              </a:spcBef>
              <a:spcAft>
                <a:spcPts val="600"/>
              </a:spcAft>
            </a:pPr>
            <a:r>
              <a:rPr lang="ru-RU" sz="2200" b="1" dirty="0"/>
              <a:t>наличие необходимой инфраструктуры</a:t>
            </a:r>
          </a:p>
          <a:p>
            <a:pPr marL="628650">
              <a:spcBef>
                <a:spcPts val="0"/>
              </a:spcBef>
              <a:spcAft>
                <a:spcPts val="600"/>
              </a:spcAft>
            </a:pPr>
            <a:r>
              <a:rPr lang="ru-RU" sz="2200" b="1" dirty="0"/>
              <a:t>масштабы и источники возможного импорта</a:t>
            </a:r>
          </a:p>
          <a:p>
            <a:pPr marL="628650">
              <a:spcBef>
                <a:spcPts val="0"/>
              </a:spcBef>
              <a:spcAft>
                <a:spcPts val="600"/>
              </a:spcAft>
            </a:pPr>
            <a:r>
              <a:rPr lang="ru-RU" sz="2200" b="1" dirty="0"/>
              <a:t>перспективы экспорта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b="1" dirty="0"/>
              <a:t>Рассматриваются ключевые элементы в цепочках поставок </a:t>
            </a:r>
            <a:r>
              <a:rPr lang="ru-RU" sz="2000" b="1" dirty="0"/>
              <a:t>технологий</a:t>
            </a:r>
            <a:endParaRPr lang="ru-RU" sz="20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367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152400"/>
            <a:ext cx="7772400" cy="838200"/>
          </a:xfrm>
        </p:spPr>
        <p:txBody>
          <a:bodyPr>
            <a:noAutofit/>
          </a:bodyPr>
          <a:lstStyle/>
          <a:p>
            <a:pPr marL="0" indent="0" algn="l"/>
            <a:r>
              <a:rPr lang="ru-RU" sz="2800" dirty="0">
                <a:latin typeface="Impact" pitchFamily="34" charset="0"/>
              </a:rPr>
              <a:t>Шкала уровня технологической готовности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D5F7BC-4346-5885-023C-2B90CF482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19200"/>
            <a:ext cx="8178800" cy="5486400"/>
          </a:xfrm>
        </p:spPr>
        <p:txBody>
          <a:bodyPr>
            <a:normAutofit fontScale="25000" lnSpcReduction="20000"/>
          </a:bodyPr>
          <a:lstStyle/>
          <a:p>
            <a:pPr marL="571500" indent="-5715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7200" b="1" dirty="0"/>
              <a:t>Первоначальная идея: определены основные принципы</a:t>
            </a:r>
          </a:p>
          <a:p>
            <a:pPr marL="571500" indent="-5715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7200" b="1" dirty="0"/>
              <a:t>Обосновано применение: сформулирована концепция и реализация решения</a:t>
            </a:r>
          </a:p>
          <a:p>
            <a:pPr marL="571500" indent="-5715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7200" b="1" dirty="0"/>
              <a:t>Концепция нуждается в проверке: разработка и применение прототипа</a:t>
            </a:r>
          </a:p>
          <a:p>
            <a:pPr marL="571500" indent="-5715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7200" b="1" dirty="0"/>
              <a:t>Ранний прототип: испытание прототипа в тестовых условиях</a:t>
            </a:r>
          </a:p>
          <a:p>
            <a:pPr marL="571500" indent="-5715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7200" b="1" dirty="0"/>
              <a:t>Крупный прототип: компоненты проверены в реальных условиях</a:t>
            </a:r>
          </a:p>
          <a:p>
            <a:pPr marL="571500" indent="-5715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7200" b="1" dirty="0"/>
              <a:t>Полномасштабный прототип: полномасштабный прототип проверен в реальных условиях</a:t>
            </a:r>
          </a:p>
          <a:p>
            <a:pPr marL="571500" indent="-5715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7200" b="1" dirty="0"/>
              <a:t>Демонстрация до начала коммерческого применения: техническое решение работает в ожидаемых условиях</a:t>
            </a:r>
          </a:p>
          <a:p>
            <a:pPr marL="571500" indent="-5715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7200" b="1" dirty="0"/>
              <a:t>Первый коммерческий образец: коммерческая демонстрация, применение полномасштабного образца в его окончательной форме</a:t>
            </a:r>
          </a:p>
          <a:p>
            <a:pPr marL="571500" indent="-5715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7200" b="1" dirty="0"/>
              <a:t>Коммерческая эксплуатация в реальных условиях: решение экономически целесообразно, требуются усовершенствования для сохранения конкурентных преимуществ</a:t>
            </a:r>
          </a:p>
          <a:p>
            <a:pPr marL="571500" indent="-5715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7200" b="1" dirty="0"/>
              <a:t>Масштабная интеграция: дополнительные усилия по интеграции технологического решения в существующую техническую среду</a:t>
            </a:r>
          </a:p>
          <a:p>
            <a:pPr marL="571500" indent="-5715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7200" b="1" dirty="0"/>
              <a:t>Доказательство стабильности: достижение предсказуемого роста продаж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23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381000"/>
            <a:ext cx="7772400" cy="762000"/>
          </a:xfrm>
        </p:spPr>
        <p:txBody>
          <a:bodyPr>
            <a:noAutofit/>
          </a:bodyPr>
          <a:lstStyle/>
          <a:p>
            <a:pPr marL="0" indent="0" algn="l"/>
            <a:r>
              <a:rPr lang="ru-RU" sz="2800" dirty="0">
                <a:latin typeface="Impact" pitchFamily="34" charset="0"/>
              </a:rPr>
              <a:t>Для анализа отобрано 30 ключевых технологий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4B4A4E-4BD2-B583-48F2-68B0640ED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170904"/>
              </p:ext>
            </p:extLst>
          </p:nvPr>
        </p:nvGraphicFramePr>
        <p:xfrm>
          <a:off x="635000" y="1371600"/>
          <a:ext cx="8432800" cy="460494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686560">
                  <a:extLst>
                    <a:ext uri="{9D8B030D-6E8A-4147-A177-3AD203B41FA5}">
                      <a16:colId xmlns:a16="http://schemas.microsoft.com/office/drawing/2014/main" val="1005338896"/>
                    </a:ext>
                  </a:extLst>
                </a:gridCol>
                <a:gridCol w="6746240">
                  <a:extLst>
                    <a:ext uri="{9D8B030D-6E8A-4147-A177-3AD203B41FA5}">
                      <a16:colId xmlns:a16="http://schemas.microsoft.com/office/drawing/2014/main" val="2240058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Электро-энергетика: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2000" b="1" dirty="0">
                          <a:effectLst/>
                        </a:rPr>
                        <a:t>АЭС, ВЭС, СЭС и сетевые системы накопления энергии.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909051"/>
                  </a:ext>
                </a:extLst>
              </a:tr>
              <a:tr h="62058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err="1">
                          <a:effectLst/>
                        </a:rPr>
                        <a:t>Промыш-ленность</a:t>
                      </a:r>
                      <a:r>
                        <a:rPr lang="ru-RU" sz="2000" dirty="0">
                          <a:effectLst/>
                        </a:rPr>
                        <a:t>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2000" b="1" dirty="0">
                          <a:effectLst/>
                        </a:rPr>
                        <a:t>одиннадцать технологий в черной и цветной металлургии, цементной и химической промышленности.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2442552"/>
                  </a:ext>
                </a:extLst>
              </a:tr>
              <a:tr h="7633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Транспорт: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2000" b="1" dirty="0">
                          <a:effectLst/>
                        </a:rPr>
                        <a:t>электрификация легковых автомобилей и автобусов, производство электробатарей для автомобильного транспорта; установка зарядных станций.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834470"/>
                  </a:ext>
                </a:extLst>
              </a:tr>
              <a:tr h="101785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</a:rPr>
                        <a:t>Здания: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2000" b="1" dirty="0">
                          <a:effectLst/>
                        </a:rPr>
                        <a:t>утепление оболочки зданий, АИТП, тепловые насосы, децентрализованное производство электроэнергии на фотоэлектрических установках, производство тепла на солнечных подогревателях и умный учет.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099460"/>
                  </a:ext>
                </a:extLst>
              </a:tr>
              <a:tr h="62058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</a:rPr>
                        <a:t>Водород: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2000" b="1" dirty="0">
                          <a:effectLst/>
                        </a:rPr>
                        <a:t>производство водорода, электролизеров и производство оборудования для транспорта и хранения водорода.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782842"/>
                  </a:ext>
                </a:extLst>
              </a:tr>
              <a:tr h="62058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CCUS</a:t>
                      </a:r>
                      <a:r>
                        <a:rPr lang="ru-RU" sz="2000" dirty="0">
                          <a:effectLst/>
                        </a:rPr>
                        <a:t>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2000" b="1" dirty="0">
                          <a:effectLst/>
                        </a:rPr>
                        <a:t>улавливание СО</a:t>
                      </a:r>
                      <a:r>
                        <a:rPr lang="ru-RU" sz="2000" b="1" baseline="-25000" dirty="0">
                          <a:effectLst/>
                        </a:rPr>
                        <a:t>2</a:t>
                      </a:r>
                      <a:r>
                        <a:rPr lang="ru-RU" sz="2000" b="1" dirty="0">
                          <a:effectLst/>
                        </a:rPr>
                        <a:t>, транспортировка, хранение и использование.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3315835"/>
                  </a:ext>
                </a:extLst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1472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152400"/>
            <a:ext cx="7772400" cy="1066800"/>
          </a:xfrm>
        </p:spPr>
        <p:txBody>
          <a:bodyPr>
            <a:noAutofit/>
          </a:bodyPr>
          <a:lstStyle/>
          <a:p>
            <a:pPr marL="0" indent="0" algn="l"/>
            <a:r>
              <a:rPr lang="ru-RU" sz="2800" dirty="0" err="1">
                <a:latin typeface="Impact" pitchFamily="34" charset="0"/>
              </a:rPr>
              <a:t>Низкоуглеродные</a:t>
            </a:r>
            <a:r>
              <a:rPr lang="ru-RU" sz="2800" dirty="0">
                <a:latin typeface="Impact" pitchFamily="34" charset="0"/>
              </a:rPr>
              <a:t> технологии в стратегических документах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50194"/>
            <a:ext cx="8458200" cy="5029200"/>
          </a:xfrm>
        </p:spPr>
        <p:txBody>
          <a:bodyPr>
            <a:normAutofit fontScale="55000" lnSpcReduction="20000"/>
          </a:bodyPr>
          <a:lstStyle/>
          <a:p>
            <a:pPr marL="628650">
              <a:spcBef>
                <a:spcPts val="0"/>
              </a:spcBef>
              <a:spcAft>
                <a:spcPts val="1200"/>
              </a:spcAft>
            </a:pPr>
            <a:r>
              <a:rPr lang="ru-RU" sz="4400" b="1" dirty="0"/>
              <a:t>В «Стратегии социально-экономического развития Российской Федерации с низким уровнем выбросов парниковых газов до 2050 года» нет:</a:t>
            </a:r>
          </a:p>
          <a:p>
            <a:pPr marL="1028700" lvl="1">
              <a:spcBef>
                <a:spcPts val="0"/>
              </a:spcBef>
              <a:spcAft>
                <a:spcPts val="1200"/>
              </a:spcAft>
            </a:pPr>
            <a:r>
              <a:rPr lang="ru-RU" sz="4000" b="1" dirty="0"/>
              <a:t>оценок необходимых масштабов применения </a:t>
            </a:r>
            <a:r>
              <a:rPr lang="ru-RU" sz="4000" b="1" dirty="0" err="1"/>
              <a:t>низкоуглеродных</a:t>
            </a:r>
            <a:r>
              <a:rPr lang="ru-RU" sz="4000" b="1" dirty="0"/>
              <a:t> технологий; </a:t>
            </a:r>
          </a:p>
          <a:p>
            <a:pPr marL="1028700" lvl="1">
              <a:spcBef>
                <a:spcPts val="0"/>
              </a:spcBef>
              <a:spcAft>
                <a:spcPts val="1200"/>
              </a:spcAft>
            </a:pPr>
            <a:r>
              <a:rPr lang="ru-RU" sz="4000" b="1" dirty="0"/>
              <a:t>оценок эффектов от их применения.</a:t>
            </a:r>
          </a:p>
          <a:p>
            <a:pPr marL="628650">
              <a:spcBef>
                <a:spcPts val="0"/>
              </a:spcBef>
              <a:spcAft>
                <a:spcPts val="1200"/>
              </a:spcAft>
            </a:pPr>
            <a:r>
              <a:rPr lang="ru-RU" sz="4400" b="1" dirty="0"/>
              <a:t>Задача внедрения </a:t>
            </a:r>
            <a:r>
              <a:rPr lang="ru-RU" sz="4400" b="1" dirty="0" err="1"/>
              <a:t>низкоуглеродных</a:t>
            </a:r>
            <a:r>
              <a:rPr lang="ru-RU" sz="4400" b="1" dirty="0"/>
              <a:t> технологий для достижения углеродной нейтральности в 2022-2023 годах ушла в тень решения другой задачи – обеспечения технологического суверенитета.</a:t>
            </a:r>
          </a:p>
          <a:p>
            <a:pPr marL="628650">
              <a:spcBef>
                <a:spcPts val="0"/>
              </a:spcBef>
              <a:spcAft>
                <a:spcPts val="1200"/>
              </a:spcAft>
            </a:pPr>
            <a:r>
              <a:rPr lang="ru-RU" sz="4400" b="1" dirty="0"/>
              <a:t>В последних программных и нормативных документах в составе </a:t>
            </a:r>
            <a:r>
              <a:rPr lang="ru-RU" sz="4400" b="1" dirty="0" err="1"/>
              <a:t>низкоуглеродных</a:t>
            </a:r>
            <a:r>
              <a:rPr lang="ru-RU" sz="4400" b="1" dirty="0"/>
              <a:t> технологий предпочтение отдается развитию АЭС, водородной энергетики, производству электромобилей и систем хранения энергии.</a:t>
            </a:r>
            <a:endParaRPr lang="ru-RU" sz="16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646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905000"/>
            <a:ext cx="8229600" cy="3124200"/>
          </a:xfrm>
        </p:spPr>
        <p:txBody>
          <a:bodyPr>
            <a:noAutofit/>
          </a:bodyPr>
          <a:lstStyle/>
          <a:p>
            <a:pPr marL="0" indent="0" algn="l"/>
            <a:r>
              <a:rPr lang="ru-RU" sz="7200" dirty="0">
                <a:latin typeface="Impact" pitchFamily="34" charset="0"/>
              </a:rPr>
              <a:t>2 </a:t>
            </a:r>
            <a:br>
              <a:rPr lang="ru-RU" sz="3600" dirty="0">
                <a:latin typeface="Impact" pitchFamily="34" charset="0"/>
              </a:rPr>
            </a:br>
            <a:r>
              <a:rPr lang="ru-RU" sz="3600" dirty="0">
                <a:latin typeface="Impact" pitchFamily="34" charset="0"/>
              </a:rPr>
              <a:t>Нынешние масштабы внедрения </a:t>
            </a:r>
            <a:r>
              <a:rPr lang="ru-RU" sz="3600" dirty="0" err="1">
                <a:latin typeface="Impact" pitchFamily="34" charset="0"/>
              </a:rPr>
              <a:t>низкоуглеродных</a:t>
            </a:r>
            <a:r>
              <a:rPr lang="ru-RU" sz="3600" dirty="0">
                <a:latin typeface="Impact" pitchFamily="34" charset="0"/>
              </a:rPr>
              <a:t> технологий и уровень их локализации</a:t>
            </a:r>
            <a:endParaRPr lang="en-US" sz="3600" dirty="0">
              <a:latin typeface="Impact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7240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Impact" pitchFamily="34" charset="0"/>
              </a:rPr>
              <a:t>НИЗКОУГЛЕРОДНЫЕ ЭНЕРГЕТИЧЕСКИЕ СИСТЕМЫ 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685" y="990600"/>
            <a:ext cx="8305800" cy="5181600"/>
          </a:xfrm>
        </p:spPr>
        <p:txBody>
          <a:bodyPr>
            <a:noAutofit/>
          </a:bodyPr>
          <a:lstStyle/>
          <a:p>
            <a:pPr lvl="0"/>
            <a:r>
              <a:rPr lang="ru-RU" sz="2000" b="1" dirty="0"/>
              <a:t>Уровень технологической готовности – 11</a:t>
            </a:r>
          </a:p>
          <a:p>
            <a:pPr lvl="0"/>
            <a:r>
              <a:rPr lang="ru-RU" sz="2000" b="1" dirty="0"/>
              <a:t>Уровень локализации – 70-100%</a:t>
            </a:r>
          </a:p>
          <a:p>
            <a:pPr lvl="0"/>
            <a:r>
              <a:rPr lang="ru-RU" sz="2000" b="1" dirty="0"/>
              <a:t>Уровень локализации заметно выше, чем в топливной энергетике</a:t>
            </a:r>
            <a:endParaRPr lang="en-US" sz="2000" b="1" dirty="0"/>
          </a:p>
          <a:p>
            <a:pPr lvl="0"/>
            <a:r>
              <a:rPr lang="ru-RU" sz="2000" b="1" dirty="0"/>
              <a:t>Масштабы внутреннего рынка существенны только для АЭС и ГЭС</a:t>
            </a:r>
          </a:p>
          <a:p>
            <a:pPr lvl="0"/>
            <a:r>
              <a:rPr lang="ru-RU" sz="2000" b="1" dirty="0"/>
              <a:t>ВИЭ в 2020-2022 годах обеспечили 33-57% прироста мощностей</a:t>
            </a:r>
          </a:p>
          <a:p>
            <a:pPr lvl="0"/>
            <a:r>
              <a:rPr lang="ru-RU" sz="2000" b="1" dirty="0"/>
              <a:t>ВИЭ вышли на ценовой паритет либо на оптовых рынках электроэнергии (ВЭС), либо на розничных (СЭС)</a:t>
            </a:r>
          </a:p>
          <a:p>
            <a:pPr lvl="0"/>
            <a:r>
              <a:rPr lang="ru-RU" sz="2000" b="1" dirty="0"/>
              <a:t>В России не выпускается необходимое литиевое сырьё для сетевых систем накопления энергии </a:t>
            </a:r>
          </a:p>
          <a:p>
            <a:pPr lvl="0"/>
            <a:r>
              <a:rPr lang="ru-RU" sz="2000" b="1" dirty="0"/>
              <a:t>Экспорт технологий есть (АЭС, ВЭС и СЭС), но его масштабы ограниченны.</a:t>
            </a:r>
          </a:p>
          <a:p>
            <a:pPr marL="0" lvl="0" indent="0">
              <a:buNone/>
            </a:pPr>
            <a:r>
              <a:rPr lang="ru-RU" sz="2000" b="1" dirty="0"/>
              <a:t>Главная задача:</a:t>
            </a:r>
          </a:p>
          <a:p>
            <a:pPr lvl="0"/>
            <a:r>
              <a:rPr lang="ru-RU" sz="2000" b="1" dirty="0"/>
              <a:t>масштабирование использования </a:t>
            </a:r>
            <a:r>
              <a:rPr lang="ru-RU" sz="2000" b="1" dirty="0" err="1"/>
              <a:t>низкоуглеродных</a:t>
            </a:r>
            <a:r>
              <a:rPr lang="ru-RU" sz="2000" b="1" dirty="0"/>
              <a:t> технологий (особенно ВИЭ) и дальнейшее повышение уровня локализации их производства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Impact" pitchFamily="34" charset="0"/>
              </a:rPr>
              <a:t>ПРОМЫШЛЕННОСТЬ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685" y="990600"/>
            <a:ext cx="8305800" cy="5105400"/>
          </a:xfrm>
        </p:spPr>
        <p:txBody>
          <a:bodyPr>
            <a:noAutofit/>
          </a:bodyPr>
          <a:lstStyle/>
          <a:p>
            <a:pPr lvl="0"/>
            <a:r>
              <a:rPr lang="ru-RU" sz="2000" b="1" dirty="0"/>
              <a:t>Уровень технологической готовности – 5-11</a:t>
            </a:r>
          </a:p>
          <a:p>
            <a:pPr lvl="0"/>
            <a:r>
              <a:rPr lang="ru-RU" sz="2000" b="1" dirty="0"/>
              <a:t>Уровень локализации – 0-100%</a:t>
            </a:r>
          </a:p>
          <a:p>
            <a:pPr lvl="0"/>
            <a:r>
              <a:rPr lang="ru-RU" sz="2000" b="1" dirty="0"/>
              <a:t>Уровень локализации заметно ниже, чем в секторе </a:t>
            </a:r>
            <a:r>
              <a:rPr lang="ru-RU" sz="2000" b="1" dirty="0" err="1"/>
              <a:t>низкоуглеродных</a:t>
            </a:r>
            <a:r>
              <a:rPr lang="ru-RU" sz="2000" b="1" dirty="0"/>
              <a:t> энергетических систем</a:t>
            </a:r>
            <a:endParaRPr lang="en-US" sz="2000" b="1" dirty="0"/>
          </a:p>
          <a:p>
            <a:pPr lvl="0"/>
            <a:r>
              <a:rPr lang="ru-RU" sz="2000" b="1" dirty="0"/>
              <a:t>Даже для НДТ технологий низкий уровень локализации (за исключением алюминия) – 30-85%</a:t>
            </a:r>
          </a:p>
          <a:p>
            <a:pPr lvl="0"/>
            <a:r>
              <a:rPr lang="ru-RU" sz="2000" b="1" dirty="0"/>
              <a:t>Опыта применения технологий с CCUS и водородом нет. Нет и производства соответствующего оборудования</a:t>
            </a:r>
          </a:p>
          <a:p>
            <a:pPr lvl="0"/>
            <a:r>
              <a:rPr lang="ru-RU" sz="2000" b="1" dirty="0"/>
              <a:t>Планов на экспорт технологий нет</a:t>
            </a:r>
          </a:p>
          <a:p>
            <a:pPr marL="0" lvl="0" indent="0">
              <a:buNone/>
            </a:pPr>
            <a:r>
              <a:rPr lang="ru-RU" sz="2000" b="1" dirty="0"/>
              <a:t>Главные задачи:</a:t>
            </a:r>
          </a:p>
          <a:p>
            <a:pPr lvl="0"/>
            <a:r>
              <a:rPr lang="ru-RU" sz="2000" b="1" dirty="0"/>
              <a:t>реализовать большой потенциал по использованию НДТ (BAT) технологий до 2030 года</a:t>
            </a:r>
          </a:p>
          <a:p>
            <a:pPr lvl="0"/>
            <a:r>
              <a:rPr lang="ru-RU" sz="2000" b="1" dirty="0"/>
              <a:t>затем на рынок должны выходить технологии с низким уровнем технологической готовности – водород и CCUS.</a:t>
            </a:r>
          </a:p>
          <a:p>
            <a:pPr lvl="0"/>
            <a:endParaRPr lang="ru-RU" sz="20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192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Impact" pitchFamily="34" charset="0"/>
              </a:rPr>
              <a:t>ТРАНСПОРТ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685" y="990600"/>
            <a:ext cx="8305800" cy="5715000"/>
          </a:xfrm>
        </p:spPr>
        <p:txBody>
          <a:bodyPr>
            <a:noAutofit/>
          </a:bodyPr>
          <a:lstStyle/>
          <a:p>
            <a:pPr lvl="0"/>
            <a:r>
              <a:rPr lang="ru-RU" sz="2000" b="1" dirty="0"/>
              <a:t>Уровень технологической готовности – 9-11</a:t>
            </a:r>
          </a:p>
          <a:p>
            <a:pPr lvl="0"/>
            <a:r>
              <a:rPr lang="ru-RU" sz="2000" b="1" dirty="0"/>
              <a:t>Уровень локализации – менее 25%</a:t>
            </a:r>
          </a:p>
          <a:p>
            <a:pPr lvl="0"/>
            <a:r>
              <a:rPr lang="ru-RU" sz="2000" b="1" dirty="0"/>
              <a:t>В начале 2023 года доля электромобилей в продажах новых легковых автомобилей в России достигла 1%</a:t>
            </a:r>
          </a:p>
          <a:p>
            <a:pPr lvl="0"/>
            <a:r>
              <a:rPr lang="ru-RU" sz="2000" b="1" dirty="0"/>
              <a:t>Парк электромобилей и электробусов начал быстро расти</a:t>
            </a:r>
          </a:p>
          <a:p>
            <a:r>
              <a:rPr lang="ru-RU" sz="2000" b="1" dirty="0"/>
              <a:t>Автомобиль в России постепенно превращается из средства передвижения в предмет роскоши</a:t>
            </a:r>
          </a:p>
          <a:p>
            <a:r>
              <a:rPr lang="ru-RU" sz="2000" b="1" dirty="0"/>
              <a:t>Электромобили и электробусы до 2040 года выходят на ценовой паритет по стоимости владения с автомобилями на ДВС</a:t>
            </a:r>
          </a:p>
          <a:p>
            <a:r>
              <a:rPr lang="ru-RU" sz="2000" b="1" dirty="0"/>
              <a:t>Зарядная инфраструктура динамично создается</a:t>
            </a:r>
          </a:p>
          <a:p>
            <a:r>
              <a:rPr lang="ru-RU" sz="2000" b="1" dirty="0"/>
              <a:t>Практически все электробусы произведены в России</a:t>
            </a:r>
          </a:p>
          <a:p>
            <a:r>
              <a:rPr lang="ru-RU" sz="2000" b="1" dirty="0"/>
              <a:t>На импорт электромобилей приходится почти весь прирост их парка, а география импорта резко сдвинулась в сторону Китая</a:t>
            </a:r>
          </a:p>
          <a:p>
            <a:pPr marL="0" lvl="0" indent="0">
              <a:buNone/>
            </a:pPr>
            <a:r>
              <a:rPr lang="ru-RU" sz="2000" b="1" dirty="0"/>
              <a:t>Главная задача:</a:t>
            </a:r>
          </a:p>
          <a:p>
            <a:r>
              <a:rPr lang="ru-RU" sz="2000" b="1" dirty="0"/>
              <a:t>Повышение уровня локализации производства электромобилей и батарей за счет организации собственного производства лития</a:t>
            </a:r>
          </a:p>
          <a:p>
            <a:pPr lvl="0"/>
            <a:endParaRPr lang="ru-RU" sz="20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0702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Impact" pitchFamily="34" charset="0"/>
              </a:rPr>
              <a:t>ЗДАНИЯ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02677"/>
            <a:ext cx="8305800" cy="5802923"/>
          </a:xfrm>
        </p:spPr>
        <p:txBody>
          <a:bodyPr>
            <a:noAutofit/>
          </a:bodyPr>
          <a:lstStyle/>
          <a:p>
            <a:pPr lvl="0"/>
            <a:r>
              <a:rPr lang="ru-RU" sz="2000" b="1" dirty="0"/>
              <a:t>Уровень технологической готовности – 9-11</a:t>
            </a:r>
          </a:p>
          <a:p>
            <a:pPr lvl="0"/>
            <a:r>
              <a:rPr lang="ru-RU" sz="2000" b="1" dirty="0"/>
              <a:t>Уровень локализации – 20-98%</a:t>
            </a:r>
          </a:p>
          <a:p>
            <a:pPr lvl="0"/>
            <a:r>
              <a:rPr lang="ru-RU" sz="2000" b="1" dirty="0"/>
              <a:t>В России налажено серийное производство утеплителей из разных материалов и АИТП, их поставка и монтаж, но … установлено лишь несколько тысяч тепловых насосов</a:t>
            </a:r>
          </a:p>
          <a:p>
            <a:pPr lvl="0"/>
            <a:r>
              <a:rPr lang="ru-RU" sz="2000" b="1" dirty="0"/>
              <a:t>До 2040 года новые МКД с низким энергопотреблением и пассивные МКД выходят на паритет по стоимости жизненного цикла со зданиями, соответствующими нынешним требованиям по энергоэффективности</a:t>
            </a:r>
          </a:p>
          <a:p>
            <a:pPr lvl="0"/>
            <a:r>
              <a:rPr lang="ru-RU" sz="2000" b="1" dirty="0"/>
              <a:t>Нынешняя рыночная ниша распределенной и  </a:t>
            </a:r>
            <a:r>
              <a:rPr lang="ru-RU" sz="2000" b="1" dirty="0" err="1"/>
              <a:t>микрогенерации</a:t>
            </a:r>
            <a:r>
              <a:rPr lang="ru-RU" sz="2000" b="1" dirty="0"/>
              <a:t> – 125-230 МВт. В США мощность СЭС только на жилых зданиях – 10 ГВт, а число установок </a:t>
            </a:r>
            <a:r>
              <a:rPr lang="en-US" sz="2000" b="1" dirty="0"/>
              <a:t>-</a:t>
            </a:r>
            <a:r>
              <a:rPr lang="ru-RU" sz="2000" b="1" dirty="0"/>
              <a:t> 3 млн</a:t>
            </a:r>
          </a:p>
          <a:p>
            <a:pPr marL="0" lvl="0" indent="0">
              <a:buNone/>
            </a:pPr>
            <a:r>
              <a:rPr lang="ru-RU" sz="2000" b="1" dirty="0"/>
              <a:t>Главные задачи:</a:t>
            </a:r>
          </a:p>
          <a:p>
            <a:pPr lvl="0"/>
            <a:r>
              <a:rPr lang="ru-RU" sz="2000" b="1" dirty="0"/>
              <a:t>масштабирование использования технологий утепления и автоматизированного регулирования подачи тепла до 2030 года</a:t>
            </a:r>
          </a:p>
          <a:p>
            <a:pPr lvl="0"/>
            <a:r>
              <a:rPr lang="ru-RU" sz="2000" b="1" dirty="0"/>
              <a:t>повышение уровня локализации производства прочих технологий до 2030 года с последующим активным масштабированием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038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Impact" pitchFamily="34" charset="0"/>
              </a:rPr>
              <a:t>ВОДОРОД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685" y="990600"/>
            <a:ext cx="7869115" cy="4572000"/>
          </a:xfrm>
        </p:spPr>
        <p:txBody>
          <a:bodyPr>
            <a:noAutofit/>
          </a:bodyPr>
          <a:lstStyle/>
          <a:p>
            <a:pPr lvl="0"/>
            <a:r>
              <a:rPr lang="ru-RU" sz="2000" b="1" dirty="0"/>
              <a:t>Уровень технологической готовности – 8-9</a:t>
            </a:r>
          </a:p>
          <a:p>
            <a:pPr lvl="0"/>
            <a:r>
              <a:rPr lang="ru-RU" sz="2000" b="1" dirty="0"/>
              <a:t>Уровень локализации – 100% по водороду, но очень низкий по электролизерам</a:t>
            </a:r>
          </a:p>
          <a:p>
            <a:r>
              <a:rPr lang="ru-RU" sz="2000" b="1" dirty="0"/>
              <a:t>В России только начинается создание инфраструктуры для производства и использования водорода за пределами нефтепереработки и нефтегазохимии</a:t>
            </a:r>
          </a:p>
          <a:p>
            <a:r>
              <a:rPr lang="ru-RU" sz="2000" b="1" dirty="0"/>
              <a:t>Появляются отечественные разработки</a:t>
            </a:r>
          </a:p>
          <a:p>
            <a:r>
              <a:rPr lang="ru-RU" sz="2000" b="1" dirty="0"/>
              <a:t>Первоначальные планы по производству и экспорту водорода на порядок снижены</a:t>
            </a:r>
            <a:endParaRPr lang="en-US" sz="2000" b="1" dirty="0"/>
          </a:p>
          <a:p>
            <a:r>
              <a:rPr lang="ru-RU" sz="2000" b="1" dirty="0"/>
              <a:t>Установленная мощность электролизеров равна 25 МВт, или 0,2% от мировой мощности (11 ГВт)</a:t>
            </a:r>
          </a:p>
          <a:p>
            <a:pPr marL="0" indent="0">
              <a:buNone/>
            </a:pPr>
            <a:r>
              <a:rPr lang="ru-RU" sz="2000" b="1" dirty="0"/>
              <a:t>Главная задача:</a:t>
            </a:r>
          </a:p>
          <a:p>
            <a:r>
              <a:rPr lang="ru-RU" sz="2000" b="1" dirty="0"/>
              <a:t>Создать серийное производство электролизеров</a:t>
            </a:r>
          </a:p>
          <a:p>
            <a:pPr lvl="0"/>
            <a:endParaRPr lang="ru-RU" sz="20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072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905000"/>
            <a:ext cx="8229600" cy="2857500"/>
          </a:xfrm>
        </p:spPr>
        <p:txBody>
          <a:bodyPr>
            <a:noAutofit/>
          </a:bodyPr>
          <a:lstStyle/>
          <a:p>
            <a:pPr marL="0" indent="0" algn="l"/>
            <a:br>
              <a:rPr lang="ru-RU" sz="3600" dirty="0">
                <a:latin typeface="Impact" pitchFamily="34" charset="0"/>
              </a:rPr>
            </a:br>
            <a:r>
              <a:rPr lang="ru-RU" sz="7200" dirty="0">
                <a:latin typeface="Impact" pitchFamily="34" charset="0"/>
              </a:rPr>
              <a:t>1</a:t>
            </a:r>
            <a:br>
              <a:rPr lang="ru-RU" sz="3600" dirty="0">
                <a:latin typeface="Impact" pitchFamily="34" charset="0"/>
              </a:rPr>
            </a:br>
            <a:r>
              <a:rPr lang="ru-RU" sz="3600" dirty="0">
                <a:latin typeface="Impact" pitchFamily="34" charset="0"/>
              </a:rPr>
              <a:t>Цели и задачи работы</a:t>
            </a:r>
            <a:br>
              <a:rPr lang="ru-RU" sz="3600" dirty="0">
                <a:latin typeface="Impact" pitchFamily="34" charset="0"/>
              </a:rPr>
            </a:br>
            <a:br>
              <a:rPr lang="ru-RU" sz="3600" dirty="0">
                <a:latin typeface="Impact" pitchFamily="34" charset="0"/>
              </a:rPr>
            </a:br>
            <a:r>
              <a:rPr lang="ru-RU" sz="3600" dirty="0">
                <a:latin typeface="Impact" pitchFamily="34" charset="0"/>
              </a:rPr>
              <a:t>Инструменты анализа и прогноза</a:t>
            </a:r>
            <a:endParaRPr lang="en-US" sz="3600" dirty="0">
              <a:latin typeface="Impact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2866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Impact" pitchFamily="34" charset="0"/>
              </a:rPr>
              <a:t>CCUS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685" y="990600"/>
            <a:ext cx="8305800" cy="5410200"/>
          </a:xfrm>
        </p:spPr>
        <p:txBody>
          <a:bodyPr>
            <a:noAutofit/>
          </a:bodyPr>
          <a:lstStyle/>
          <a:p>
            <a:pPr lvl="0"/>
            <a:r>
              <a:rPr lang="ru-RU" sz="2000" b="1" dirty="0"/>
              <a:t>Уровень технологической готовности – 4-9</a:t>
            </a:r>
          </a:p>
          <a:p>
            <a:pPr lvl="0"/>
            <a:r>
              <a:rPr lang="ru-RU" sz="2000" b="1" dirty="0"/>
              <a:t>Уровень локализации – очень низкий</a:t>
            </a:r>
          </a:p>
          <a:p>
            <a:pPr lvl="0"/>
            <a:r>
              <a:rPr lang="ru-RU" sz="2000" b="1" dirty="0"/>
              <a:t>Как и в мире в целом, в России рынок CCUS только зарождается</a:t>
            </a:r>
          </a:p>
          <a:p>
            <a:r>
              <a:rPr lang="ru-RU" sz="2000" b="1" dirty="0"/>
              <a:t>По данным Росстата, в 2022 году в России произведено 1,4 млн т CО2. Кроме того, в процессах производства аммиака было захвачено и использовано на производство карбамида еще 6,9 млн т</a:t>
            </a:r>
          </a:p>
          <a:p>
            <a:r>
              <a:rPr lang="ru-RU" sz="2000" b="1" dirty="0"/>
              <a:t>Оценки затрат на реализацию технологии очень разнятся, поскольку эмпирических данных крайне мало</a:t>
            </a:r>
          </a:p>
          <a:p>
            <a:r>
              <a:rPr lang="ru-RU" sz="2000" b="1" dirty="0"/>
              <a:t>В России технологии CCUS в основном находятся на стадии планирования и экспериментов</a:t>
            </a:r>
          </a:p>
          <a:p>
            <a:r>
              <a:rPr lang="ru-RU" sz="2000" b="1" dirty="0"/>
              <a:t>Россия обладает огромным потенциалом захоронения СО2. Оценки варьируют от 10 до 160 ГтСО2</a:t>
            </a:r>
          </a:p>
          <a:p>
            <a:pPr marL="0" indent="0">
              <a:buNone/>
            </a:pPr>
            <a:r>
              <a:rPr lang="ru-RU" sz="2000" b="1" dirty="0"/>
              <a:t>Главная задача:</a:t>
            </a:r>
          </a:p>
          <a:p>
            <a:r>
              <a:rPr lang="ru-RU" sz="2000" b="1" dirty="0"/>
              <a:t>Запуск пилотных проектов до 2030 года и подготовка почвы для их последующего тиражирования</a:t>
            </a:r>
          </a:p>
          <a:p>
            <a:pPr lvl="0"/>
            <a:endParaRPr lang="ru-RU" sz="20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03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905000"/>
            <a:ext cx="8229600" cy="3352800"/>
          </a:xfrm>
        </p:spPr>
        <p:txBody>
          <a:bodyPr>
            <a:noAutofit/>
          </a:bodyPr>
          <a:lstStyle/>
          <a:p>
            <a:pPr marL="0" indent="0" algn="l"/>
            <a:r>
              <a:rPr lang="ru-RU" sz="7200" dirty="0">
                <a:latin typeface="Impact" pitchFamily="34" charset="0"/>
              </a:rPr>
              <a:t>3 </a:t>
            </a:r>
            <a:br>
              <a:rPr lang="ru-RU" sz="3600" dirty="0">
                <a:latin typeface="Impact" pitchFamily="34" charset="0"/>
              </a:rPr>
            </a:br>
            <a:r>
              <a:rPr lang="ru-RU" sz="3600" dirty="0">
                <a:latin typeface="Impact" pitchFamily="34" charset="0"/>
              </a:rPr>
              <a:t>Целевые индикаторы для секторов и технологий, обеспечивающие достижение углеродной нейтральности</a:t>
            </a:r>
            <a:endParaRPr lang="en-US" sz="3600" dirty="0">
              <a:latin typeface="Impact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2019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850"/>
            <a:ext cx="8534400" cy="76200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Impact" pitchFamily="34" charset="0"/>
              </a:rPr>
              <a:t>Целевые индикаторы для энергетических систем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763C8D-5EEB-3C92-82A3-7A6A45BC6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051814"/>
            <a:ext cx="7696199" cy="5736336"/>
          </a:xfrm>
          <a:prstGeom prst="rect">
            <a:avLst/>
          </a:prstGeom>
        </p:spPr>
      </p:pic>
      <p:pic>
        <p:nvPicPr>
          <p:cNvPr id="3082" name="Picture 2047674817">
            <a:extLst>
              <a:ext uri="{FF2B5EF4-FFF2-40B4-BE49-F238E27FC236}">
                <a16:creationId xmlns:a16="http://schemas.microsoft.com/office/drawing/2014/main" id="{A1EFAAE9-CD63-F60F-8BE3-EC21979CC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50" cy="1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800143683">
            <a:extLst>
              <a:ext uri="{FF2B5EF4-FFF2-40B4-BE49-F238E27FC236}">
                <a16:creationId xmlns:a16="http://schemas.microsoft.com/office/drawing/2014/main" id="{2DA12956-303D-B24B-08AD-BA16D649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71"/>
          <a:stretch>
            <a:fillRect/>
          </a:stretch>
        </p:blipFill>
        <p:spPr bwMode="auto">
          <a:xfrm>
            <a:off x="0" y="0"/>
            <a:ext cx="190500" cy="16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35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850"/>
            <a:ext cx="8534400" cy="76200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Impact" pitchFamily="34" charset="0"/>
              </a:rPr>
              <a:t>Целевые индикаторы для транспорта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294344-81E1-FAA9-7D8A-6B5B97F58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9" y="831850"/>
            <a:ext cx="7620001" cy="57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87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850"/>
            <a:ext cx="8534400" cy="76200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Impact" pitchFamily="34" charset="0"/>
              </a:rPr>
              <a:t>Целевые индикаторы для зданий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840011-4C63-630A-EBBD-EE93DBAA6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30" y="831850"/>
            <a:ext cx="7744070" cy="58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30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76200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Impact" pitchFamily="34" charset="0"/>
              </a:rPr>
              <a:t>Целевые индикаторы для водорода (</a:t>
            </a:r>
            <a:r>
              <a:rPr lang="ru-RU" sz="2400" dirty="0" err="1">
                <a:latin typeface="Impact" pitchFamily="34" charset="0"/>
              </a:rPr>
              <a:t>тыс</a:t>
            </a:r>
            <a:r>
              <a:rPr lang="ru-RU" sz="2400" dirty="0">
                <a:latin typeface="Impact" pitchFamily="34" charset="0"/>
              </a:rPr>
              <a:t> т)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D22D16-5086-4586-37FC-5141BD041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762000"/>
            <a:ext cx="7696200" cy="595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87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76200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Impact" pitchFamily="34" charset="0"/>
              </a:rPr>
              <a:t>Целевые индикаторы для системы CCUS (млн т)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AEAAC7-970C-8884-AEF8-9DB7A5D64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34" y="772315"/>
            <a:ext cx="8085244" cy="55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21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905000"/>
            <a:ext cx="8229600" cy="3352800"/>
          </a:xfrm>
        </p:spPr>
        <p:txBody>
          <a:bodyPr>
            <a:noAutofit/>
          </a:bodyPr>
          <a:lstStyle/>
          <a:p>
            <a:pPr marL="0" indent="0" algn="l"/>
            <a:r>
              <a:rPr lang="ru-RU" sz="7200" dirty="0">
                <a:latin typeface="Impact" pitchFamily="34" charset="0"/>
              </a:rPr>
              <a:t>4 </a:t>
            </a:r>
            <a:br>
              <a:rPr lang="ru-RU" sz="3600" dirty="0">
                <a:latin typeface="Impact" pitchFamily="34" charset="0"/>
              </a:rPr>
            </a:br>
            <a:r>
              <a:rPr lang="ru-RU" sz="3600" dirty="0">
                <a:latin typeface="Impact" pitchFamily="34" charset="0"/>
              </a:rPr>
              <a:t>Три разрыва. Необходимые масштабы внедрения, ожидаемые уровни производства и локализации </a:t>
            </a:r>
            <a:r>
              <a:rPr lang="ru-RU" sz="3600" dirty="0" err="1">
                <a:latin typeface="Impact" pitchFamily="34" charset="0"/>
              </a:rPr>
              <a:t>низкоуглеродных</a:t>
            </a:r>
            <a:r>
              <a:rPr lang="ru-RU" sz="3600" dirty="0">
                <a:latin typeface="Impact" pitchFamily="34" charset="0"/>
              </a:rPr>
              <a:t> технологий</a:t>
            </a:r>
            <a:endParaRPr lang="en-US" sz="3600" dirty="0">
              <a:latin typeface="Impact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1403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latin typeface="Impact" pitchFamily="34" charset="0"/>
              </a:rPr>
              <a:t>Энергетические системы. Среднегодовые вводы мощностей и источники их покрытия</a:t>
            </a:r>
            <a:endParaRPr lang="en-US" sz="2800" dirty="0">
              <a:latin typeface="Impact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426CC380-40CC-AEC4-E902-090FCCA1F4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2" y="1043354"/>
            <a:ext cx="4262193" cy="22332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59523"/>
            <a:ext cx="782515" cy="381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b="1" dirty="0"/>
              <a:t>АЭС</a:t>
            </a: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062BD21A-1E0A-5C38-3574-7071869C64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79" y="1043354"/>
            <a:ext cx="3952021" cy="22332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C50D2D-4767-A979-1EF7-187C18841C9A}"/>
              </a:ext>
            </a:extLst>
          </p:cNvPr>
          <p:cNvSpPr txBox="1">
            <a:spLocks/>
          </p:cNvSpPr>
          <p:nvPr/>
        </p:nvSpPr>
        <p:spPr>
          <a:xfrm>
            <a:off x="5638800" y="1248508"/>
            <a:ext cx="782515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/>
              <a:t>ВЭС</a:t>
            </a:r>
          </a:p>
        </p:txBody>
      </p:sp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4D64465B-9FFD-83DF-D69A-44FF34652A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82" y="3764597"/>
            <a:ext cx="4176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468D4A5B-3F47-B6A5-FE85-C2289370E0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93" y="3764597"/>
            <a:ext cx="3815807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3D2F9C-8BED-0C67-5D6C-E408F4879F12}"/>
              </a:ext>
            </a:extLst>
          </p:cNvPr>
          <p:cNvSpPr txBox="1">
            <a:spLocks/>
          </p:cNvSpPr>
          <p:nvPr/>
        </p:nvSpPr>
        <p:spPr>
          <a:xfrm>
            <a:off x="1571808" y="4601308"/>
            <a:ext cx="782515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/>
              <a:t>СЭС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F62AA2C-EFCD-D32A-E58E-31F4DFCB3FE2}"/>
              </a:ext>
            </a:extLst>
          </p:cNvPr>
          <p:cNvSpPr txBox="1">
            <a:spLocks/>
          </p:cNvSpPr>
          <p:nvPr/>
        </p:nvSpPr>
        <p:spPr>
          <a:xfrm>
            <a:off x="5638799" y="4419600"/>
            <a:ext cx="782515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/>
              <a:t>СНЭ</a:t>
            </a:r>
          </a:p>
        </p:txBody>
      </p:sp>
    </p:spTree>
    <p:extLst>
      <p:ext uri="{BB962C8B-B14F-4D97-AF65-F5344CB8AC3E}">
        <p14:creationId xmlns:p14="http://schemas.microsoft.com/office/powerpoint/2010/main" val="3101574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">
            <a:extLst>
              <a:ext uri="{FF2B5EF4-FFF2-40B4-BE49-F238E27FC236}">
                <a16:creationId xmlns:a16="http://schemas.microsoft.com/office/drawing/2014/main" id="{D94CAFED-955E-68A1-53AF-2D3B3826F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36" y="3897701"/>
            <a:ext cx="4190072" cy="2439866"/>
          </a:xfrm>
          <a:prstGeom prst="rect">
            <a:avLst/>
          </a:prstGeom>
        </p:spPr>
      </p:pic>
      <p:pic>
        <p:nvPicPr>
          <p:cNvPr id="15" name="Рисунок 1">
            <a:extLst>
              <a:ext uri="{FF2B5EF4-FFF2-40B4-BE49-F238E27FC236}">
                <a16:creationId xmlns:a16="http://schemas.microsoft.com/office/drawing/2014/main" id="{2452F20A-2C32-A983-76E1-2C9D9634C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85" y="1250453"/>
            <a:ext cx="4328573" cy="2439866"/>
          </a:xfrm>
          <a:prstGeom prst="rect">
            <a:avLst/>
          </a:prstGeom>
        </p:spPr>
      </p:pic>
      <p:pic>
        <p:nvPicPr>
          <p:cNvPr id="14" name="Рисунок 1">
            <a:extLst>
              <a:ext uri="{FF2B5EF4-FFF2-40B4-BE49-F238E27FC236}">
                <a16:creationId xmlns:a16="http://schemas.microsoft.com/office/drawing/2014/main" id="{5CD47F3A-1CAD-01BD-1E28-56BB510E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658" y="1176703"/>
            <a:ext cx="4012203" cy="2404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60CAC4-BC01-6602-15CD-9DB79BEC8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09" y="3901875"/>
            <a:ext cx="4012204" cy="22889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latin typeface="Impact" pitchFamily="34" charset="0"/>
              </a:rPr>
              <a:t>Промышленность. Среднегодовые вводы мощностей и источники их покрытия</a:t>
            </a:r>
            <a:endParaRPr lang="en-US" sz="2800" dirty="0">
              <a:latin typeface="Impact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53078"/>
            <a:ext cx="1752600" cy="30626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b="1" dirty="0"/>
              <a:t>Электросталь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3D2F9C-8BED-0C67-5D6C-E408F4879F12}"/>
              </a:ext>
            </a:extLst>
          </p:cNvPr>
          <p:cNvSpPr txBox="1">
            <a:spLocks/>
          </p:cNvSpPr>
          <p:nvPr/>
        </p:nvSpPr>
        <p:spPr>
          <a:xfrm>
            <a:off x="5696093" y="775188"/>
            <a:ext cx="2982058" cy="260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/>
              <a:t>Цемент – сухой способ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F62AA2C-EFCD-D32A-E58E-31F4DFCB3FE2}"/>
              </a:ext>
            </a:extLst>
          </p:cNvPr>
          <p:cNvSpPr txBox="1">
            <a:spLocks/>
          </p:cNvSpPr>
          <p:nvPr/>
        </p:nvSpPr>
        <p:spPr>
          <a:xfrm>
            <a:off x="1433920" y="3805605"/>
            <a:ext cx="2601056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/>
              <a:t>Аммиак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601EEE7-C445-FC53-7443-1BF4F9251EA5}"/>
              </a:ext>
            </a:extLst>
          </p:cNvPr>
          <p:cNvSpPr txBox="1">
            <a:spLocks/>
          </p:cNvSpPr>
          <p:nvPr/>
        </p:nvSpPr>
        <p:spPr>
          <a:xfrm>
            <a:off x="5879653" y="3707201"/>
            <a:ext cx="2601056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/>
              <a:t>Зеленый аммиак</a:t>
            </a:r>
          </a:p>
        </p:txBody>
      </p:sp>
    </p:spTree>
    <p:extLst>
      <p:ext uri="{BB962C8B-B14F-4D97-AF65-F5344CB8AC3E}">
        <p14:creationId xmlns:p14="http://schemas.microsoft.com/office/powerpoint/2010/main" val="112289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ru-RU" sz="2800" dirty="0">
                <a:latin typeface="Impact" pitchFamily="34" charset="0"/>
              </a:rPr>
              <a:t>МГЭИК предупреждал: климат не ждет и меняется очень опасно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000" y="1178169"/>
            <a:ext cx="8356600" cy="5181600"/>
          </a:xfrm>
        </p:spPr>
        <p:txBody>
          <a:bodyPr>
            <a:normAutofit fontScale="25000" lnSpcReduction="20000"/>
          </a:bodyPr>
          <a:lstStyle/>
          <a:p>
            <a:pPr marL="28575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8000" b="1" dirty="0"/>
              <a:t>Пять реакций на предупреждения МГЭИК:</a:t>
            </a:r>
          </a:p>
          <a:p>
            <a:pPr marL="628650">
              <a:spcBef>
                <a:spcPts val="0"/>
              </a:spcBef>
              <a:spcAft>
                <a:spcPts val="1200"/>
              </a:spcAft>
            </a:pPr>
            <a:r>
              <a:rPr lang="ru-RU" sz="8000" b="1" dirty="0"/>
              <a:t>Лицом к будущему – активное развитие и продвижение </a:t>
            </a:r>
            <a:r>
              <a:rPr lang="ru-RU" sz="8000" b="1" dirty="0" err="1"/>
              <a:t>низкоуглеродных</a:t>
            </a:r>
            <a:r>
              <a:rPr lang="ru-RU" sz="8000" b="1" dirty="0"/>
              <a:t> технологий (ЕС, Великобритания и др.)</a:t>
            </a:r>
          </a:p>
          <a:p>
            <a:pPr marL="628650">
              <a:spcBef>
                <a:spcPts val="0"/>
              </a:spcBef>
              <a:spcAft>
                <a:spcPts val="1200"/>
              </a:spcAft>
            </a:pPr>
            <a:r>
              <a:rPr lang="ru-RU" sz="8000" b="1" dirty="0"/>
              <a:t>Колебания в зависимости от смены власти (США)</a:t>
            </a:r>
          </a:p>
          <a:p>
            <a:pPr marL="628650">
              <a:spcBef>
                <a:spcPts val="0"/>
              </a:spcBef>
              <a:spcAft>
                <a:spcPts val="1200"/>
              </a:spcAft>
            </a:pPr>
            <a:r>
              <a:rPr lang="ru-RU" sz="8000" b="1" dirty="0"/>
              <a:t>Экспансия на новые рынки </a:t>
            </a:r>
            <a:r>
              <a:rPr lang="ru-RU" sz="8000" b="1" dirty="0" err="1"/>
              <a:t>низкоуглеродных</a:t>
            </a:r>
            <a:r>
              <a:rPr lang="ru-RU" sz="8000" b="1" dirty="0"/>
              <a:t> технологий – создание масштабных локальных рынков и получение эффекта экономии на масштабах для доминирования на глобальных рынках (Китай)</a:t>
            </a:r>
          </a:p>
          <a:p>
            <a:pPr marL="628650">
              <a:spcBef>
                <a:spcPts val="0"/>
              </a:spcBef>
              <a:spcAft>
                <a:spcPts val="1200"/>
              </a:spcAft>
            </a:pPr>
            <a:r>
              <a:rPr lang="ru-RU" sz="8000" b="1" dirty="0"/>
              <a:t>Смотреть в будущее, повернувшись к нему спиной, в надежде, что эпоха обожаемого органического топлива никогда не кончится (Россия)</a:t>
            </a:r>
          </a:p>
          <a:p>
            <a:pPr marL="628650">
              <a:spcBef>
                <a:spcPts val="0"/>
              </a:spcBef>
              <a:spcAft>
                <a:spcPts val="1200"/>
              </a:spcAft>
            </a:pPr>
            <a:r>
              <a:rPr lang="ru-RU" sz="8000" b="1" dirty="0"/>
              <a:t>Готовность двигаться в будущее при жесткой ограниченности в ресурсах, в первую очередь финансовых (развивающиеся страны) </a:t>
            </a:r>
          </a:p>
          <a:p>
            <a:pPr marL="28575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8000" b="1" dirty="0"/>
              <a:t>Проверка жизнью показала, что реакция Китая на потребность в декарбонизации оказалась самой эффективной (ожидаемый экспорт 500 млрд долл. в 2030 г.) , а России – одной из самых неэффективных.</a:t>
            </a:r>
          </a:p>
          <a:p>
            <a:pPr marL="628650">
              <a:spcBef>
                <a:spcPts val="0"/>
              </a:spcBef>
              <a:spcAft>
                <a:spcPts val="1200"/>
              </a:spcAft>
            </a:pPr>
            <a:endParaRPr lang="en-US" sz="7200" b="1" dirty="0"/>
          </a:p>
          <a:p>
            <a:pPr marL="628650">
              <a:spcBef>
                <a:spcPts val="0"/>
              </a:spcBef>
              <a:spcAft>
                <a:spcPts val="1200"/>
              </a:spcAft>
            </a:pPr>
            <a:endParaRPr lang="ru-RU" sz="7200" b="1" dirty="0"/>
          </a:p>
          <a:p>
            <a:pPr marL="628650">
              <a:spcBef>
                <a:spcPts val="0"/>
              </a:spcBef>
              <a:spcAft>
                <a:spcPts val="1200"/>
              </a:spcAft>
            </a:pPr>
            <a:endParaRPr lang="ru-RU" sz="2000" b="1" dirty="0"/>
          </a:p>
          <a:p>
            <a:pPr marL="628650">
              <a:spcBef>
                <a:spcPts val="0"/>
              </a:spcBef>
              <a:spcAft>
                <a:spcPts val="1200"/>
              </a:spcAft>
            </a:pPr>
            <a:endParaRPr lang="ru-RU" sz="2000" b="1" dirty="0"/>
          </a:p>
          <a:p>
            <a:pPr marL="628650">
              <a:spcBef>
                <a:spcPts val="0"/>
              </a:spcBef>
              <a:spcAft>
                <a:spcPts val="1200"/>
              </a:spcAft>
            </a:pPr>
            <a:endParaRPr lang="ru-RU" sz="2000" b="1" dirty="0"/>
          </a:p>
          <a:p>
            <a:pPr marL="628650"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I</a:t>
            </a:r>
            <a:endParaRPr lang="ru-RU" sz="16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8611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696678-0DC4-89C9-BBE5-9DF163A22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09" y="4091854"/>
            <a:ext cx="4398913" cy="2654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7B5EE3-2765-3EE6-E246-5295B4BA3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495" y="4088923"/>
            <a:ext cx="3918995" cy="2657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02B6E2-1CD3-EFBC-C989-D700DDA58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685" y="1123755"/>
            <a:ext cx="4029805" cy="2669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53B439-B5FA-6E98-B7E8-F9B1F9042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09" y="1123755"/>
            <a:ext cx="4255691" cy="2686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latin typeface="Impact" pitchFamily="34" charset="0"/>
              </a:rPr>
              <a:t>Транспорт. Среднегодовые вводы мощностей и источники их покрытия</a:t>
            </a:r>
            <a:endParaRPr lang="en-US" sz="2800" dirty="0">
              <a:latin typeface="Impact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339" y="775188"/>
            <a:ext cx="2057400" cy="33044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b="1" dirty="0"/>
              <a:t>Электромобили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3D2F9C-8BED-0C67-5D6C-E408F4879F12}"/>
              </a:ext>
            </a:extLst>
          </p:cNvPr>
          <p:cNvSpPr txBox="1">
            <a:spLocks/>
          </p:cNvSpPr>
          <p:nvPr/>
        </p:nvSpPr>
        <p:spPr>
          <a:xfrm>
            <a:off x="5696093" y="775188"/>
            <a:ext cx="2982058" cy="260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/>
              <a:t>Электробусы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F62AA2C-EFCD-D32A-E58E-31F4DFCB3FE2}"/>
              </a:ext>
            </a:extLst>
          </p:cNvPr>
          <p:cNvSpPr txBox="1">
            <a:spLocks/>
          </p:cNvSpPr>
          <p:nvPr/>
        </p:nvSpPr>
        <p:spPr>
          <a:xfrm>
            <a:off x="1201615" y="3764062"/>
            <a:ext cx="3733800" cy="44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/>
              <a:t>Батареи для электротранспорта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601EEE7-C445-FC53-7443-1BF4F9251EA5}"/>
              </a:ext>
            </a:extLst>
          </p:cNvPr>
          <p:cNvSpPr txBox="1">
            <a:spLocks/>
          </p:cNvSpPr>
          <p:nvPr/>
        </p:nvSpPr>
        <p:spPr>
          <a:xfrm>
            <a:off x="5845635" y="3793660"/>
            <a:ext cx="2601056" cy="44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/>
              <a:t>Зарядные станции</a:t>
            </a:r>
          </a:p>
        </p:txBody>
      </p:sp>
    </p:spTree>
    <p:extLst>
      <p:ext uri="{BB962C8B-B14F-4D97-AF65-F5344CB8AC3E}">
        <p14:creationId xmlns:p14="http://schemas.microsoft.com/office/powerpoint/2010/main" val="2386750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17FB8F-9A04-0CC1-65A0-AC1D68B09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079" y="3996105"/>
            <a:ext cx="3881459" cy="2559756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DBE00E61-88C5-564A-BA36-FEC6E43F8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14" y="3996105"/>
            <a:ext cx="3912331" cy="255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71F0E1-D6F6-2534-5F16-37499AD33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917" y="955887"/>
            <a:ext cx="3672744" cy="2616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0C5D6B-A7F0-40DD-15C4-D084B4EE4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74" y="964549"/>
            <a:ext cx="3996972" cy="2616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latin typeface="Impact" pitchFamily="34" charset="0"/>
              </a:rPr>
              <a:t>Здания. Среднегодовые вводы мощностей и источники их покрытия</a:t>
            </a:r>
            <a:endParaRPr lang="en-US" sz="2800" dirty="0">
              <a:latin typeface="Impact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171" y="762000"/>
            <a:ext cx="2514600" cy="55424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b="1" dirty="0"/>
              <a:t>Тепловая изоляция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3D2F9C-8BED-0C67-5D6C-E408F4879F12}"/>
              </a:ext>
            </a:extLst>
          </p:cNvPr>
          <p:cNvSpPr txBox="1">
            <a:spLocks/>
          </p:cNvSpPr>
          <p:nvPr/>
        </p:nvSpPr>
        <p:spPr>
          <a:xfrm>
            <a:off x="5684538" y="707354"/>
            <a:ext cx="1009507" cy="289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/>
              <a:t>АИТП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F62AA2C-EFCD-D32A-E58E-31F4DFCB3FE2}"/>
              </a:ext>
            </a:extLst>
          </p:cNvPr>
          <p:cNvSpPr txBox="1">
            <a:spLocks/>
          </p:cNvSpPr>
          <p:nvPr/>
        </p:nvSpPr>
        <p:spPr>
          <a:xfrm>
            <a:off x="966920" y="3631549"/>
            <a:ext cx="3596288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/>
              <a:t>Солнечные подогреватели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601EEE7-C445-FC53-7443-1BF4F9251EA5}"/>
              </a:ext>
            </a:extLst>
          </p:cNvPr>
          <p:cNvSpPr txBox="1">
            <a:spLocks/>
          </p:cNvSpPr>
          <p:nvPr/>
        </p:nvSpPr>
        <p:spPr>
          <a:xfrm>
            <a:off x="5627077" y="3614225"/>
            <a:ext cx="3394461" cy="763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/>
              <a:t>Фотоэлектрические панели  - </a:t>
            </a:r>
            <a:r>
              <a:rPr lang="ru-RU" sz="2000" b="1" dirty="0" err="1"/>
              <a:t>микрогенерация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7688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EF1C5CA-8121-FC69-C61A-6B9ACB018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906" y="4114799"/>
            <a:ext cx="3917094" cy="23835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91B650-7372-E8D3-C62D-F631A9334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41181"/>
            <a:ext cx="4212460" cy="2390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latin typeface="Impact" pitchFamily="34" charset="0"/>
              </a:rPr>
              <a:t>Водород и </a:t>
            </a:r>
            <a:r>
              <a:rPr lang="en-US" sz="2800" dirty="0">
                <a:latin typeface="Impact" pitchFamily="34" charset="0"/>
              </a:rPr>
              <a:t>CCUS</a:t>
            </a:r>
            <a:r>
              <a:rPr lang="ru-RU" sz="2800" dirty="0">
                <a:latin typeface="Impact" pitchFamily="34" charset="0"/>
              </a:rPr>
              <a:t>. Среднегодовые вводы мощностей и источники их покрытия</a:t>
            </a:r>
            <a:endParaRPr lang="en-US" sz="2800" dirty="0">
              <a:latin typeface="Impact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171" y="860181"/>
            <a:ext cx="2514600" cy="45606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b="1" dirty="0"/>
              <a:t>Зеленый водород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3D2F9C-8BED-0C67-5D6C-E408F4879F12}"/>
              </a:ext>
            </a:extLst>
          </p:cNvPr>
          <p:cNvSpPr txBox="1">
            <a:spLocks/>
          </p:cNvSpPr>
          <p:nvPr/>
        </p:nvSpPr>
        <p:spPr>
          <a:xfrm>
            <a:off x="5638800" y="905607"/>
            <a:ext cx="2590800" cy="335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/>
              <a:t>Электролизеры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F62AA2C-EFCD-D32A-E58E-31F4DFCB3FE2}"/>
              </a:ext>
            </a:extLst>
          </p:cNvPr>
          <p:cNvSpPr txBox="1">
            <a:spLocks/>
          </p:cNvSpPr>
          <p:nvPr/>
        </p:nvSpPr>
        <p:spPr>
          <a:xfrm>
            <a:off x="966920" y="3631549"/>
            <a:ext cx="3596288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/>
              <a:t>Голубой водород с </a:t>
            </a:r>
            <a:r>
              <a:rPr lang="en-US" sz="2000" b="1" dirty="0"/>
              <a:t>CCUS</a:t>
            </a:r>
            <a:r>
              <a:rPr lang="ru-RU" sz="2000" b="1" dirty="0"/>
              <a:t>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601EEE7-C445-FC53-7443-1BF4F9251EA5}"/>
              </a:ext>
            </a:extLst>
          </p:cNvPr>
          <p:cNvSpPr txBox="1">
            <a:spLocks/>
          </p:cNvSpPr>
          <p:nvPr/>
        </p:nvSpPr>
        <p:spPr>
          <a:xfrm>
            <a:off x="5627077" y="3614225"/>
            <a:ext cx="1230923" cy="437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/>
              <a:t>CCUS</a:t>
            </a:r>
            <a:endParaRPr lang="ru-RU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5BD3B-6AE5-BDFB-CFC1-018A99EC7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4368" y="1316241"/>
            <a:ext cx="3851031" cy="233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AC26AC-FA95-738C-8E79-60F9E72851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106" y="4128014"/>
            <a:ext cx="4495800" cy="238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52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905000"/>
            <a:ext cx="8229600" cy="3352800"/>
          </a:xfrm>
        </p:spPr>
        <p:txBody>
          <a:bodyPr>
            <a:noAutofit/>
          </a:bodyPr>
          <a:lstStyle/>
          <a:p>
            <a:pPr marL="0" indent="0" algn="l"/>
            <a:r>
              <a:rPr lang="en-US" sz="7200" dirty="0">
                <a:latin typeface="Impact" pitchFamily="34" charset="0"/>
              </a:rPr>
              <a:t>5</a:t>
            </a:r>
            <a:r>
              <a:rPr lang="ru-RU" sz="7200" dirty="0">
                <a:latin typeface="Impact" pitchFamily="34" charset="0"/>
              </a:rPr>
              <a:t> </a:t>
            </a:r>
            <a:br>
              <a:rPr lang="ru-RU" sz="3600" dirty="0">
                <a:latin typeface="Impact" pitchFamily="34" charset="0"/>
              </a:rPr>
            </a:br>
            <a:r>
              <a:rPr lang="en-US" sz="3600" dirty="0" err="1">
                <a:latin typeface="Impact" pitchFamily="34" charset="0"/>
              </a:rPr>
              <a:t>Разрыв</a:t>
            </a:r>
            <a:r>
              <a:rPr lang="en-US" sz="3600" dirty="0">
                <a:latin typeface="Impact" pitchFamily="34" charset="0"/>
              </a:rPr>
              <a:t> </a:t>
            </a:r>
            <a:r>
              <a:rPr lang="en-US" sz="3600" dirty="0" err="1">
                <a:latin typeface="Impact" pitchFamily="34" charset="0"/>
              </a:rPr>
              <a:t>масштаба</a:t>
            </a:r>
            <a:r>
              <a:rPr lang="en-US" sz="3600" dirty="0">
                <a:latin typeface="Impact" pitchFamily="34" charset="0"/>
              </a:rPr>
              <a:t>. </a:t>
            </a:r>
            <a:br>
              <a:rPr lang="en-US" sz="3600" dirty="0">
                <a:latin typeface="Impact" pitchFamily="34" charset="0"/>
              </a:rPr>
            </a:br>
            <a:r>
              <a:rPr lang="en-US" sz="3600" dirty="0">
                <a:latin typeface="Impact" pitchFamily="34" charset="0"/>
              </a:rPr>
              <a:t>Nothing-to-see view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2689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3716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Impact" pitchFamily="34" charset="0"/>
              </a:rPr>
              <a:t>Low carbon in red: </a:t>
            </a:r>
            <a:r>
              <a:rPr lang="ru-RU" sz="2400" dirty="0">
                <a:latin typeface="Impact" pitchFamily="34" charset="0"/>
              </a:rPr>
              <a:t>Текущий и прогнозируемый уровни географической концентрации производства оборудования для ключевых чистых технологий</a:t>
            </a:r>
            <a:endParaRPr lang="en-US" sz="2400" dirty="0">
              <a:latin typeface="Impact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5E1291-1F3C-A150-A3D3-46D1A0EC2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8147984" cy="47005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451C21-11E8-131B-830F-28560F21E0E1}"/>
              </a:ext>
            </a:extLst>
          </p:cNvPr>
          <p:cNvSpPr txBox="1"/>
          <p:nvPr/>
        </p:nvSpPr>
        <p:spPr>
          <a:xfrm>
            <a:off x="838200" y="6344722"/>
            <a:ext cx="4580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Impact" pitchFamily="34" charset="0"/>
              </a:rPr>
              <a:t>МЭА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4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CDC4FC9-FE0B-2374-F271-E2A1D13BE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316" y="4062370"/>
            <a:ext cx="4362850" cy="27264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16CE39-1D67-A36D-1F3C-F1F515FBE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15" y="4062369"/>
            <a:ext cx="4188701" cy="27264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589550-0FF3-79DA-4BCA-D55C1AA48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15" y="1522459"/>
            <a:ext cx="4116324" cy="2373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15" y="120422"/>
            <a:ext cx="8229600" cy="1199081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latin typeface="Impact" pitchFamily="34" charset="0"/>
              </a:rPr>
              <a:t>Nothing-to-see view</a:t>
            </a:r>
            <a:r>
              <a:rPr lang="ru-RU" sz="2800" dirty="0">
                <a:latin typeface="Impact" pitchFamily="34" charset="0"/>
              </a:rPr>
              <a:t>: на фоне мировых лидеров (2022 и 2030 годы) масштабы производства </a:t>
            </a:r>
            <a:r>
              <a:rPr lang="ru-RU" sz="2800" dirty="0" err="1">
                <a:latin typeface="Impact" pitchFamily="34" charset="0"/>
              </a:rPr>
              <a:t>низкоуглеродных</a:t>
            </a:r>
            <a:r>
              <a:rPr lang="ru-RU" sz="2800" dirty="0">
                <a:latin typeface="Impact" pitchFamily="34" charset="0"/>
              </a:rPr>
              <a:t> технологий в России (2030 и 2060 годы) крайне малы</a:t>
            </a:r>
            <a:endParaRPr lang="en-US" sz="2800" dirty="0">
              <a:latin typeface="Impact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207" y="3896424"/>
            <a:ext cx="1162193" cy="36890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b="1" dirty="0"/>
              <a:t>Батареи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3D2F9C-8BED-0C67-5D6C-E408F4879F12}"/>
              </a:ext>
            </a:extLst>
          </p:cNvPr>
          <p:cNvSpPr txBox="1">
            <a:spLocks/>
          </p:cNvSpPr>
          <p:nvPr/>
        </p:nvSpPr>
        <p:spPr>
          <a:xfrm>
            <a:off x="1524000" y="1219200"/>
            <a:ext cx="1009507" cy="303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/>
              <a:t>ВЭС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F62AA2C-EFCD-D32A-E58E-31F4DFCB3FE2}"/>
              </a:ext>
            </a:extLst>
          </p:cNvPr>
          <p:cNvSpPr txBox="1">
            <a:spLocks/>
          </p:cNvSpPr>
          <p:nvPr/>
        </p:nvSpPr>
        <p:spPr>
          <a:xfrm>
            <a:off x="5833336" y="3896424"/>
            <a:ext cx="2236809" cy="368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/>
              <a:t>Электролизеры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9FFF1C-60EA-F3D3-8C64-0B20AE3569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0316" y="1522459"/>
            <a:ext cx="4362850" cy="2373965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0BA3895-8791-5DCC-5914-C5CABBADB390}"/>
              </a:ext>
            </a:extLst>
          </p:cNvPr>
          <p:cNvSpPr txBox="1">
            <a:spLocks/>
          </p:cNvSpPr>
          <p:nvPr/>
        </p:nvSpPr>
        <p:spPr>
          <a:xfrm>
            <a:off x="5562600" y="1219201"/>
            <a:ext cx="1009507" cy="303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/>
              <a:t>СЭС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A25710-050B-8DFB-D0A3-FA2B778212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7144" y="3071770"/>
            <a:ext cx="404768" cy="4047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FDAE7E-CA14-DA14-A139-5ECD43D623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2692" y="5638800"/>
            <a:ext cx="404768" cy="4047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0B17F4-4161-24AD-D308-53D87846A1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7250" y="5791200"/>
            <a:ext cx="402371" cy="4084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D28FD7-7FF2-D5F0-46A1-EF214DDF75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5527" y="2820140"/>
            <a:ext cx="402371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63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D589550-0FF3-79DA-4BCA-D55C1AA48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69" y="1752600"/>
            <a:ext cx="7356646" cy="4242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124360"/>
            <a:ext cx="2286000" cy="1199081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latin typeface="Impact" pitchFamily="34" charset="0"/>
              </a:rPr>
              <a:t>ВЭС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A25710-050B-8DFB-D0A3-FA2B7782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4876800"/>
            <a:ext cx="404768" cy="404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E0CAF6-857F-9719-26CD-180109C6DC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36344" y="370940"/>
            <a:ext cx="2908714" cy="190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73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21920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Impact" pitchFamily="34" charset="0"/>
              </a:rPr>
              <a:t>Политика полного технологического суверенитета – это тупиковый путь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515" y="1524000"/>
            <a:ext cx="3637085" cy="4572000"/>
          </a:xfrm>
        </p:spPr>
        <p:txBody>
          <a:bodyPr>
            <a:noAutofit/>
          </a:bodyPr>
          <a:lstStyle/>
          <a:p>
            <a:r>
              <a:rPr lang="ru-RU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чреватый непомерными издержками при отсутствии гарантии успеха</a:t>
            </a:r>
          </a:p>
          <a:p>
            <a:r>
              <a:rPr lang="ru-RU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ru-RU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силия СССР по его достижению, пред-принимавшиеся с начала 30-х годов XX века, не увенчались успехом</a:t>
            </a:r>
            <a:endParaRPr lang="en-US" sz="24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0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43A8FE-4350-F045-0781-210EE06D92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11913"/>
            <a:ext cx="4303951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612F43-3ECD-7701-D0E4-2B4C057F70C5}"/>
              </a:ext>
            </a:extLst>
          </p:cNvPr>
          <p:cNvSpPr txBox="1"/>
          <p:nvPr/>
        </p:nvSpPr>
        <p:spPr>
          <a:xfrm>
            <a:off x="4627440" y="1320243"/>
            <a:ext cx="384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Плакат начала 1930-х годов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1F823F-DAA3-2773-D775-AC3980AEE1A1}"/>
              </a:ext>
            </a:extLst>
          </p:cNvPr>
          <p:cNvSpPr txBox="1"/>
          <p:nvPr/>
        </p:nvSpPr>
        <p:spPr>
          <a:xfrm>
            <a:off x="4481814" y="5118518"/>
            <a:ext cx="44843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снижение импортных заявок. </a:t>
            </a:r>
          </a:p>
          <a:p>
            <a:pPr algn="ctr"/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Добьемся полной технической независимости СССР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49882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2030840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Impact" pitchFamily="34" charset="0"/>
              </a:rPr>
              <a:t>Разносторонняя и географически сбалансированная международная кооперация в сфере производства </a:t>
            </a:r>
            <a:r>
              <a:rPr lang="ru-RU" sz="2200" dirty="0" err="1">
                <a:latin typeface="Impact" pitchFamily="34" charset="0"/>
              </a:rPr>
              <a:t>низкоуглеродных</a:t>
            </a:r>
            <a:r>
              <a:rPr lang="ru-RU" sz="2200" dirty="0">
                <a:latin typeface="Impact" pitchFamily="34" charset="0"/>
              </a:rPr>
              <a:t> технологий – это устойчивая и эффективная стратегия для России, у которой масштабы собственного рынка недостаточно велики</a:t>
            </a:r>
            <a:endParaRPr lang="en-US" sz="22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8077200" cy="4648200"/>
          </a:xfrm>
        </p:spPr>
        <p:txBody>
          <a:bodyPr>
            <a:noAutofit/>
          </a:bodyPr>
          <a:lstStyle/>
          <a:p>
            <a:r>
              <a:rPr lang="ru-RU" sz="2000" b="1" dirty="0"/>
              <a:t>Только в этом случае желтые и красные зоны на рисунках не будут отражать цветовую кодировку, соответствующую цветам китайского флага.</a:t>
            </a:r>
          </a:p>
          <a:p>
            <a:r>
              <a:rPr lang="ru-RU" sz="2000" b="1" dirty="0"/>
              <a:t>На мировых рынках </a:t>
            </a:r>
            <a:r>
              <a:rPr lang="ru-RU" sz="2000" b="1" dirty="0" err="1"/>
              <a:t>низкоуглеродных</a:t>
            </a:r>
            <a:r>
              <a:rPr lang="ru-RU" sz="2000" b="1" dirty="0"/>
              <a:t> технологий доминирует и еще долго будет доминировать Китай. </a:t>
            </a:r>
          </a:p>
          <a:p>
            <a:r>
              <a:rPr lang="ru-RU" sz="2000" b="1" dirty="0"/>
              <a:t>В этом плане доступ к импорту таких технологий и их компонентов для России не закрыт. </a:t>
            </a:r>
          </a:p>
          <a:p>
            <a:r>
              <a:rPr lang="ru-RU" sz="2000" b="1" dirty="0"/>
              <a:t>США и ЕС четко осознали сопряженные с зависимостью от Китая риски и предпринимают существенные усилия для их снижения за счет локализации и развития собственного производства при сохранении возможности широкой кооперации. </a:t>
            </a:r>
          </a:p>
          <a:p>
            <a:r>
              <a:rPr lang="ru-RU" sz="2000" b="1" dirty="0"/>
              <a:t>Вопрос в том, насколько Россия готова углублять технологическую зависимость от Китая и насколько существенными возможностями для ее преодоления она располагает или будет располагать. </a:t>
            </a:r>
          </a:p>
          <a:p>
            <a:endParaRPr lang="ru-RU" sz="20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5291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Рисунок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666751" cy="587638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60" name="Rectangle 18"/>
          <p:cNvSpPr>
            <a:spLocks noChangeArrowheads="1"/>
          </p:cNvSpPr>
          <p:nvPr/>
        </p:nvSpPr>
        <p:spPr bwMode="auto">
          <a:xfrm>
            <a:off x="3921370" y="1981200"/>
            <a:ext cx="502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Спасибо за внимание и понимание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762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ЦЭНЭФ –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XXI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век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821AE6D7-EE86-4A5F-8CE6-BF2712A7CB60}"/>
              </a:ext>
            </a:extLst>
          </p:cNvPr>
          <p:cNvCxnSpPr>
            <a:cxnSpLocks/>
          </p:cNvCxnSpPr>
          <p:nvPr/>
        </p:nvCxnSpPr>
        <p:spPr>
          <a:xfrm>
            <a:off x="293077" y="762000"/>
            <a:ext cx="8850923" cy="0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3400" y="1188222"/>
            <a:ext cx="2779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И.А. Башмаков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286000" y="62484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Мы тратим свою энергию, чтобы экономить вашу!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429000" y="-30778"/>
            <a:ext cx="571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Email: 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  <a:hlinkClick r:id="rId4"/>
              </a:rPr>
              <a:t>cenef@co.ru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; website: 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  <a:hlinkClick r:id="rId5"/>
              </a:rPr>
              <a:t>https://cenef-xxi.ru</a:t>
            </a:r>
            <a:endParaRPr kumimoji="0" 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F6BF83-6D86-E9C1-E0E7-773D499A8E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836705"/>
            <a:ext cx="2762458" cy="2548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2A84A7-4A02-0C18-0988-B9F35C80818F}"/>
              </a:ext>
            </a:extLst>
          </p:cNvPr>
          <p:cNvSpPr txBox="1"/>
          <p:nvPr/>
        </p:nvSpPr>
        <p:spPr>
          <a:xfrm>
            <a:off x="196361" y="4859054"/>
            <a:ext cx="8719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Полный текст работы</a:t>
            </a: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180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https://cenef-xxi.ru/uploads/Tehnologicheskij_razryv_1c905a5aa1.pdf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: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Summary in English: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https://cenef-xxi.ru/uploads/Technology_gap_b0cf666d23.pdf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5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ru-RU" sz="2800" dirty="0">
                <a:latin typeface="Impact" pitchFamily="34" charset="0"/>
              </a:rPr>
              <a:t>На пути декарбонизации мир добился пока малого, но зато мы поверили в себя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44332"/>
            <a:ext cx="8458200" cy="5029200"/>
          </a:xfrm>
        </p:spPr>
        <p:txBody>
          <a:bodyPr>
            <a:normAutofit fontScale="85000" lnSpcReduction="10000"/>
          </a:bodyPr>
          <a:lstStyle/>
          <a:p>
            <a:pPr marL="28575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/>
              <a:t>Даже оптимисты оказались пессимистами и не верили, что: </a:t>
            </a:r>
            <a:endParaRPr lang="en-US" sz="2400" b="1" dirty="0"/>
          </a:p>
          <a:p>
            <a:pPr marL="628650">
              <a:spcBef>
                <a:spcPts val="0"/>
              </a:spcBef>
              <a:spcAft>
                <a:spcPts val="1200"/>
              </a:spcAft>
            </a:pPr>
            <a:r>
              <a:rPr lang="ru-RU" sz="2400" b="1" dirty="0"/>
              <a:t>в Китае в 2023 году мощность ВИЭ сравняется с мощностью угольных ТЭС</a:t>
            </a:r>
          </a:p>
          <a:p>
            <a:pPr marL="628650">
              <a:spcBef>
                <a:spcPts val="0"/>
              </a:spcBef>
              <a:spcAft>
                <a:spcPts val="1200"/>
              </a:spcAft>
            </a:pPr>
            <a:r>
              <a:rPr lang="ru-RU" sz="2400" b="1" dirty="0"/>
              <a:t>в мире в 2023 году будет введено 440 ГВт мощностей ВИЭ, что вдвое больше мощности всех генерирующих источников России</a:t>
            </a:r>
          </a:p>
          <a:p>
            <a:pPr marL="628650">
              <a:spcBef>
                <a:spcPts val="0"/>
              </a:spcBef>
              <a:spcAft>
                <a:spcPts val="1200"/>
              </a:spcAft>
            </a:pPr>
            <a:r>
              <a:rPr lang="ru-RU" sz="2400" b="1" dirty="0"/>
              <a:t>в первом квартале 2023 года в Германии более 50% электроэнергии будет выработано на ВИЭ</a:t>
            </a:r>
          </a:p>
          <a:p>
            <a:pPr marL="628650">
              <a:spcBef>
                <a:spcPts val="0"/>
              </a:spcBef>
              <a:spcAft>
                <a:spcPts val="1200"/>
              </a:spcAft>
            </a:pPr>
            <a:r>
              <a:rPr lang="ru-RU" sz="2400" b="1" dirty="0"/>
              <a:t>во многих странах генерация на ВИЭ станет дешевле генерации на топливных электростанциях</a:t>
            </a:r>
          </a:p>
          <a:p>
            <a:pPr marL="628650">
              <a:spcBef>
                <a:spcPts val="0"/>
              </a:spcBef>
              <a:spcAft>
                <a:spcPts val="1200"/>
              </a:spcAft>
            </a:pPr>
            <a:r>
              <a:rPr lang="ru-RU" sz="2400" b="1" dirty="0"/>
              <a:t>в Китае в 2022 году будет продано более 14 млн электромобилей</a:t>
            </a:r>
          </a:p>
          <a:p>
            <a:pPr marL="628650">
              <a:spcBef>
                <a:spcPts val="0"/>
              </a:spcBef>
              <a:spcAft>
                <a:spcPts val="1200"/>
              </a:spcAft>
            </a:pPr>
            <a:r>
              <a:rPr lang="ru-RU" sz="2400" b="1" dirty="0"/>
              <a:t>в Швеции запустят производство стали с использованием водорода вместо кокса в качестве восстановителя</a:t>
            </a:r>
          </a:p>
          <a:p>
            <a:pPr marL="628650">
              <a:spcBef>
                <a:spcPts val="0"/>
              </a:spcBef>
              <a:spcAft>
                <a:spcPts val="1200"/>
              </a:spcAft>
            </a:pPr>
            <a:r>
              <a:rPr lang="ru-RU" sz="2400" b="1" dirty="0"/>
              <a:t>в Норвегии 60% зданий будут оснащены тепловыми насосами, а доля электромобилей в продажах достигнет 79% </a:t>
            </a:r>
            <a:endParaRPr lang="ru-RU" sz="16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861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ru-RU" sz="2800" dirty="0">
                <a:latin typeface="Impact" pitchFamily="34" charset="0"/>
              </a:rPr>
              <a:t>Вопросы, на которые необходимо получить ответы в данном исследовании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44332"/>
            <a:ext cx="8458200" cy="5029200"/>
          </a:xfrm>
        </p:spPr>
        <p:txBody>
          <a:bodyPr>
            <a:normAutofit fontScale="92500" lnSpcReduction="20000"/>
          </a:bodyPr>
          <a:lstStyle/>
          <a:p>
            <a:pPr marL="80010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b="1" dirty="0"/>
              <a:t>За счет каких источников поставок оборудования Россия сможет обеспечить необходимые вводы мощностей?</a:t>
            </a:r>
          </a:p>
          <a:p>
            <a:pPr marL="80010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b="1" dirty="0"/>
              <a:t>Какова нынешняя ситуация с производством чистых </a:t>
            </a:r>
            <a:r>
              <a:rPr lang="ru-RU" sz="2600" b="1" dirty="0" err="1"/>
              <a:t>низкоуглеродных</a:t>
            </a:r>
            <a:r>
              <a:rPr lang="ru-RU" sz="2600" b="1" dirty="0"/>
              <a:t> технологий в России и каковы планы развития такого производства?</a:t>
            </a:r>
          </a:p>
          <a:p>
            <a:pPr marL="80010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b="1" dirty="0"/>
              <a:t>Каковы позиции России в технологической гонке в этой сфере?</a:t>
            </a:r>
          </a:p>
          <a:p>
            <a:pPr marL="80010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b="1" dirty="0"/>
              <a:t>Какого уровня технологической независимости можно ожидать и насколько потребности в оборудовании могут быть покрыты собственным производством или оборудованием с высокими уровнями локализации?</a:t>
            </a:r>
          </a:p>
          <a:p>
            <a:pPr marL="80010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b="1" dirty="0"/>
              <a:t>Из каких стран может быть импортировано недостающее оборудование?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00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ru-RU" sz="2800" dirty="0">
                <a:latin typeface="Impact" pitchFamily="34" charset="0"/>
              </a:rPr>
              <a:t>В фокусе – «разрывы» в амбициях и масштабах применения </a:t>
            </a:r>
            <a:r>
              <a:rPr lang="ru-RU" sz="2800" dirty="0" err="1">
                <a:latin typeface="Impact" pitchFamily="34" charset="0"/>
              </a:rPr>
              <a:t>низкоуглеродных</a:t>
            </a:r>
            <a:r>
              <a:rPr lang="ru-RU" sz="2800" dirty="0">
                <a:latin typeface="Impact" pitchFamily="34" charset="0"/>
              </a:rPr>
              <a:t> технологий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44332"/>
            <a:ext cx="8458200" cy="5029200"/>
          </a:xfrm>
        </p:spPr>
        <p:txBody>
          <a:bodyPr>
            <a:normAutofit fontScale="92500"/>
          </a:bodyPr>
          <a:lstStyle/>
          <a:p>
            <a:pPr marL="28575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/>
              <a:t>•	</a:t>
            </a:r>
            <a:r>
              <a:rPr lang="ru-RU" sz="2600" b="1" dirty="0"/>
              <a:t>технологический разрыв </a:t>
            </a:r>
            <a:r>
              <a:rPr lang="ru-RU" sz="2400" dirty="0"/>
              <a:t>– нехватка экономически доступных </a:t>
            </a:r>
            <a:r>
              <a:rPr lang="ru-RU" sz="2400" dirty="0" err="1"/>
              <a:t>низкоуглеродных</a:t>
            </a:r>
            <a:r>
              <a:rPr lang="ru-RU" sz="2400" dirty="0"/>
              <a:t> технологий с высоким уровнем технологической готовности</a:t>
            </a:r>
          </a:p>
          <a:p>
            <a:pPr marL="28575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/>
              <a:t>•	</a:t>
            </a:r>
            <a:r>
              <a:rPr lang="ru-RU" sz="2600" b="1" dirty="0"/>
              <a:t>разрыв предложения </a:t>
            </a:r>
            <a:r>
              <a:rPr lang="ru-RU" sz="2400" dirty="0"/>
              <a:t>– нехватка на рынках технологий, услуг по их установке и эксплуатации в масштабах, позволяющих двигаться по намеченным траекториям углеродной нейтральности</a:t>
            </a:r>
          </a:p>
          <a:p>
            <a:pPr marL="28575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/>
              <a:t>•	</a:t>
            </a:r>
            <a:r>
              <a:rPr lang="ru-RU" sz="2600" b="1" dirty="0"/>
              <a:t>разрыв локализации </a:t>
            </a:r>
            <a:r>
              <a:rPr lang="ru-RU" sz="2400" dirty="0"/>
              <a:t>– нехватка самостоятельно производимого оборудования для снижения рисков возникновения перебоев в поставках импортного оборудования или рисков монопольного диктата цен на этих рынках доминирующими поставщиками подобно тому, как это десятилетиями происходит на рынках ископаемого топлива</a:t>
            </a:r>
            <a:endParaRPr lang="ru-RU" sz="2400" b="1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4195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838200"/>
          </a:xfrm>
        </p:spPr>
        <p:txBody>
          <a:bodyPr>
            <a:noAutofit/>
          </a:bodyPr>
          <a:lstStyle/>
          <a:p>
            <a:pPr marL="0" indent="0" algn="l"/>
            <a:r>
              <a:rPr lang="ru-RU" sz="2800" dirty="0">
                <a:latin typeface="Impact" pitchFamily="34" charset="0"/>
              </a:rPr>
              <a:t>Инструменты анализа и прогноза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746" y="1066800"/>
            <a:ext cx="8458200" cy="5791200"/>
          </a:xfrm>
        </p:spPr>
        <p:txBody>
          <a:bodyPr>
            <a:normAutofit fontScale="70000" lnSpcReduction="20000"/>
          </a:bodyPr>
          <a:lstStyle/>
          <a:p>
            <a:pPr marL="742950" indent="-457200">
              <a:spcBef>
                <a:spcPts val="0"/>
              </a:spcBef>
              <a:spcAft>
                <a:spcPts val="1200"/>
              </a:spcAft>
              <a:tabLst>
                <a:tab pos="2400300" algn="l"/>
              </a:tabLst>
            </a:pPr>
            <a:r>
              <a:rPr lang="ru-RU" sz="2900" b="1" dirty="0"/>
              <a:t>«Облако» моделей ЦЭНЭФ-</a:t>
            </a:r>
            <a:r>
              <a:rPr lang="en-US" sz="2900" b="1" dirty="0"/>
              <a:t>XXI</a:t>
            </a:r>
            <a:endParaRPr lang="ru-RU" sz="2900" dirty="0"/>
          </a:p>
          <a:p>
            <a:pPr marL="742950" indent="-457200">
              <a:spcBef>
                <a:spcPts val="0"/>
              </a:spcBef>
              <a:spcAft>
                <a:spcPts val="1200"/>
              </a:spcAft>
              <a:tabLst>
                <a:tab pos="2400300" algn="l"/>
              </a:tabLst>
            </a:pPr>
            <a:r>
              <a:rPr lang="ru-RU" sz="2900" b="1" dirty="0"/>
              <a:t>Используется сценарий 4D с поправками 2023 года в рамках работы «Внешняя торговля, экономический рост и декарбонизация в России»</a:t>
            </a:r>
          </a:p>
          <a:p>
            <a:pPr marL="742950" indent="-457200">
              <a:spcBef>
                <a:spcPts val="0"/>
              </a:spcBef>
              <a:spcAft>
                <a:spcPts val="1200"/>
              </a:spcAft>
              <a:tabLst>
                <a:tab pos="2400300" algn="l"/>
              </a:tabLst>
            </a:pPr>
            <a:r>
              <a:rPr lang="ru-RU" sz="2900" b="1" dirty="0"/>
              <a:t>Определяются масштабы применения и источники поставок </a:t>
            </a:r>
            <a:r>
              <a:rPr lang="ru-RU" sz="2900" b="1" dirty="0" err="1"/>
              <a:t>низкоуглеродных</a:t>
            </a:r>
            <a:r>
              <a:rPr lang="ru-RU" sz="2900" b="1" dirty="0"/>
              <a:t> технологий (по десятилетиям) на перспективу до 2060 года</a:t>
            </a:r>
          </a:p>
          <a:p>
            <a:pPr marL="742950" indent="-457200">
              <a:spcBef>
                <a:spcPts val="0"/>
              </a:spcBef>
              <a:spcAft>
                <a:spcPts val="1200"/>
              </a:spcAft>
              <a:tabLst>
                <a:tab pos="2400300" algn="l"/>
              </a:tabLst>
            </a:pPr>
            <a:r>
              <a:rPr lang="ru-RU" sz="2900" b="1" dirty="0"/>
              <a:t>Определяются потребности в среднегодовых вводах мощностей для обеспечения целевых объемов использования </a:t>
            </a:r>
            <a:r>
              <a:rPr lang="ru-RU" sz="2900" b="1" dirty="0" err="1"/>
              <a:t>низкоуглеродных</a:t>
            </a:r>
            <a:r>
              <a:rPr lang="ru-RU" sz="2900" b="1" dirty="0"/>
              <a:t> технологий</a:t>
            </a:r>
          </a:p>
          <a:p>
            <a:pPr marL="285750" indent="0">
              <a:spcBef>
                <a:spcPts val="0"/>
              </a:spcBef>
              <a:spcAft>
                <a:spcPts val="1200"/>
              </a:spcAft>
              <a:buNone/>
              <a:tabLst>
                <a:tab pos="2400300" algn="l"/>
              </a:tabLst>
            </a:pPr>
            <a:r>
              <a:rPr lang="ru-RU" sz="2900" b="1" dirty="0"/>
              <a:t>Данное исследование - продолжение серии работ ЦЭНЭФ-</a:t>
            </a:r>
            <a:r>
              <a:rPr lang="en-US" sz="2900" b="1" dirty="0"/>
              <a:t>XXI</a:t>
            </a:r>
            <a:r>
              <a:rPr lang="ru-RU" sz="2900" b="1" dirty="0"/>
              <a:t>:</a:t>
            </a:r>
          </a:p>
          <a:p>
            <a:pPr marL="285750" indent="0">
              <a:spcBef>
                <a:spcPts val="0"/>
              </a:spcBef>
              <a:spcAft>
                <a:spcPts val="1200"/>
              </a:spcAft>
              <a:buNone/>
              <a:tabLst>
                <a:tab pos="2400300" algn="l"/>
              </a:tabLst>
            </a:pPr>
            <a:r>
              <a:rPr lang="ru-RU" sz="2300" dirty="0">
                <a:cs typeface="Arial" panose="020B0604020202020204" pitchFamily="34" charset="0"/>
              </a:rPr>
              <a:t>2020. Башмаков и др. Мониторинг применения </a:t>
            </a:r>
            <a:r>
              <a:rPr lang="ru-RU" sz="2300" dirty="0" err="1">
                <a:cs typeface="Arial" panose="020B0604020202020204" pitchFamily="34" charset="0"/>
              </a:rPr>
              <a:t>низкоуглеродных</a:t>
            </a:r>
            <a:r>
              <a:rPr lang="ru-RU" sz="2300" dirty="0">
                <a:cs typeface="Arial" panose="020B0604020202020204" pitchFamily="34" charset="0"/>
              </a:rPr>
              <a:t> технологий в России: возможности  для ускорения и риски отставания.</a:t>
            </a:r>
          </a:p>
          <a:p>
            <a:pPr marL="28575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300" kern="100" dirty="0">
                <a:effectLst/>
                <a:ea typeface="Calibri" panose="020F0502020204030204" pitchFamily="34" charset="0"/>
              </a:rPr>
              <a:t>2022 - </a:t>
            </a:r>
            <a:r>
              <a:rPr lang="en-US" sz="2300" kern="100" dirty="0">
                <a:effectLst/>
                <a:ea typeface="Calibri" panose="020F0502020204030204" pitchFamily="34" charset="0"/>
              </a:rPr>
              <a:t>Bashmakov I., V. Bashmakov, K. Borisov, M. Dzedzichek, A. Lunin, I. </a:t>
            </a:r>
            <a:r>
              <a:rPr lang="en-US" sz="2300" kern="100" dirty="0" err="1">
                <a:effectLst/>
                <a:ea typeface="Calibri" panose="020F0502020204030204" pitchFamily="34" charset="0"/>
              </a:rPr>
              <a:t>Govor</a:t>
            </a:r>
            <a:r>
              <a:rPr lang="en-US" sz="2300" kern="100" dirty="0">
                <a:effectLst/>
                <a:ea typeface="Calibri" panose="020F0502020204030204" pitchFamily="34" charset="0"/>
              </a:rPr>
              <a:t>. 2022. Russia’s carbon neutrality: pathways to 2060. </a:t>
            </a:r>
            <a:r>
              <a:rPr lang="en-US" sz="2300" kern="100" dirty="0" err="1">
                <a:effectLst/>
                <a:ea typeface="Calibri" panose="020F0502020204030204" pitchFamily="34" charset="0"/>
              </a:rPr>
              <a:t>CENEf</a:t>
            </a:r>
            <a:r>
              <a:rPr lang="en-US" sz="2300" kern="100" dirty="0">
                <a:effectLst/>
                <a:ea typeface="Calibri" panose="020F0502020204030204" pitchFamily="34" charset="0"/>
              </a:rPr>
              <a:t>-XXI. </a:t>
            </a:r>
            <a:r>
              <a:rPr lang="en-US" sz="2300" u="sng" kern="100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2"/>
              </a:rPr>
              <a:t>https://cenef-xxi.ru/articles/</a:t>
            </a:r>
            <a:r>
              <a:rPr lang="en-US" sz="2300" u="sng" kern="100" dirty="0" err="1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2"/>
              </a:rPr>
              <a:t>russia’s</a:t>
            </a:r>
            <a:r>
              <a:rPr lang="en-US" sz="2300" u="sng" kern="100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2"/>
              </a:rPr>
              <a:t>-carbon-neutrality:-pathways-to-2060</a:t>
            </a:r>
            <a:r>
              <a:rPr lang="en-US" sz="2300" u="sng" kern="1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2300" kern="100" dirty="0">
              <a:effectLst/>
              <a:ea typeface="Calibri" panose="020F0502020204030204" pitchFamily="34" charset="0"/>
            </a:endParaRPr>
          </a:p>
          <a:p>
            <a:pPr marL="28575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300" dirty="0"/>
              <a:t>2023 - </a:t>
            </a:r>
            <a:r>
              <a:rPr lang="ru-RU" sz="2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Башмаков И.А. Внешняя торговля, экономический рост и декарбонизация в России. Долгосрочные перспективы. Москва, апрель 2023 г. </a:t>
            </a:r>
            <a:r>
              <a:rPr lang="ru-RU" sz="23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https://cenef-xxi.ru/uploads/RUS_Vneshnyaya_torgovlya_ekonomicheskij_rost_Perspektivy_463a2412c5.pdf</a:t>
            </a:r>
            <a:endParaRPr lang="ru-RU" sz="23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4632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066800"/>
          </a:xfrm>
        </p:spPr>
        <p:txBody>
          <a:bodyPr>
            <a:noAutofit/>
          </a:bodyPr>
          <a:lstStyle/>
          <a:p>
            <a:pPr marL="0" indent="0" algn="l"/>
            <a:r>
              <a:rPr lang="ru-RU" sz="2800" dirty="0">
                <a:latin typeface="Impact" pitchFamily="34" charset="0"/>
              </a:rPr>
              <a:t>«Облако» моделей ЦЭНЭФ-</a:t>
            </a:r>
            <a:r>
              <a:rPr lang="en-US" sz="2800" dirty="0">
                <a:latin typeface="Impact" pitchFamily="34" charset="0"/>
              </a:rPr>
              <a:t>XXI</a:t>
            </a:r>
            <a:endParaRPr lang="ru-RU" sz="2800" dirty="0">
              <a:latin typeface="Impact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143000"/>
            <a:ext cx="843949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861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76200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Impact" pitchFamily="34" charset="0"/>
              </a:rPr>
              <a:t>Динамика выбросов и стоков СО</a:t>
            </a:r>
            <a:r>
              <a:rPr lang="ru-RU" sz="2400" baseline="-25000" dirty="0">
                <a:latin typeface="Impact" pitchFamily="34" charset="0"/>
              </a:rPr>
              <a:t>2</a:t>
            </a:r>
            <a:r>
              <a:rPr lang="ru-RU" sz="2400" dirty="0">
                <a:latin typeface="Impact" pitchFamily="34" charset="0"/>
              </a:rPr>
              <a:t> в сценарии 4D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0" y="4346575"/>
            <a:ext cx="482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/>
              <a:t>В итоге применения </a:t>
            </a:r>
            <a:r>
              <a:rPr lang="ru-RU" b="1" dirty="0" err="1"/>
              <a:t>низкоуглеродных</a:t>
            </a:r>
            <a:r>
              <a:rPr lang="ru-RU" b="1" dirty="0"/>
              <a:t> технологий на фоне скорректированных оценок развития экономики России до 2060 г. сформированы траектории выбросов ПГ, обеспечивающие достижение Россией заявленной цели углеродной нейтральности к 2060 году</a:t>
            </a:r>
            <a:endParaRPr lang="en-US" sz="1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A48EB-0DE2-7663-7E1D-89E7043A7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762000"/>
            <a:ext cx="4953000" cy="35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5CAEC1-07F1-E16F-7264-4FF46B69EEAB}"/>
              </a:ext>
            </a:extLst>
          </p:cNvPr>
          <p:cNvSpPr txBox="1"/>
          <p:nvPr/>
        </p:nvSpPr>
        <p:spPr>
          <a:xfrm>
            <a:off x="5588000" y="791725"/>
            <a:ext cx="3556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338" indent="-28733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/>
              <a:t>Достижение углеродной нейтральности к 2060 году все еще возможно даже без увеличения нетто-стоков в секторе ЗИЗЛХ</a:t>
            </a:r>
            <a:r>
              <a:rPr lang="ru-RU" sz="2000" dirty="0"/>
              <a:t> </a:t>
            </a:r>
          </a:p>
          <a:p>
            <a:pPr marL="287338" indent="-28733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Декаплинг</a:t>
            </a: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исчез. </a:t>
            </a:r>
            <a:r>
              <a:rPr lang="ru-RU" sz="2000" b="1" dirty="0"/>
              <a:t>В России в последние годы наблюдается </a:t>
            </a:r>
            <a:r>
              <a:rPr lang="ru-RU" sz="2000" b="1" dirty="0" err="1"/>
              <a:t>суперкаплинг</a:t>
            </a:r>
            <a:r>
              <a:rPr lang="ru-RU" sz="2000" b="1" dirty="0"/>
              <a:t>: </a:t>
            </a:r>
          </a:p>
          <a:p>
            <a:pPr marL="541338" lvl="1" indent="-2762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/>
              <a:t>в 2020-2021 годах выбросы ПГ строго следовали за динамикой ВВП</a:t>
            </a:r>
          </a:p>
          <a:p>
            <a:pPr marL="541338" lvl="1" indent="-2762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/>
              <a:t>прирост нетто-выбросов ПГ и выбросов от сектора энергетики в 2021 году стал рекордным за весь период наблюдений с 1990 года</a:t>
            </a:r>
          </a:p>
        </p:txBody>
      </p:sp>
    </p:spTree>
    <p:extLst>
      <p:ext uri="{BB962C8B-B14F-4D97-AF65-F5344CB8AC3E}">
        <p14:creationId xmlns:p14="http://schemas.microsoft.com/office/powerpoint/2010/main" val="1551091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</TotalTime>
  <Words>2224</Words>
  <Application>Microsoft Office PowerPoint</Application>
  <PresentationFormat>On-screen Show (4:3)</PresentationFormat>
  <Paragraphs>227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Arial Black</vt:lpstr>
      <vt:lpstr>Calibri</vt:lpstr>
      <vt:lpstr>Impact</vt:lpstr>
      <vt:lpstr>Symbol</vt:lpstr>
      <vt:lpstr>Wingdings</vt:lpstr>
      <vt:lpstr>Office Theme</vt:lpstr>
      <vt:lpstr>PowerPoint Presentation</vt:lpstr>
      <vt:lpstr> 1 Цели и задачи работы  Инструменты анализа и прогноза</vt:lpstr>
      <vt:lpstr>МГЭИК предупреждал: климат не ждет и меняется очень опасно</vt:lpstr>
      <vt:lpstr>На пути декарбонизации мир добился пока малого, но зато мы поверили в себя</vt:lpstr>
      <vt:lpstr>Вопросы, на которые необходимо получить ответы в данном исследовании</vt:lpstr>
      <vt:lpstr>В фокусе – «разрывы» в амбициях и масштабах применения низкоуглеродных технологий</vt:lpstr>
      <vt:lpstr>Инструменты анализа и прогноза</vt:lpstr>
      <vt:lpstr>«Облако» моделей ЦЭНЭФ-XXI</vt:lpstr>
      <vt:lpstr>Динамика выбросов и стоков СО2 в сценарии 4D</vt:lpstr>
      <vt:lpstr>Ключевые низкоуглеродные технологии</vt:lpstr>
      <vt:lpstr>Шкала уровня технологической готовности</vt:lpstr>
      <vt:lpstr>Для анализа отобрано 30 ключевых технологий</vt:lpstr>
      <vt:lpstr>Низкоуглеродные технологии в стратегических документах </vt:lpstr>
      <vt:lpstr>2  Нынешние масштабы внедрения низкоуглеродных технологий и уровень их локализации</vt:lpstr>
      <vt:lpstr>НИЗКОУГЛЕРОДНЫЕ ЭНЕРГЕТИЧЕСКИЕ СИСТЕМЫ </vt:lpstr>
      <vt:lpstr>ПРОМЫШЛЕННОСТЬ</vt:lpstr>
      <vt:lpstr>ТРАНСПОРТ</vt:lpstr>
      <vt:lpstr>ЗДАНИЯ</vt:lpstr>
      <vt:lpstr>ВОДОРОД</vt:lpstr>
      <vt:lpstr>CCUS</vt:lpstr>
      <vt:lpstr>3  Целевые индикаторы для секторов и технологий, обеспечивающие достижение углеродной нейтральности</vt:lpstr>
      <vt:lpstr>Целевые индикаторы для энергетических систем</vt:lpstr>
      <vt:lpstr>Целевые индикаторы для транспорта</vt:lpstr>
      <vt:lpstr>Целевые индикаторы для зданий</vt:lpstr>
      <vt:lpstr>Целевые индикаторы для водорода (тыс т)</vt:lpstr>
      <vt:lpstr>Целевые индикаторы для системы CCUS (млн т)</vt:lpstr>
      <vt:lpstr>4  Три разрыва. Необходимые масштабы внедрения, ожидаемые уровни производства и локализации низкоуглеродных технологий</vt:lpstr>
      <vt:lpstr>Энергетические системы. Среднегодовые вводы мощностей и источники их покрытия</vt:lpstr>
      <vt:lpstr>Промышленность. Среднегодовые вводы мощностей и источники их покрытия</vt:lpstr>
      <vt:lpstr>Транспорт. Среднегодовые вводы мощностей и источники их покрытия</vt:lpstr>
      <vt:lpstr>Здания. Среднегодовые вводы мощностей и источники их покрытия</vt:lpstr>
      <vt:lpstr>Водород и CCUS. Среднегодовые вводы мощностей и источники их покрытия</vt:lpstr>
      <vt:lpstr>5  Разрыв масштаба.  Nothing-to-see view</vt:lpstr>
      <vt:lpstr>Low carbon in red: Текущий и прогнозируемый уровни географической концентрации производства оборудования для ключевых чистых технологий</vt:lpstr>
      <vt:lpstr>Nothing-to-see view: на фоне мировых лидеров (2022 и 2030 годы) масштабы производства низкоуглеродных технологий в России (2030 и 2060 годы) крайне малы</vt:lpstr>
      <vt:lpstr>ВЭС </vt:lpstr>
      <vt:lpstr>Политика полного технологического суверенитета – это тупиковый путь</vt:lpstr>
      <vt:lpstr>Разносторонняя и географически сбалансированная международная кооперация в сфере производства низкоуглеродных технологий – это устойчивая и эффективная стратегия для России, у которой масштабы собственного рынка недостаточно велики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igor</dc:creator>
  <cp:lastModifiedBy>Igor A. Bashmakov</cp:lastModifiedBy>
  <cp:revision>118</cp:revision>
  <cp:lastPrinted>2023-07-11T08:48:32Z</cp:lastPrinted>
  <dcterms:created xsi:type="dcterms:W3CDTF">2022-04-14T07:30:25Z</dcterms:created>
  <dcterms:modified xsi:type="dcterms:W3CDTF">2023-07-11T09:16:19Z</dcterms:modified>
</cp:coreProperties>
</file>