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80" r:id="rId1"/>
  </p:sldMasterIdLst>
  <p:notesMasterIdLst>
    <p:notesMasterId r:id="rId39"/>
  </p:notesMasterIdLst>
  <p:sldIdLst>
    <p:sldId id="301" r:id="rId2"/>
    <p:sldId id="938" r:id="rId3"/>
    <p:sldId id="929" r:id="rId4"/>
    <p:sldId id="379" r:id="rId5"/>
    <p:sldId id="474" r:id="rId6"/>
    <p:sldId id="930" r:id="rId7"/>
    <p:sldId id="941" r:id="rId8"/>
    <p:sldId id="425" r:id="rId9"/>
    <p:sldId id="942" r:id="rId10"/>
    <p:sldId id="943" r:id="rId11"/>
    <p:sldId id="944" r:id="rId12"/>
    <p:sldId id="860" r:id="rId13"/>
    <p:sldId id="659" r:id="rId14"/>
    <p:sldId id="871" r:id="rId15"/>
    <p:sldId id="852" r:id="rId16"/>
    <p:sldId id="859" r:id="rId17"/>
    <p:sldId id="872" r:id="rId18"/>
    <p:sldId id="945" r:id="rId19"/>
    <p:sldId id="946" r:id="rId20"/>
    <p:sldId id="948" r:id="rId21"/>
    <p:sldId id="951" r:id="rId22"/>
    <p:sldId id="950" r:id="rId23"/>
    <p:sldId id="949" r:id="rId24"/>
    <p:sldId id="917" r:id="rId25"/>
    <p:sldId id="952" r:id="rId26"/>
    <p:sldId id="953" r:id="rId27"/>
    <p:sldId id="566" r:id="rId28"/>
    <p:sldId id="302" r:id="rId29"/>
    <p:sldId id="355" r:id="rId30"/>
    <p:sldId id="947" r:id="rId31"/>
    <p:sldId id="955" r:id="rId32"/>
    <p:sldId id="956" r:id="rId33"/>
    <p:sldId id="957" r:id="rId34"/>
    <p:sldId id="958" r:id="rId35"/>
    <p:sldId id="959" r:id="rId36"/>
    <p:sldId id="960" r:id="rId37"/>
    <p:sldId id="398" r:id="rId38"/>
  </p:sldIdLst>
  <p:sldSz cx="9144000" cy="6858000" type="screen4x3"/>
  <p:notesSz cx="6781800" cy="99187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4">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FF7C8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205" autoAdjust="0"/>
  </p:normalViewPr>
  <p:slideViewPr>
    <p:cSldViewPr>
      <p:cViewPr varScale="1">
        <p:scale>
          <a:sx n="78" d="100"/>
          <a:sy n="78" d="100"/>
        </p:scale>
        <p:origin x="1522" y="77"/>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1848" y="-86"/>
      </p:cViewPr>
      <p:guideLst>
        <p:guide orient="horz" pos="3124"/>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95935"/>
          </a:xfrm>
          <a:prstGeom prst="rect">
            <a:avLst/>
          </a:prstGeom>
        </p:spPr>
        <p:txBody>
          <a:bodyPr vert="horz" lIns="91294" tIns="45647" rIns="91294" bIns="45647" rtlCol="0"/>
          <a:lstStyle>
            <a:lvl1pPr algn="l">
              <a:defRPr sz="1200"/>
            </a:lvl1pPr>
          </a:lstStyle>
          <a:p>
            <a:pPr>
              <a:defRPr/>
            </a:pPr>
            <a:endParaRPr lang="en-US" dirty="0"/>
          </a:p>
        </p:txBody>
      </p:sp>
      <p:sp>
        <p:nvSpPr>
          <p:cNvPr id="3" name="Date Placeholder 2"/>
          <p:cNvSpPr>
            <a:spLocks noGrp="1"/>
          </p:cNvSpPr>
          <p:nvPr>
            <p:ph type="dt" idx="1"/>
          </p:nvPr>
        </p:nvSpPr>
        <p:spPr>
          <a:xfrm>
            <a:off x="3841451" y="0"/>
            <a:ext cx="2938780" cy="495935"/>
          </a:xfrm>
          <a:prstGeom prst="rect">
            <a:avLst/>
          </a:prstGeom>
        </p:spPr>
        <p:txBody>
          <a:bodyPr vert="horz" lIns="91294" tIns="45647" rIns="91294" bIns="45647" rtlCol="0"/>
          <a:lstStyle>
            <a:lvl1pPr algn="r">
              <a:defRPr sz="1200"/>
            </a:lvl1pPr>
          </a:lstStyle>
          <a:p>
            <a:pPr>
              <a:defRPr/>
            </a:pPr>
            <a:fld id="{14B5E8C0-E1A2-4223-B5D1-C805338B6C4C}" type="datetimeFigureOut">
              <a:rPr lang="en-US"/>
              <a:pPr>
                <a:defRPr/>
              </a:pPr>
              <a:t>5/30/2024</a:t>
            </a:fld>
            <a:endParaRPr lang="en-US" dirty="0"/>
          </a:p>
        </p:txBody>
      </p:sp>
      <p:sp>
        <p:nvSpPr>
          <p:cNvPr id="4" name="Slide Image Placeholder 3"/>
          <p:cNvSpPr>
            <a:spLocks noGrp="1" noRot="1" noChangeAspect="1"/>
          </p:cNvSpPr>
          <p:nvPr>
            <p:ph type="sldImg" idx="2"/>
          </p:nvPr>
        </p:nvSpPr>
        <p:spPr>
          <a:xfrm>
            <a:off x="912813" y="744538"/>
            <a:ext cx="4956175" cy="3717925"/>
          </a:xfrm>
          <a:prstGeom prst="rect">
            <a:avLst/>
          </a:prstGeom>
          <a:noFill/>
          <a:ln w="12700">
            <a:solidFill>
              <a:prstClr val="black"/>
            </a:solidFill>
          </a:ln>
        </p:spPr>
        <p:txBody>
          <a:bodyPr vert="horz" lIns="91294" tIns="45647" rIns="91294" bIns="45647" rtlCol="0" anchor="ctr"/>
          <a:lstStyle/>
          <a:p>
            <a:pPr lvl="0"/>
            <a:endParaRPr lang="en-US" noProof="0" dirty="0"/>
          </a:p>
        </p:txBody>
      </p:sp>
      <p:sp>
        <p:nvSpPr>
          <p:cNvPr id="5" name="Notes Placeholder 4"/>
          <p:cNvSpPr>
            <a:spLocks noGrp="1"/>
          </p:cNvSpPr>
          <p:nvPr>
            <p:ph type="body" sz="quarter" idx="3"/>
          </p:nvPr>
        </p:nvSpPr>
        <p:spPr>
          <a:xfrm>
            <a:off x="678180" y="4711383"/>
            <a:ext cx="5425440" cy="4463415"/>
          </a:xfrm>
          <a:prstGeom prst="rect">
            <a:avLst/>
          </a:prstGeom>
        </p:spPr>
        <p:txBody>
          <a:bodyPr vert="horz" lIns="91294" tIns="45647" rIns="91294" bIns="4564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1044"/>
            <a:ext cx="2938780" cy="495935"/>
          </a:xfrm>
          <a:prstGeom prst="rect">
            <a:avLst/>
          </a:prstGeom>
        </p:spPr>
        <p:txBody>
          <a:bodyPr vert="horz" lIns="91294" tIns="45647" rIns="91294" bIns="45647"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41451" y="9421044"/>
            <a:ext cx="2938780" cy="495935"/>
          </a:xfrm>
          <a:prstGeom prst="rect">
            <a:avLst/>
          </a:prstGeom>
        </p:spPr>
        <p:txBody>
          <a:bodyPr vert="horz" lIns="91294" tIns="45647" rIns="91294" bIns="45647" rtlCol="0" anchor="b"/>
          <a:lstStyle>
            <a:lvl1pPr algn="r">
              <a:defRPr sz="1200"/>
            </a:lvl1pPr>
          </a:lstStyle>
          <a:p>
            <a:pPr>
              <a:defRPr/>
            </a:pPr>
            <a:fld id="{74D5148D-7D9E-4FA2-9999-2F9B3F392DD9}" type="slidenum">
              <a:rPr lang="en-US"/>
              <a:pPr>
                <a:defRPr/>
              </a:pPr>
              <a:t>‹#›</a:t>
            </a:fld>
            <a:endParaRPr lang="en-US" dirty="0"/>
          </a:p>
        </p:txBody>
      </p:sp>
    </p:spTree>
    <p:extLst>
      <p:ext uri="{BB962C8B-B14F-4D97-AF65-F5344CB8AC3E}">
        <p14:creationId xmlns:p14="http://schemas.microsoft.com/office/powerpoint/2010/main" val="3763261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E9E94-E0E1-4891-B8F2-75E5BC2C8B3E}" type="slidenum">
              <a:rPr lang="en-US" smtClean="0"/>
              <a:t>1</a:t>
            </a:fld>
            <a:endParaRPr lang="en-US"/>
          </a:p>
        </p:txBody>
      </p:sp>
    </p:spTree>
    <p:extLst>
      <p:ext uri="{BB962C8B-B14F-4D97-AF65-F5344CB8AC3E}">
        <p14:creationId xmlns:p14="http://schemas.microsoft.com/office/powerpoint/2010/main" val="180649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D5148D-7D9E-4FA2-9999-2F9B3F392DD9}" type="slidenum">
              <a:rPr lang="en-US" smtClean="0"/>
              <a:pPr>
                <a:defRPr/>
              </a:pPr>
              <a:t>3</a:t>
            </a:fld>
            <a:endParaRPr lang="en-US" dirty="0"/>
          </a:p>
        </p:txBody>
      </p:sp>
    </p:spTree>
    <p:extLst>
      <p:ext uri="{BB962C8B-B14F-4D97-AF65-F5344CB8AC3E}">
        <p14:creationId xmlns:p14="http://schemas.microsoft.com/office/powerpoint/2010/main" val="274263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D5148D-7D9E-4FA2-9999-2F9B3F392DD9}" type="slidenum">
              <a:rPr lang="en-US" smtClean="0"/>
              <a:pPr>
                <a:defRPr/>
              </a:pPr>
              <a:t>6</a:t>
            </a:fld>
            <a:endParaRPr lang="en-US" dirty="0"/>
          </a:p>
        </p:txBody>
      </p:sp>
    </p:spTree>
    <p:extLst>
      <p:ext uri="{BB962C8B-B14F-4D97-AF65-F5344CB8AC3E}">
        <p14:creationId xmlns:p14="http://schemas.microsoft.com/office/powerpoint/2010/main" val="308471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C017B7-6011-40B4-B902-133F7822B635}" type="slidenum">
              <a:rPr lang="en-US" smtClean="0"/>
              <a:t>29</a:t>
            </a:fld>
            <a:endParaRPr lang="en-US"/>
          </a:p>
        </p:txBody>
      </p:sp>
    </p:spTree>
    <p:extLst>
      <p:ext uri="{BB962C8B-B14F-4D97-AF65-F5344CB8AC3E}">
        <p14:creationId xmlns:p14="http://schemas.microsoft.com/office/powerpoint/2010/main" val="3992250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369A587-B3B9-49F3-9A11-DE7C1AD9530E}"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3014C5F-5833-4543-9ACC-E7D0D025B8CF}"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1187B28-5E1B-4E81-BB40-002DBA9F003C}"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020D481-FAE6-483F-988A-66DD7A8DAF9B}"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FDEDBF3-C7D5-4CED-8786-C616795EF77D}"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182A9C-F02D-444D-9A10-0EA6B6E9D51A}"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E94EF0E-9DF3-4252-8D43-F9F288902DAC}"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CA04D36-DC10-444C-B7E9-A2D162BF1AFA}"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B6306CF-5553-4011-9328-518C6E376641}"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3E91268-29EA-4692-B930-FC6F5BD6D40D}"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2C3D635-50CE-4E83-8831-C7D1A359AFA4}"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99040FE-F065-4AB5-B475-79964D5B2C70}"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481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481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481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C0C284F-C7FA-44B9-ABC4-B1D1F177DC49}"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t.me/LowCarbonRussia" TargetMode="External"/><Relationship Id="rId5" Type="http://schemas.openxmlformats.org/officeDocument/2006/relationships/hyperlink" Target="https://cenef-xxi.ru/" TargetMode="External"/><Relationship Id="rId4" Type="http://schemas.openxmlformats.org/officeDocument/2006/relationships/hyperlink" Target="mailto:cenef@co.r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carbontracker.org/reports/navigating-peak-demand/" TargetMode="Externa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hyperlink" Target="https://doi.org/10.32609/0042-8736-2018-4-49-75" TargetMode="External"/><Relationship Id="rId4" Type="http://schemas.openxmlformats.org/officeDocument/2006/relationships/image" Target="../media/image1.wmf"/></Relationships>
</file>

<file path=ppt/slides/_rels/slide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1.wmf"/></Relationships>
</file>

<file path=ppt/slides/_rels/slide24.xml.rels><?xml version="1.0" encoding="UTF-8" standalone="yes"?>
<Relationships xmlns="http://schemas.openxmlformats.org/package/2006/relationships"><Relationship Id="rId3" Type="http://schemas.openxmlformats.org/officeDocument/2006/relationships/image" Target="../media/image1.wmf"/><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emf"/></Relationships>
</file>

<file path=ppt/slides/_rels/slide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2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t.me/LowCarbonRussia" TargetMode="External"/><Relationship Id="rId3" Type="http://schemas.openxmlformats.org/officeDocument/2006/relationships/image" Target="../media/image1.wmf"/><Relationship Id="rId7" Type="http://schemas.openxmlformats.org/officeDocument/2006/relationships/hyperlink" Target="https://cenef-xxi.ru/"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mailto:cenef@co.ru" TargetMode="External"/><Relationship Id="rId5" Type="http://schemas.openxmlformats.org/officeDocument/2006/relationships/image" Target="../media/image2.png"/><Relationship Id="rId4" Type="http://schemas.openxmlformats.org/officeDocument/2006/relationships/image" Target="../media/image41.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wmf"/><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hyperlink" Target="https://cenef-xxi.ru/uploads/RUS_Vneshnyaya_torgovlya_ekonomicheskij_rost_Perspektivy_463a2412c5.pdf" TargetMode="External"/><Relationship Id="rId7" Type="http://schemas.openxmlformats.org/officeDocument/2006/relationships/image" Target="../media/image2.png"/><Relationship Id="rId2" Type="http://schemas.openxmlformats.org/officeDocument/2006/relationships/hyperlink" Target="https://cenef-xxi.ru/articles/dvizhenie-rossii-k-uglerodnoj-nejtralnosti:-razvilki-na-dorozhnyh-kartah" TargetMode="External"/><Relationship Id="rId1" Type="http://schemas.openxmlformats.org/officeDocument/2006/relationships/slideLayout" Target="../slideLayouts/slideLayout2.xml"/><Relationship Id="rId6" Type="http://schemas.openxmlformats.org/officeDocument/2006/relationships/hyperlink" Target="https://cenef-xxi.ru/uploads/Roadmaps_46ea8e9def.pdf" TargetMode="External"/><Relationship Id="rId5" Type="http://schemas.openxmlformats.org/officeDocument/2006/relationships/hyperlink" Target="https://cenef-xxi.ru/articles/raspredelitelnye-effekty-ot-mer-po-dekarbonizacii-ekonomiki-rossii" TargetMode="External"/><Relationship Id="rId4" Type="http://schemas.openxmlformats.org/officeDocument/2006/relationships/hyperlink" Target="https://cenef-xxi.ru/articles/nizkouglerodnye-tehnologii-v-rossii.-nyneshnij-status-i-perspektiv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hyperlink" Target="https://doi.org/10.32609/0042-8736-2019-10-32-63" TargetMode="Externa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2.xml"/><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Рисунок 4"/>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0"/>
            <a:ext cx="838200" cy="738744"/>
          </a:xfrm>
          <a:prstGeom prst="rect">
            <a:avLst/>
          </a:prstGeom>
          <a:solidFill>
            <a:srgbClr val="FFFF00">
              <a:alpha val="50195"/>
            </a:srgbClr>
          </a:solidFill>
          <a:ln w="9525">
            <a:noFill/>
            <a:miter lim="800000"/>
            <a:headEnd/>
            <a:tailEnd/>
          </a:ln>
        </p:spPr>
      </p:pic>
      <p:sp>
        <p:nvSpPr>
          <p:cNvPr id="2060" name="Rectangle 18"/>
          <p:cNvSpPr>
            <a:spLocks noChangeArrowheads="1"/>
          </p:cNvSpPr>
          <p:nvPr/>
        </p:nvSpPr>
        <p:spPr bwMode="auto">
          <a:xfrm>
            <a:off x="3645023" y="2060848"/>
            <a:ext cx="5498977" cy="2308324"/>
          </a:xfrm>
          <a:prstGeom prst="rect">
            <a:avLst/>
          </a:prstGeom>
          <a:solidFill>
            <a:srgbClr val="002060"/>
          </a:solidFill>
          <a:ln w="9525">
            <a:noFill/>
            <a:miter lim="800000"/>
            <a:headEnd/>
            <a:tailEnd/>
          </a:ln>
        </p:spPr>
        <p:txBody>
          <a:bodyPr wrap="square">
            <a:spAutoFit/>
          </a:bodyPr>
          <a:lstStyle/>
          <a:p>
            <a:pPr marL="176213">
              <a:spcBef>
                <a:spcPts val="1800"/>
              </a:spcBef>
              <a:spcAft>
                <a:spcPts val="1800"/>
              </a:spcAft>
            </a:pPr>
            <a:r>
              <a:rPr lang="ru-RU" sz="7200" dirty="0">
                <a:solidFill>
                  <a:schemeClr val="bg1"/>
                </a:solidFill>
                <a:effectLst/>
                <a:latin typeface="Impact" panose="020B0806030902050204" pitchFamily="34" charset="0"/>
                <a:ea typeface="SimSun" panose="02010600030101010101" pitchFamily="2" charset="-122"/>
              </a:rPr>
              <a:t>Тр</a:t>
            </a:r>
            <a:r>
              <a:rPr lang="ru-RU" sz="7200" dirty="0">
                <a:solidFill>
                  <a:schemeClr val="bg1"/>
                </a:solidFill>
                <a:latin typeface="Impact" panose="020B0806030902050204" pitchFamily="34" charset="0"/>
                <a:ea typeface="SimSun" panose="02010600030101010101" pitchFamily="2" charset="-122"/>
              </a:rPr>
              <a:t>и мифа о роли нефти</a:t>
            </a:r>
            <a:endParaRPr lang="ru-RU" sz="7200" dirty="0">
              <a:solidFill>
                <a:schemeClr val="bg1"/>
              </a:solidFill>
              <a:latin typeface="Impact" panose="020B0806030902050204" pitchFamily="34" charset="0"/>
            </a:endParaRPr>
          </a:p>
        </p:txBody>
      </p:sp>
      <p:sp>
        <p:nvSpPr>
          <p:cNvPr id="10" name="Rectangle 9"/>
          <p:cNvSpPr/>
          <p:nvPr/>
        </p:nvSpPr>
        <p:spPr>
          <a:xfrm>
            <a:off x="838200" y="210951"/>
            <a:ext cx="1968623" cy="400110"/>
          </a:xfrm>
          <a:prstGeom prst="rect">
            <a:avLst/>
          </a:prstGeom>
        </p:spPr>
        <p:txBody>
          <a:bodyPr wrap="square">
            <a:spAutoFit/>
          </a:bodyPr>
          <a:lstStyle/>
          <a:p>
            <a:r>
              <a:rPr lang="ru-RU" sz="2000" dirty="0">
                <a:solidFill>
                  <a:schemeClr val="tx2">
                    <a:lumMod val="75000"/>
                  </a:schemeClr>
                </a:solidFill>
                <a:latin typeface="Impact" pitchFamily="34" charset="0"/>
              </a:rPr>
              <a:t>ЦЭНЭФ – </a:t>
            </a:r>
            <a:r>
              <a:rPr lang="en-US" sz="2000" dirty="0">
                <a:solidFill>
                  <a:schemeClr val="tx2">
                    <a:lumMod val="75000"/>
                  </a:schemeClr>
                </a:solidFill>
                <a:latin typeface="Impact" pitchFamily="34" charset="0"/>
              </a:rPr>
              <a:t>XXI</a:t>
            </a:r>
            <a:r>
              <a:rPr lang="ru-RU" sz="2000" dirty="0">
                <a:solidFill>
                  <a:schemeClr val="tx2">
                    <a:lumMod val="75000"/>
                  </a:schemeClr>
                </a:solidFill>
                <a:latin typeface="Impact" pitchFamily="34" charset="0"/>
              </a:rPr>
              <a:t> век </a:t>
            </a:r>
            <a:endParaRPr lang="en-US" sz="2000" dirty="0">
              <a:solidFill>
                <a:schemeClr val="tx2">
                  <a:lumMod val="75000"/>
                </a:schemeClr>
              </a:solidFill>
            </a:endParaRPr>
          </a:p>
        </p:txBody>
      </p:sp>
      <p:cxnSp>
        <p:nvCxnSpPr>
          <p:cNvPr id="14" name="Straight Connector 12">
            <a:extLst>
              <a:ext uri="{FF2B5EF4-FFF2-40B4-BE49-F238E27FC236}">
                <a16:creationId xmlns:a16="http://schemas.microsoft.com/office/drawing/2014/main" id="{821AE6D7-EE86-4A5F-8CE6-BF2712A7CB60}"/>
              </a:ext>
            </a:extLst>
          </p:cNvPr>
          <p:cNvCxnSpPr>
            <a:cxnSpLocks/>
          </p:cNvCxnSpPr>
          <p:nvPr/>
        </p:nvCxnSpPr>
        <p:spPr>
          <a:xfrm>
            <a:off x="293077" y="934218"/>
            <a:ext cx="8850923" cy="0"/>
          </a:xfrm>
          <a:prstGeom prst="line">
            <a:avLst/>
          </a:prstGeom>
          <a:ln w="508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796136" y="1352855"/>
            <a:ext cx="2779928" cy="461665"/>
          </a:xfrm>
          <a:prstGeom prst="rect">
            <a:avLst/>
          </a:prstGeom>
        </p:spPr>
        <p:txBody>
          <a:bodyPr wrap="none">
            <a:spAutoFit/>
          </a:bodyPr>
          <a:lstStyle/>
          <a:p>
            <a:pPr algn="r"/>
            <a:r>
              <a:rPr lang="ru-RU" sz="2400" b="1" dirty="0">
                <a:solidFill>
                  <a:schemeClr val="tx2">
                    <a:lumMod val="75000"/>
                  </a:schemeClr>
                </a:solidFill>
                <a:latin typeface="Arial Black" pitchFamily="34" charset="0"/>
              </a:rPr>
              <a:t>И.А. Башмаков</a:t>
            </a:r>
          </a:p>
        </p:txBody>
      </p:sp>
      <p:sp>
        <p:nvSpPr>
          <p:cNvPr id="28" name="Rectangle 27"/>
          <p:cNvSpPr/>
          <p:nvPr/>
        </p:nvSpPr>
        <p:spPr>
          <a:xfrm>
            <a:off x="293077" y="6269622"/>
            <a:ext cx="5257800" cy="369332"/>
          </a:xfrm>
          <a:prstGeom prst="rect">
            <a:avLst/>
          </a:prstGeom>
        </p:spPr>
        <p:txBody>
          <a:bodyPr wrap="square">
            <a:spAutoFit/>
          </a:bodyPr>
          <a:lstStyle/>
          <a:p>
            <a:r>
              <a:rPr lang="ru-RU" dirty="0">
                <a:solidFill>
                  <a:schemeClr val="tx2">
                    <a:lumMod val="75000"/>
                  </a:schemeClr>
                </a:solidFill>
                <a:latin typeface="Impact" pitchFamily="34" charset="0"/>
              </a:rPr>
              <a:t>Мы тратим свою энергию, чтобы экономить вашу!</a:t>
            </a:r>
            <a:endParaRPr lang="en-US" dirty="0">
              <a:solidFill>
                <a:schemeClr val="tx2">
                  <a:lumMod val="75000"/>
                </a:schemeClr>
              </a:solidFill>
            </a:endParaRPr>
          </a:p>
        </p:txBody>
      </p:sp>
      <p:sp>
        <p:nvSpPr>
          <p:cNvPr id="8204" name="Rectangle 12"/>
          <p:cNvSpPr>
            <a:spLocks noChangeArrowheads="1"/>
          </p:cNvSpPr>
          <p:nvPr/>
        </p:nvSpPr>
        <p:spPr bwMode="auto">
          <a:xfrm>
            <a:off x="3645023" y="128595"/>
            <a:ext cx="5715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n-US" sz="2000" i="0" u="none" strike="noStrike" cap="none" normalizeH="0" baseline="0" dirty="0">
                <a:ln>
                  <a:noFill/>
                </a:ln>
                <a:solidFill>
                  <a:schemeClr val="tx1"/>
                </a:solidFill>
                <a:effectLst/>
                <a:latin typeface="Impact" pitchFamily="34" charset="0"/>
                <a:ea typeface="Calibri" pitchFamily="34" charset="0"/>
                <a:cs typeface="Times New Roman" pitchFamily="18" charset="0"/>
              </a:rPr>
              <a:t>Email: </a:t>
            </a:r>
            <a:r>
              <a:rPr kumimoji="0" lang="en-US" sz="2000" i="0" u="none" strike="noStrike" cap="none" normalizeH="0" baseline="0" dirty="0">
                <a:ln>
                  <a:noFill/>
                </a:ln>
                <a:solidFill>
                  <a:schemeClr val="tx1"/>
                </a:solidFill>
                <a:effectLst/>
                <a:latin typeface="Impact" pitchFamily="34" charset="0"/>
                <a:ea typeface="Calibri" pitchFamily="34" charset="0"/>
                <a:cs typeface="Times New Roman" pitchFamily="18" charset="0"/>
                <a:hlinkClick r:id="rId4"/>
              </a:rPr>
              <a:t>cenef@co.ru</a:t>
            </a:r>
            <a:r>
              <a:rPr kumimoji="0" lang="en-US" sz="2000" i="0" u="none" strike="noStrike" cap="none" normalizeH="0" baseline="0" dirty="0">
                <a:ln>
                  <a:noFill/>
                </a:ln>
                <a:solidFill>
                  <a:schemeClr val="tx1"/>
                </a:solidFill>
                <a:effectLst/>
                <a:latin typeface="Impact" pitchFamily="34" charset="0"/>
                <a:ea typeface="Calibri" pitchFamily="34" charset="0"/>
                <a:cs typeface="Times New Roman" pitchFamily="18" charset="0"/>
              </a:rPr>
              <a:t>; website: </a:t>
            </a:r>
            <a:r>
              <a:rPr kumimoji="0" lang="en-US" sz="2000" i="0" u="none" strike="noStrike" cap="none" normalizeH="0" baseline="0" dirty="0">
                <a:ln>
                  <a:noFill/>
                </a:ln>
                <a:solidFill>
                  <a:schemeClr val="tx1"/>
                </a:solidFill>
                <a:effectLst/>
                <a:latin typeface="Impact" pitchFamily="34" charset="0"/>
                <a:ea typeface="Calibri" pitchFamily="34" charset="0"/>
                <a:cs typeface="Times New Roman" pitchFamily="18" charset="0"/>
                <a:hlinkClick r:id="rId5"/>
              </a:rPr>
              <a:t>https://cenef-xxi.ru</a:t>
            </a:r>
            <a:endParaRPr kumimoji="0" lang="ru-RU" sz="2000" i="0" u="none" strike="noStrike" cap="none" normalizeH="0" baseline="0" dirty="0">
              <a:ln>
                <a:noFill/>
              </a:ln>
              <a:solidFill>
                <a:schemeClr val="tx1"/>
              </a:solidFill>
              <a:effectLst/>
              <a:latin typeface="Impact" pitchFamily="34" charset="0"/>
              <a:ea typeface="Calibri" pitchFamily="34" charset="0"/>
              <a:cs typeface="Times New Roman" pitchFamily="18" charset="0"/>
            </a:endParaRPr>
          </a:p>
          <a:p>
            <a:pPr algn="just" fontAlgn="base">
              <a:spcBef>
                <a:spcPct val="0"/>
              </a:spcBef>
              <a:spcAft>
                <a:spcPct val="0"/>
              </a:spcAft>
            </a:pPr>
            <a:r>
              <a:rPr kumimoji="0" lang="en-US" sz="2000" i="0" u="none" strike="noStrike" cap="none" normalizeH="0" baseline="0" dirty="0">
                <a:ln>
                  <a:noFill/>
                </a:ln>
                <a:solidFill>
                  <a:schemeClr val="tx1"/>
                </a:solidFill>
                <a:effectLst/>
                <a:latin typeface="Impact" pitchFamily="34" charset="0"/>
                <a:cs typeface="Times New Roman" pitchFamily="18" charset="0"/>
              </a:rPr>
              <a:t>Telegram:</a:t>
            </a:r>
            <a:r>
              <a:rPr lang="en-US" sz="2000" dirty="0">
                <a:latin typeface="Impact" pitchFamily="34" charset="0"/>
                <a:cs typeface="Times New Roman" pitchFamily="18" charset="0"/>
              </a:rPr>
              <a:t> </a:t>
            </a:r>
            <a:r>
              <a:rPr lang="en-US" sz="2000" u="sng" dirty="0">
                <a:solidFill>
                  <a:srgbClr val="0000FF"/>
                </a:solidFill>
                <a:effectLst/>
                <a:latin typeface="Calibri" panose="020F0502020204030204" pitchFamily="34" charset="0"/>
                <a:ea typeface="Calibri" panose="020F0502020204030204" pitchFamily="34" charset="0"/>
                <a:hlinkClick r:id="rId6"/>
              </a:rPr>
              <a:t> </a:t>
            </a:r>
            <a:r>
              <a:rPr lang="en-US" sz="2000" u="sng" dirty="0">
                <a:solidFill>
                  <a:srgbClr val="0000FF"/>
                </a:solidFill>
                <a:effectLst/>
                <a:latin typeface="Impact" panose="020B0806030902050204" pitchFamily="34" charset="0"/>
                <a:ea typeface="Calibri" panose="020F0502020204030204" pitchFamily="34" charset="0"/>
                <a:hlinkClick r:id="rId6"/>
              </a:rPr>
              <a:t>https://t.me/LowCarbonRussia</a:t>
            </a:r>
            <a:endParaRPr kumimoji="0" lang="en-US" sz="2400" i="0" u="none" strike="noStrike" cap="none" normalizeH="0" baseline="0" dirty="0">
              <a:ln>
                <a:noFill/>
              </a:ln>
              <a:solidFill>
                <a:schemeClr val="tx1"/>
              </a:solidFill>
              <a:effectLst/>
              <a:latin typeface="Impact" pitchFamily="34" charset="0"/>
              <a:cs typeface="Arial" pitchFamily="34" charset="0"/>
            </a:endParaRPr>
          </a:p>
        </p:txBody>
      </p:sp>
      <p:sp>
        <p:nvSpPr>
          <p:cNvPr id="3" name="TextBox 2">
            <a:extLst>
              <a:ext uri="{FF2B5EF4-FFF2-40B4-BE49-F238E27FC236}">
                <a16:creationId xmlns:a16="http://schemas.microsoft.com/office/drawing/2014/main" id="{0C56350B-CE3D-3839-5B82-1525E51891F8}"/>
              </a:ext>
            </a:extLst>
          </p:cNvPr>
          <p:cNvSpPr txBox="1"/>
          <p:nvPr/>
        </p:nvSpPr>
        <p:spPr>
          <a:xfrm>
            <a:off x="293076" y="4653136"/>
            <a:ext cx="7951331" cy="1077218"/>
          </a:xfrm>
          <a:prstGeom prst="rect">
            <a:avLst/>
          </a:prstGeom>
          <a:noFill/>
        </p:spPr>
        <p:txBody>
          <a:bodyPr wrap="square">
            <a:spAutoFit/>
          </a:bodyPr>
          <a:lstStyle/>
          <a:p>
            <a:r>
              <a:rPr lang="ru-RU" sz="2000" kern="0" dirty="0">
                <a:solidFill>
                  <a:srgbClr val="000000"/>
                </a:solidFill>
                <a:effectLst/>
                <a:latin typeface="Impact" panose="020B0806030902050204" pitchFamily="34" charset="0"/>
                <a:ea typeface="Times New Roman" panose="02020603050405020304" pitchFamily="18" charset="0"/>
              </a:rPr>
              <a:t>Вебинар</a:t>
            </a:r>
            <a:r>
              <a:rPr lang="en-US" sz="2000" kern="0" dirty="0">
                <a:solidFill>
                  <a:srgbClr val="000000"/>
                </a:solidFill>
                <a:latin typeface="Impact" panose="020B0806030902050204" pitchFamily="34" charset="0"/>
                <a:ea typeface="Times New Roman" panose="02020603050405020304" pitchFamily="18" charset="0"/>
              </a:rPr>
              <a:t> – </a:t>
            </a:r>
            <a:r>
              <a:rPr lang="ru-RU" sz="2000" kern="0" dirty="0">
                <a:solidFill>
                  <a:srgbClr val="000000"/>
                </a:solidFill>
                <a:effectLst/>
                <a:latin typeface="Impact" panose="020B0806030902050204" pitchFamily="34" charset="0"/>
                <a:ea typeface="Times New Roman" panose="02020603050405020304" pitchFamily="18" charset="0"/>
              </a:rPr>
              <a:t>30.05.2024</a:t>
            </a:r>
          </a:p>
          <a:p>
            <a:endParaRPr lang="ru-RU" sz="2000" kern="0" dirty="0">
              <a:solidFill>
                <a:srgbClr val="000000"/>
              </a:solidFill>
              <a:effectLst/>
              <a:latin typeface="Impact" panose="020B0806030902050204" pitchFamily="34" charset="0"/>
              <a:ea typeface="Times New Roman" panose="02020603050405020304" pitchFamily="18" charset="0"/>
            </a:endParaRPr>
          </a:p>
          <a:p>
            <a:r>
              <a:rPr lang="ru-RU" sz="2400" kern="0" dirty="0">
                <a:solidFill>
                  <a:srgbClr val="000000"/>
                </a:solidFill>
                <a:effectLst/>
                <a:latin typeface="Impact" panose="020B0806030902050204" pitchFamily="34" charset="0"/>
                <a:ea typeface="Times New Roman" panose="02020603050405020304" pitchFamily="18" charset="0"/>
              </a:rPr>
              <a:t>Во всей вселенной пахнет нефтью</a:t>
            </a:r>
            <a:endParaRPr lang="en-US" sz="2400" dirty="0">
              <a:latin typeface="Impact" panose="020B080603090205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FC9D0-F176-ACC3-385A-332A4B99B1F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F85ACF-ECAA-A4E7-0E44-AB0C4203235B}"/>
              </a:ext>
            </a:extLst>
          </p:cNvPr>
          <p:cNvSpPr>
            <a:spLocks noGrp="1"/>
          </p:cNvSpPr>
          <p:nvPr>
            <p:ph type="title"/>
          </p:nvPr>
        </p:nvSpPr>
        <p:spPr>
          <a:xfrm>
            <a:off x="635000" y="152400"/>
            <a:ext cx="8509000" cy="828328"/>
          </a:xfrm>
        </p:spPr>
        <p:txBody>
          <a:bodyPr>
            <a:noAutofit/>
          </a:bodyPr>
          <a:lstStyle/>
          <a:p>
            <a:pPr marL="0" indent="0" algn="l"/>
            <a:r>
              <a:rPr lang="ru-RU" sz="2800" dirty="0">
                <a:latin typeface="Impact" panose="020B0806030902050204" pitchFamily="34" charset="0"/>
              </a:rPr>
              <a:t>Глобальные инвестиции в снабжение топливом – пик пройден</a:t>
            </a:r>
          </a:p>
        </p:txBody>
      </p:sp>
      <p:pic>
        <p:nvPicPr>
          <p:cNvPr id="5" name="Picture 6">
            <a:extLst>
              <a:ext uri="{FF2B5EF4-FFF2-40B4-BE49-F238E27FC236}">
                <a16:creationId xmlns:a16="http://schemas.microsoft.com/office/drawing/2014/main" id="{AA3AD306-F2FE-1EE1-8146-C1B9351376EB}"/>
              </a:ext>
            </a:extLst>
          </p:cNvPr>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14F59853-D9B3-4EAA-8CD1-2ABC195ABD1F}"/>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pic>
        <p:nvPicPr>
          <p:cNvPr id="7" name="Picture 6">
            <a:extLst>
              <a:ext uri="{FF2B5EF4-FFF2-40B4-BE49-F238E27FC236}">
                <a16:creationId xmlns:a16="http://schemas.microsoft.com/office/drawing/2014/main" id="{7EF6DEFA-8A40-9BB8-8C8B-A366ED9DA0F3}"/>
              </a:ext>
            </a:extLst>
          </p:cNvPr>
          <p:cNvPicPr>
            <a:picLocks noChangeAspect="1"/>
          </p:cNvPicPr>
          <p:nvPr/>
        </p:nvPicPr>
        <p:blipFill>
          <a:blip r:embed="rId4"/>
          <a:stretch>
            <a:fillRect/>
          </a:stretch>
        </p:blipFill>
        <p:spPr>
          <a:xfrm>
            <a:off x="591370" y="1196752"/>
            <a:ext cx="6007094" cy="2555948"/>
          </a:xfrm>
          <a:prstGeom prst="rect">
            <a:avLst/>
          </a:prstGeom>
        </p:spPr>
      </p:pic>
      <p:pic>
        <p:nvPicPr>
          <p:cNvPr id="10" name="Picture 9">
            <a:extLst>
              <a:ext uri="{FF2B5EF4-FFF2-40B4-BE49-F238E27FC236}">
                <a16:creationId xmlns:a16="http://schemas.microsoft.com/office/drawing/2014/main" id="{700C9399-B4E7-70B9-17AD-F28DF512A39F}"/>
              </a:ext>
            </a:extLst>
          </p:cNvPr>
          <p:cNvPicPr>
            <a:picLocks noChangeAspect="1"/>
          </p:cNvPicPr>
          <p:nvPr/>
        </p:nvPicPr>
        <p:blipFill>
          <a:blip r:embed="rId5"/>
          <a:stretch>
            <a:fillRect/>
          </a:stretch>
        </p:blipFill>
        <p:spPr>
          <a:xfrm>
            <a:off x="653139" y="3564583"/>
            <a:ext cx="5787342" cy="3157268"/>
          </a:xfrm>
          <a:prstGeom prst="rect">
            <a:avLst/>
          </a:prstGeom>
        </p:spPr>
      </p:pic>
      <p:sp>
        <p:nvSpPr>
          <p:cNvPr id="12" name="TextBox 11">
            <a:extLst>
              <a:ext uri="{FF2B5EF4-FFF2-40B4-BE49-F238E27FC236}">
                <a16:creationId xmlns:a16="http://schemas.microsoft.com/office/drawing/2014/main" id="{2AC697BD-8E8F-E7BC-0FAF-586098309F81}"/>
              </a:ext>
            </a:extLst>
          </p:cNvPr>
          <p:cNvSpPr txBox="1"/>
          <p:nvPr/>
        </p:nvSpPr>
        <p:spPr>
          <a:xfrm>
            <a:off x="6635362" y="1484784"/>
            <a:ext cx="2468910" cy="1754326"/>
          </a:xfrm>
          <a:prstGeom prst="rect">
            <a:avLst/>
          </a:prstGeom>
          <a:noFill/>
        </p:spPr>
        <p:txBody>
          <a:bodyPr wrap="square">
            <a:spAutoFit/>
          </a:bodyPr>
          <a:lstStyle/>
          <a:p>
            <a:r>
              <a:rPr lang="ru-RU" b="1" dirty="0"/>
              <a:t>Инвестиции в нефтегазовую промышленность вышли на пик в 2014 году и с тех пор снижаются</a:t>
            </a:r>
          </a:p>
        </p:txBody>
      </p:sp>
      <p:sp>
        <p:nvSpPr>
          <p:cNvPr id="13" name="TextBox 12">
            <a:extLst>
              <a:ext uri="{FF2B5EF4-FFF2-40B4-BE49-F238E27FC236}">
                <a16:creationId xmlns:a16="http://schemas.microsoft.com/office/drawing/2014/main" id="{D1896DD4-4D05-DEA8-2642-5FA09FFAE179}"/>
              </a:ext>
            </a:extLst>
          </p:cNvPr>
          <p:cNvSpPr txBox="1"/>
          <p:nvPr/>
        </p:nvSpPr>
        <p:spPr>
          <a:xfrm>
            <a:off x="6598464" y="3968724"/>
            <a:ext cx="2468910" cy="2031325"/>
          </a:xfrm>
          <a:prstGeom prst="rect">
            <a:avLst/>
          </a:prstGeom>
          <a:noFill/>
        </p:spPr>
        <p:txBody>
          <a:bodyPr wrap="square">
            <a:spAutoFit/>
          </a:bodyPr>
          <a:lstStyle/>
          <a:p>
            <a:r>
              <a:rPr lang="ru-RU" b="1" dirty="0"/>
              <a:t>В 2020-2023 годах инвестиции в нефтяную промышленность росли только на Ближнем Востоке (в 2022 и 2023 гг.)</a:t>
            </a:r>
          </a:p>
        </p:txBody>
      </p:sp>
      <p:cxnSp>
        <p:nvCxnSpPr>
          <p:cNvPr id="15" name="Straight Connector 14">
            <a:extLst>
              <a:ext uri="{FF2B5EF4-FFF2-40B4-BE49-F238E27FC236}">
                <a16:creationId xmlns:a16="http://schemas.microsoft.com/office/drawing/2014/main" id="{7C730FDA-351B-66E1-8836-861951838731}"/>
              </a:ext>
            </a:extLst>
          </p:cNvPr>
          <p:cNvCxnSpPr/>
          <p:nvPr/>
        </p:nvCxnSpPr>
        <p:spPr bwMode="auto">
          <a:xfrm>
            <a:off x="2483768" y="1556792"/>
            <a:ext cx="2808312" cy="0"/>
          </a:xfrm>
          <a:prstGeom prst="line">
            <a:avLst/>
          </a:prstGeom>
          <a:solidFill>
            <a:schemeClr val="accent1"/>
          </a:solidFill>
          <a:ln w="38100" cap="sq" cmpd="sng" algn="ctr">
            <a:solidFill>
              <a:srgbClr val="FF0000"/>
            </a:solidFill>
            <a:prstDash val="sysDot"/>
            <a:round/>
            <a:headEnd type="none" w="sm" len="sm"/>
            <a:tailEnd type="none" w="sm" len="sm"/>
          </a:ln>
          <a:effectLst/>
        </p:spPr>
      </p:cxnSp>
      <p:cxnSp>
        <p:nvCxnSpPr>
          <p:cNvPr id="17" name="Straight Arrow Connector 16">
            <a:extLst>
              <a:ext uri="{FF2B5EF4-FFF2-40B4-BE49-F238E27FC236}">
                <a16:creationId xmlns:a16="http://schemas.microsoft.com/office/drawing/2014/main" id="{B6BD7DE9-FFCC-2ABE-822D-B5900DDFA9C3}"/>
              </a:ext>
            </a:extLst>
          </p:cNvPr>
          <p:cNvCxnSpPr>
            <a:cxnSpLocks/>
          </p:cNvCxnSpPr>
          <p:nvPr/>
        </p:nvCxnSpPr>
        <p:spPr bwMode="auto">
          <a:xfrm flipV="1">
            <a:off x="5004048" y="1556792"/>
            <a:ext cx="0" cy="576064"/>
          </a:xfrm>
          <a:prstGeom prst="straightConnector1">
            <a:avLst/>
          </a:prstGeom>
          <a:solidFill>
            <a:schemeClr val="accent1"/>
          </a:solidFill>
          <a:ln w="38100" cap="sq" cmpd="sng" algn="ctr">
            <a:solidFill>
              <a:srgbClr val="FF0000"/>
            </a:solidFill>
            <a:prstDash val="solid"/>
            <a:round/>
            <a:headEnd type="triangle"/>
            <a:tailEnd type="triangle"/>
          </a:ln>
          <a:effectLst/>
        </p:spPr>
      </p:cxnSp>
    </p:spTree>
    <p:extLst>
      <p:ext uri="{BB962C8B-B14F-4D97-AF65-F5344CB8AC3E}">
        <p14:creationId xmlns:p14="http://schemas.microsoft.com/office/powerpoint/2010/main" val="4173022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FC9D0-F176-ACC3-385A-332A4B99B1F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F85ACF-ECAA-A4E7-0E44-AB0C4203235B}"/>
              </a:ext>
            </a:extLst>
          </p:cNvPr>
          <p:cNvSpPr>
            <a:spLocks noGrp="1"/>
          </p:cNvSpPr>
          <p:nvPr>
            <p:ph type="title"/>
          </p:nvPr>
        </p:nvSpPr>
        <p:spPr>
          <a:xfrm>
            <a:off x="635000" y="152400"/>
            <a:ext cx="8509000" cy="972344"/>
          </a:xfrm>
        </p:spPr>
        <p:txBody>
          <a:bodyPr>
            <a:noAutofit/>
          </a:bodyPr>
          <a:lstStyle/>
          <a:p>
            <a:pPr marL="0" indent="0" algn="l"/>
            <a:r>
              <a:rPr lang="ru-RU" sz="2800" dirty="0">
                <a:latin typeface="Impact" panose="020B0806030902050204" pitchFamily="34" charset="0"/>
              </a:rPr>
              <a:t>Глобальные инвестиции в нефтепереработку достигли пика чуть позже - в 2018 г.  </a:t>
            </a:r>
          </a:p>
        </p:txBody>
      </p:sp>
      <p:pic>
        <p:nvPicPr>
          <p:cNvPr id="5" name="Picture 6">
            <a:extLst>
              <a:ext uri="{FF2B5EF4-FFF2-40B4-BE49-F238E27FC236}">
                <a16:creationId xmlns:a16="http://schemas.microsoft.com/office/drawing/2014/main" id="{AA3AD306-F2FE-1EE1-8146-C1B9351376EB}"/>
              </a:ext>
            </a:extLst>
          </p:cNvPr>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14F59853-D9B3-4EAA-8CD1-2ABC195ABD1F}"/>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pic>
        <p:nvPicPr>
          <p:cNvPr id="4" name="Picture 3">
            <a:extLst>
              <a:ext uri="{FF2B5EF4-FFF2-40B4-BE49-F238E27FC236}">
                <a16:creationId xmlns:a16="http://schemas.microsoft.com/office/drawing/2014/main" id="{F191CC1E-8863-E7EA-6F85-6AB8FB797F8A}"/>
              </a:ext>
            </a:extLst>
          </p:cNvPr>
          <p:cNvPicPr>
            <a:picLocks noChangeAspect="1"/>
          </p:cNvPicPr>
          <p:nvPr/>
        </p:nvPicPr>
        <p:blipFill>
          <a:blip r:embed="rId4"/>
          <a:stretch>
            <a:fillRect/>
          </a:stretch>
        </p:blipFill>
        <p:spPr>
          <a:xfrm>
            <a:off x="595934" y="1620726"/>
            <a:ext cx="8650332" cy="4184538"/>
          </a:xfrm>
          <a:prstGeom prst="rect">
            <a:avLst/>
          </a:prstGeom>
        </p:spPr>
      </p:pic>
      <p:cxnSp>
        <p:nvCxnSpPr>
          <p:cNvPr id="9" name="Straight Arrow Connector 8">
            <a:extLst>
              <a:ext uri="{FF2B5EF4-FFF2-40B4-BE49-F238E27FC236}">
                <a16:creationId xmlns:a16="http://schemas.microsoft.com/office/drawing/2014/main" id="{1290FAA3-23DC-C5C9-9210-530EFE124BD2}"/>
              </a:ext>
            </a:extLst>
          </p:cNvPr>
          <p:cNvCxnSpPr/>
          <p:nvPr/>
        </p:nvCxnSpPr>
        <p:spPr bwMode="auto">
          <a:xfrm>
            <a:off x="3419872" y="2420888"/>
            <a:ext cx="2952328" cy="0"/>
          </a:xfrm>
          <a:prstGeom prst="straightConnector1">
            <a:avLst/>
          </a:prstGeom>
          <a:solidFill>
            <a:schemeClr val="accent1"/>
          </a:solidFill>
          <a:ln w="38100" cap="sq" cmpd="sng" algn="ctr">
            <a:solidFill>
              <a:srgbClr val="FF0000"/>
            </a:solidFill>
            <a:prstDash val="sysDot"/>
            <a:round/>
            <a:headEnd type="none" w="sm" len="sm"/>
            <a:tailEnd type="triangle"/>
          </a:ln>
          <a:effectLst/>
        </p:spPr>
      </p:cxnSp>
    </p:spTree>
    <p:extLst>
      <p:ext uri="{BB962C8B-B14F-4D97-AF65-F5344CB8AC3E}">
        <p14:creationId xmlns:p14="http://schemas.microsoft.com/office/powerpoint/2010/main" val="2653431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C9F7B-0B47-EF1F-8EFC-43DB88FC6F8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272373-ED9B-0D43-0902-6C8BC6DDA4DB}"/>
              </a:ext>
            </a:extLst>
          </p:cNvPr>
          <p:cNvSpPr>
            <a:spLocks noGrp="1"/>
          </p:cNvSpPr>
          <p:nvPr>
            <p:ph type="title"/>
          </p:nvPr>
        </p:nvSpPr>
        <p:spPr>
          <a:xfrm>
            <a:off x="635000" y="71409"/>
            <a:ext cx="8509000" cy="1480592"/>
          </a:xfrm>
        </p:spPr>
        <p:txBody>
          <a:bodyPr>
            <a:noAutofit/>
          </a:bodyPr>
          <a:lstStyle/>
          <a:p>
            <a:pPr marL="0" indent="0" algn="l"/>
            <a:r>
              <a:rPr lang="ru-RU" sz="2400" dirty="0">
                <a:latin typeface="Impact" panose="020B0806030902050204" pitchFamily="34" charset="0"/>
              </a:rPr>
              <a:t>Инвестиции в низкоуглеродные технологии уже существенно опередили инвестиции в топливную энергетику – </a:t>
            </a:r>
            <a:r>
              <a:rPr lang="en-US" sz="2400" dirty="0">
                <a:latin typeface="Impact" panose="020B0806030902050204" pitchFamily="34" charset="0"/>
              </a:rPr>
              <a:t>BNEF</a:t>
            </a:r>
            <a:r>
              <a:rPr lang="ru-RU" sz="2400" dirty="0">
                <a:latin typeface="Impact" panose="020B0806030902050204" pitchFamily="34" charset="0"/>
              </a:rPr>
              <a:t>. </a:t>
            </a:r>
            <a:br>
              <a:rPr lang="ru-RU" sz="2400" dirty="0">
                <a:latin typeface="Impact" panose="020B0806030902050204" pitchFamily="34" charset="0"/>
              </a:rPr>
            </a:br>
            <a:r>
              <a:rPr lang="ru-RU" sz="2400" dirty="0">
                <a:latin typeface="Impact" panose="020B0806030902050204" pitchFamily="34" charset="0"/>
              </a:rPr>
              <a:t>Разрыв скоро станет двухкратным, а с нефтяной промышленностью он уже трехкратный  </a:t>
            </a:r>
          </a:p>
        </p:txBody>
      </p:sp>
      <p:pic>
        <p:nvPicPr>
          <p:cNvPr id="5" name="Picture 6">
            <a:extLst>
              <a:ext uri="{FF2B5EF4-FFF2-40B4-BE49-F238E27FC236}">
                <a16:creationId xmlns:a16="http://schemas.microsoft.com/office/drawing/2014/main" id="{75ADE7B1-CD80-65DA-D971-D56AE51F7E80}"/>
              </a:ext>
            </a:extLst>
          </p:cNvPr>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E8D002AD-CA07-13E7-E267-FD5693E547D0}"/>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pic>
        <p:nvPicPr>
          <p:cNvPr id="7" name="Picture 6">
            <a:extLst>
              <a:ext uri="{FF2B5EF4-FFF2-40B4-BE49-F238E27FC236}">
                <a16:creationId xmlns:a16="http://schemas.microsoft.com/office/drawing/2014/main" id="{47EF92A9-70EE-64E6-9953-7EACF65650F3}"/>
              </a:ext>
            </a:extLst>
          </p:cNvPr>
          <p:cNvPicPr>
            <a:picLocks noChangeAspect="1"/>
          </p:cNvPicPr>
          <p:nvPr/>
        </p:nvPicPr>
        <p:blipFill>
          <a:blip r:embed="rId4"/>
          <a:stretch>
            <a:fillRect/>
          </a:stretch>
        </p:blipFill>
        <p:spPr>
          <a:xfrm>
            <a:off x="572897" y="1617449"/>
            <a:ext cx="7848600" cy="4671988"/>
          </a:xfrm>
          <a:prstGeom prst="rect">
            <a:avLst/>
          </a:prstGeom>
        </p:spPr>
      </p:pic>
      <p:sp>
        <p:nvSpPr>
          <p:cNvPr id="4" name="TextBox 3">
            <a:extLst>
              <a:ext uri="{FF2B5EF4-FFF2-40B4-BE49-F238E27FC236}">
                <a16:creationId xmlns:a16="http://schemas.microsoft.com/office/drawing/2014/main" id="{7A9C7432-1EE3-8B97-0039-980107DBB906}"/>
              </a:ext>
            </a:extLst>
          </p:cNvPr>
          <p:cNvSpPr txBox="1"/>
          <p:nvPr/>
        </p:nvSpPr>
        <p:spPr>
          <a:xfrm>
            <a:off x="7452320" y="4365104"/>
            <a:ext cx="1841747" cy="738664"/>
          </a:xfrm>
          <a:prstGeom prst="rect">
            <a:avLst/>
          </a:prstGeom>
          <a:solidFill>
            <a:schemeClr val="bg1">
              <a:lumMod val="95000"/>
            </a:schemeClr>
          </a:solidFill>
        </p:spPr>
        <p:txBody>
          <a:bodyPr wrap="square">
            <a:spAutoFit/>
          </a:bodyPr>
          <a:lstStyle/>
          <a:p>
            <a:r>
              <a:rPr lang="ru-RU" sz="1400" b="1" dirty="0"/>
              <a:t>Инвестиции в нефтяную промышленность </a:t>
            </a:r>
            <a:endParaRPr lang="en-US" sz="1400" b="1" dirty="0"/>
          </a:p>
        </p:txBody>
      </p:sp>
      <p:cxnSp>
        <p:nvCxnSpPr>
          <p:cNvPr id="9" name="Straight Arrow Connector 8">
            <a:extLst>
              <a:ext uri="{FF2B5EF4-FFF2-40B4-BE49-F238E27FC236}">
                <a16:creationId xmlns:a16="http://schemas.microsoft.com/office/drawing/2014/main" id="{4DFFF792-36FD-65ED-1B5F-902A05173A94}"/>
              </a:ext>
            </a:extLst>
          </p:cNvPr>
          <p:cNvCxnSpPr>
            <a:cxnSpLocks/>
          </p:cNvCxnSpPr>
          <p:nvPr/>
        </p:nvCxnSpPr>
        <p:spPr bwMode="auto">
          <a:xfrm flipH="1">
            <a:off x="6382556" y="4777037"/>
            <a:ext cx="997756" cy="0"/>
          </a:xfrm>
          <a:prstGeom prst="straightConnector1">
            <a:avLst/>
          </a:prstGeom>
          <a:solidFill>
            <a:schemeClr val="accent1"/>
          </a:solidFill>
          <a:ln w="38100" cap="sq"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194575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C9F7B-0B47-EF1F-8EFC-43DB88FC6F8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965A664-BD6C-0446-747A-DE8F6C63D924}"/>
              </a:ext>
            </a:extLst>
          </p:cNvPr>
          <p:cNvPicPr>
            <a:picLocks noChangeAspect="1"/>
          </p:cNvPicPr>
          <p:nvPr/>
        </p:nvPicPr>
        <p:blipFill>
          <a:blip r:embed="rId2"/>
          <a:stretch>
            <a:fillRect/>
          </a:stretch>
        </p:blipFill>
        <p:spPr>
          <a:xfrm>
            <a:off x="659210" y="1097429"/>
            <a:ext cx="4824213" cy="2794958"/>
          </a:xfrm>
          <a:prstGeom prst="rect">
            <a:avLst/>
          </a:prstGeom>
        </p:spPr>
      </p:pic>
      <p:sp>
        <p:nvSpPr>
          <p:cNvPr id="2" name="Заголовок 1">
            <a:extLst>
              <a:ext uri="{FF2B5EF4-FFF2-40B4-BE49-F238E27FC236}">
                <a16:creationId xmlns:a16="http://schemas.microsoft.com/office/drawing/2014/main" id="{9D272373-ED9B-0D43-0902-6C8BC6DDA4DB}"/>
              </a:ext>
            </a:extLst>
          </p:cNvPr>
          <p:cNvSpPr>
            <a:spLocks noGrp="1"/>
          </p:cNvSpPr>
          <p:nvPr>
            <p:ph type="title"/>
          </p:nvPr>
        </p:nvSpPr>
        <p:spPr>
          <a:xfrm>
            <a:off x="635000" y="76200"/>
            <a:ext cx="8509000" cy="927436"/>
          </a:xfrm>
        </p:spPr>
        <p:txBody>
          <a:bodyPr>
            <a:noAutofit/>
          </a:bodyPr>
          <a:lstStyle/>
          <a:p>
            <a:pPr marL="0" indent="0" algn="l"/>
            <a:r>
              <a:rPr lang="ru-RU" sz="2400" dirty="0">
                <a:latin typeface="Impact" panose="020B0806030902050204" pitchFamily="34" charset="0"/>
              </a:rPr>
              <a:t>Инвестиции в низкоуглеродные технологии уже существенно опередили инвестиции в топливную энергетику – МЭА</a:t>
            </a:r>
          </a:p>
        </p:txBody>
      </p:sp>
      <p:pic>
        <p:nvPicPr>
          <p:cNvPr id="5" name="Picture 6">
            <a:extLst>
              <a:ext uri="{FF2B5EF4-FFF2-40B4-BE49-F238E27FC236}">
                <a16:creationId xmlns:a16="http://schemas.microsoft.com/office/drawing/2014/main" id="{75ADE7B1-CD80-65DA-D971-D56AE51F7E80}"/>
              </a:ext>
            </a:extLst>
          </p:cNvPr>
          <p:cNvPicPr>
            <a:picLocks noChangeAspect="1" noChangeArrowheads="1"/>
          </p:cNvPicPr>
          <p:nvPr/>
        </p:nvPicPr>
        <p:blipFill>
          <a:blip r:embed="rId3"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E8D002AD-CA07-13E7-E267-FD5693E547D0}"/>
              </a:ext>
            </a:extLst>
          </p:cNvPr>
          <p:cNvPicPr>
            <a:picLocks noChangeAspect="1" noChangeArrowheads="1"/>
          </p:cNvPicPr>
          <p:nvPr/>
        </p:nvPicPr>
        <p:blipFill>
          <a:blip r:embed="rId4"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pic>
        <p:nvPicPr>
          <p:cNvPr id="4" name="Picture 3">
            <a:extLst>
              <a:ext uri="{FF2B5EF4-FFF2-40B4-BE49-F238E27FC236}">
                <a16:creationId xmlns:a16="http://schemas.microsoft.com/office/drawing/2014/main" id="{B7AC8279-67C7-54DC-B4CE-EBE6DEA743C9}"/>
              </a:ext>
            </a:extLst>
          </p:cNvPr>
          <p:cNvPicPr>
            <a:picLocks noChangeAspect="1"/>
          </p:cNvPicPr>
          <p:nvPr/>
        </p:nvPicPr>
        <p:blipFill>
          <a:blip r:embed="rId5"/>
          <a:stretch>
            <a:fillRect/>
          </a:stretch>
        </p:blipFill>
        <p:spPr>
          <a:xfrm>
            <a:off x="3280277" y="4393982"/>
            <a:ext cx="5903089" cy="2494908"/>
          </a:xfrm>
          <a:prstGeom prst="rect">
            <a:avLst/>
          </a:prstGeom>
        </p:spPr>
      </p:pic>
      <p:sp>
        <p:nvSpPr>
          <p:cNvPr id="7" name="TextBox 6">
            <a:extLst>
              <a:ext uri="{FF2B5EF4-FFF2-40B4-BE49-F238E27FC236}">
                <a16:creationId xmlns:a16="http://schemas.microsoft.com/office/drawing/2014/main" id="{32C5D6A0-7331-B76C-7E5E-7FA2653ACAFE}"/>
              </a:ext>
            </a:extLst>
          </p:cNvPr>
          <p:cNvSpPr txBox="1"/>
          <p:nvPr/>
        </p:nvSpPr>
        <p:spPr>
          <a:xfrm>
            <a:off x="5535238" y="1068535"/>
            <a:ext cx="3608762" cy="3231654"/>
          </a:xfrm>
          <a:prstGeom prst="rect">
            <a:avLst/>
          </a:prstGeom>
          <a:noFill/>
        </p:spPr>
        <p:txBody>
          <a:bodyPr wrap="square">
            <a:spAutoFit/>
          </a:bodyPr>
          <a:lstStyle/>
          <a:p>
            <a:r>
              <a:rPr lang="ru-RU" b="1" dirty="0"/>
              <a:t>Оценки </a:t>
            </a:r>
            <a:r>
              <a:rPr lang="en-US" b="1" dirty="0"/>
              <a:t>BNEF </a:t>
            </a:r>
            <a:r>
              <a:rPr lang="ru-RU" b="1" dirty="0"/>
              <a:t>не включают инвестиции в повышение энергоэффективности. </a:t>
            </a:r>
          </a:p>
          <a:p>
            <a:r>
              <a:rPr lang="ru-RU" b="1" dirty="0"/>
              <a:t>За счет ЭЭ общая сумма инвестиций в </a:t>
            </a:r>
            <a:r>
              <a:rPr lang="ru-RU" b="1" dirty="0" err="1"/>
              <a:t>низкоугле</a:t>
            </a:r>
            <a:r>
              <a:rPr lang="ru-RU" b="1" dirty="0"/>
              <a:t>-родные технологии повышается до  </a:t>
            </a:r>
            <a:r>
              <a:rPr lang="ru-RU" sz="2400" b="1" dirty="0"/>
              <a:t>2150</a:t>
            </a:r>
            <a:r>
              <a:rPr lang="ru-RU" b="1" dirty="0"/>
              <a:t> млрд долл.</a:t>
            </a:r>
          </a:p>
          <a:p>
            <a:r>
              <a:rPr lang="ru-RU" b="1" dirty="0"/>
              <a:t>Инвестиции в нефтяную промышленность – менее 600 млрд долл.</a:t>
            </a:r>
          </a:p>
        </p:txBody>
      </p:sp>
      <p:sp>
        <p:nvSpPr>
          <p:cNvPr id="8" name="TextBox 7">
            <a:extLst>
              <a:ext uri="{FF2B5EF4-FFF2-40B4-BE49-F238E27FC236}">
                <a16:creationId xmlns:a16="http://schemas.microsoft.com/office/drawing/2014/main" id="{2B5B4BD7-D45A-F29E-E1A2-B2098E4F46A4}"/>
              </a:ext>
            </a:extLst>
          </p:cNvPr>
          <p:cNvSpPr txBox="1"/>
          <p:nvPr/>
        </p:nvSpPr>
        <p:spPr>
          <a:xfrm>
            <a:off x="740005" y="4905265"/>
            <a:ext cx="2401764" cy="1200329"/>
          </a:xfrm>
          <a:prstGeom prst="rect">
            <a:avLst/>
          </a:prstGeom>
          <a:noFill/>
        </p:spPr>
        <p:txBody>
          <a:bodyPr wrap="square">
            <a:spAutoFit/>
          </a:bodyPr>
          <a:lstStyle/>
          <a:p>
            <a:pPr algn="r"/>
            <a:r>
              <a:rPr lang="ru-RU" b="1" dirty="0"/>
              <a:t>МЭА оценивает инвестиции в электромобили как приростные </a:t>
            </a:r>
          </a:p>
        </p:txBody>
      </p:sp>
    </p:spTree>
    <p:extLst>
      <p:ext uri="{BB962C8B-B14F-4D97-AF65-F5344CB8AC3E}">
        <p14:creationId xmlns:p14="http://schemas.microsoft.com/office/powerpoint/2010/main" val="1483128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C9F7B-0B47-EF1F-8EFC-43DB88FC6F8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272373-ED9B-0D43-0902-6C8BC6DDA4DB}"/>
              </a:ext>
            </a:extLst>
          </p:cNvPr>
          <p:cNvSpPr>
            <a:spLocks noGrp="1"/>
          </p:cNvSpPr>
          <p:nvPr>
            <p:ph type="title"/>
          </p:nvPr>
        </p:nvSpPr>
        <p:spPr>
          <a:xfrm>
            <a:off x="635000" y="76200"/>
            <a:ext cx="8509000" cy="914400"/>
          </a:xfrm>
        </p:spPr>
        <p:txBody>
          <a:bodyPr>
            <a:noAutofit/>
          </a:bodyPr>
          <a:lstStyle/>
          <a:p>
            <a:pPr marL="0" indent="0" algn="l"/>
            <a:r>
              <a:rPr lang="ru-RU" sz="2400" dirty="0">
                <a:latin typeface="Impact" panose="020B0806030902050204" pitchFamily="34" charset="0"/>
              </a:rPr>
              <a:t>Всего инвестиции в энергоснабжение в 2023 году оценены равными 2</a:t>
            </a:r>
            <a:r>
              <a:rPr lang="en-US" sz="2400" dirty="0">
                <a:latin typeface="Impact" panose="020B0806030902050204" pitchFamily="34" charset="0"/>
              </a:rPr>
              <a:t>,</a:t>
            </a:r>
            <a:r>
              <a:rPr lang="ru-RU" sz="2400" dirty="0">
                <a:latin typeface="Impact" panose="020B0806030902050204" pitchFamily="34" charset="0"/>
              </a:rPr>
              <a:t>8 трлн долл., или примерно 2,8% глобального ВВП </a:t>
            </a:r>
          </a:p>
        </p:txBody>
      </p:sp>
      <p:pic>
        <p:nvPicPr>
          <p:cNvPr id="5" name="Picture 6">
            <a:extLst>
              <a:ext uri="{FF2B5EF4-FFF2-40B4-BE49-F238E27FC236}">
                <a16:creationId xmlns:a16="http://schemas.microsoft.com/office/drawing/2014/main" id="{75ADE7B1-CD80-65DA-D971-D56AE51F7E80}"/>
              </a:ext>
            </a:extLst>
          </p:cNvPr>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E8D002AD-CA07-13E7-E267-FD5693E547D0}"/>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pic>
        <p:nvPicPr>
          <p:cNvPr id="4" name="Picture 3">
            <a:extLst>
              <a:ext uri="{FF2B5EF4-FFF2-40B4-BE49-F238E27FC236}">
                <a16:creationId xmlns:a16="http://schemas.microsoft.com/office/drawing/2014/main" id="{B2146B98-30D4-0383-A185-C8738E21E2E2}"/>
              </a:ext>
            </a:extLst>
          </p:cNvPr>
          <p:cNvPicPr>
            <a:picLocks noChangeAspect="1"/>
          </p:cNvPicPr>
          <p:nvPr/>
        </p:nvPicPr>
        <p:blipFill>
          <a:blip r:embed="rId4"/>
          <a:stretch>
            <a:fillRect/>
          </a:stretch>
        </p:blipFill>
        <p:spPr>
          <a:xfrm>
            <a:off x="637931" y="1447800"/>
            <a:ext cx="5942367" cy="4669451"/>
          </a:xfrm>
          <a:prstGeom prst="rect">
            <a:avLst/>
          </a:prstGeom>
        </p:spPr>
      </p:pic>
      <p:sp>
        <p:nvSpPr>
          <p:cNvPr id="7" name="TextBox 6">
            <a:extLst>
              <a:ext uri="{FF2B5EF4-FFF2-40B4-BE49-F238E27FC236}">
                <a16:creationId xmlns:a16="http://schemas.microsoft.com/office/drawing/2014/main" id="{CC83C355-227F-7D33-C105-22AE11319591}"/>
              </a:ext>
            </a:extLst>
          </p:cNvPr>
          <p:cNvSpPr txBox="1"/>
          <p:nvPr/>
        </p:nvSpPr>
        <p:spPr>
          <a:xfrm>
            <a:off x="6580298" y="1484784"/>
            <a:ext cx="2563702" cy="3770263"/>
          </a:xfrm>
          <a:prstGeom prst="rect">
            <a:avLst/>
          </a:prstGeom>
          <a:noFill/>
        </p:spPr>
        <p:txBody>
          <a:bodyPr wrap="square">
            <a:spAutoFit/>
          </a:bodyPr>
          <a:lstStyle/>
          <a:p>
            <a:pPr>
              <a:spcAft>
                <a:spcPts val="600"/>
              </a:spcAft>
            </a:pPr>
            <a:r>
              <a:rPr lang="ru-RU" b="1" dirty="0"/>
              <a:t>Инвестиции в ВИЭ с 2020 г. превышают инвестиции в нефтегазовую промышленность </a:t>
            </a:r>
          </a:p>
          <a:p>
            <a:pPr>
              <a:spcAft>
                <a:spcPts val="600"/>
              </a:spcAft>
            </a:pPr>
            <a:r>
              <a:rPr lang="ru-RU" b="1" dirty="0"/>
              <a:t>Инвестиции в сети и системы хранения энергии или инвестиции в </a:t>
            </a:r>
            <a:r>
              <a:rPr lang="ru-RU" b="1" dirty="0" err="1"/>
              <a:t>ЭнЭф</a:t>
            </a:r>
            <a:r>
              <a:rPr lang="ru-RU" b="1" dirty="0"/>
              <a:t> с 2019 г. превышают инвестиции в переработку нефти и газа</a:t>
            </a:r>
          </a:p>
        </p:txBody>
      </p:sp>
      <p:sp>
        <p:nvSpPr>
          <p:cNvPr id="9" name="TextBox 8">
            <a:extLst>
              <a:ext uri="{FF2B5EF4-FFF2-40B4-BE49-F238E27FC236}">
                <a16:creationId xmlns:a16="http://schemas.microsoft.com/office/drawing/2014/main" id="{CAEEE1B8-134B-FABE-2E31-994D6FD782CA}"/>
              </a:ext>
            </a:extLst>
          </p:cNvPr>
          <p:cNvSpPr txBox="1"/>
          <p:nvPr/>
        </p:nvSpPr>
        <p:spPr>
          <a:xfrm>
            <a:off x="1165736" y="2035602"/>
            <a:ext cx="885984" cy="738664"/>
          </a:xfrm>
          <a:prstGeom prst="rect">
            <a:avLst/>
          </a:prstGeom>
          <a:noFill/>
        </p:spPr>
        <p:txBody>
          <a:bodyPr wrap="square">
            <a:spAutoFit/>
          </a:bodyPr>
          <a:lstStyle/>
          <a:p>
            <a:r>
              <a:rPr lang="ru-RU" sz="1400" b="1" dirty="0"/>
              <a:t>добыча нефти и газа </a:t>
            </a:r>
            <a:endParaRPr lang="en-US" sz="1400" dirty="0"/>
          </a:p>
        </p:txBody>
      </p:sp>
      <p:sp>
        <p:nvSpPr>
          <p:cNvPr id="10" name="TextBox 9">
            <a:extLst>
              <a:ext uri="{FF2B5EF4-FFF2-40B4-BE49-F238E27FC236}">
                <a16:creationId xmlns:a16="http://schemas.microsoft.com/office/drawing/2014/main" id="{B9E65E31-E38D-F6DD-201E-857E3C26CBED}"/>
              </a:ext>
            </a:extLst>
          </p:cNvPr>
          <p:cNvSpPr txBox="1"/>
          <p:nvPr/>
        </p:nvSpPr>
        <p:spPr>
          <a:xfrm>
            <a:off x="1791402" y="2619982"/>
            <a:ext cx="971227" cy="954107"/>
          </a:xfrm>
          <a:prstGeom prst="rect">
            <a:avLst/>
          </a:prstGeom>
          <a:noFill/>
        </p:spPr>
        <p:txBody>
          <a:bodyPr wrap="square">
            <a:spAutoFit/>
          </a:bodyPr>
          <a:lstStyle/>
          <a:p>
            <a:r>
              <a:rPr lang="ru-RU" sz="1400" b="1" dirty="0" err="1"/>
              <a:t>перера-ботка</a:t>
            </a:r>
            <a:r>
              <a:rPr lang="ru-RU" sz="1400" b="1" dirty="0"/>
              <a:t> нефти и газа </a:t>
            </a:r>
            <a:endParaRPr lang="en-US" sz="1400" dirty="0"/>
          </a:p>
        </p:txBody>
      </p:sp>
      <p:sp>
        <p:nvSpPr>
          <p:cNvPr id="11" name="TextBox 10">
            <a:extLst>
              <a:ext uri="{FF2B5EF4-FFF2-40B4-BE49-F238E27FC236}">
                <a16:creationId xmlns:a16="http://schemas.microsoft.com/office/drawing/2014/main" id="{DB64AF2A-595A-064C-FAA1-F5D775334ECB}"/>
              </a:ext>
            </a:extLst>
          </p:cNvPr>
          <p:cNvSpPr txBox="1"/>
          <p:nvPr/>
        </p:nvSpPr>
        <p:spPr>
          <a:xfrm>
            <a:off x="3203848" y="2097157"/>
            <a:ext cx="616444" cy="307777"/>
          </a:xfrm>
          <a:prstGeom prst="rect">
            <a:avLst/>
          </a:prstGeom>
          <a:noFill/>
        </p:spPr>
        <p:txBody>
          <a:bodyPr wrap="square">
            <a:spAutoFit/>
          </a:bodyPr>
          <a:lstStyle/>
          <a:p>
            <a:r>
              <a:rPr lang="ru-RU" sz="1400" b="1" dirty="0"/>
              <a:t>ВИЭ</a:t>
            </a:r>
            <a:endParaRPr lang="en-US" sz="1400" dirty="0"/>
          </a:p>
        </p:txBody>
      </p:sp>
      <p:sp>
        <p:nvSpPr>
          <p:cNvPr id="12" name="TextBox 11">
            <a:extLst>
              <a:ext uri="{FF2B5EF4-FFF2-40B4-BE49-F238E27FC236}">
                <a16:creationId xmlns:a16="http://schemas.microsoft.com/office/drawing/2014/main" id="{FD0C0018-2AA0-56E0-F9B4-577C2566BD1C}"/>
              </a:ext>
            </a:extLst>
          </p:cNvPr>
          <p:cNvSpPr txBox="1"/>
          <p:nvPr/>
        </p:nvSpPr>
        <p:spPr>
          <a:xfrm>
            <a:off x="4096624" y="2801072"/>
            <a:ext cx="653726" cy="738664"/>
          </a:xfrm>
          <a:prstGeom prst="rect">
            <a:avLst/>
          </a:prstGeom>
          <a:noFill/>
        </p:spPr>
        <p:txBody>
          <a:bodyPr wrap="square">
            <a:spAutoFit/>
          </a:bodyPr>
          <a:lstStyle/>
          <a:p>
            <a:pPr algn="ctr"/>
            <a:r>
              <a:rPr lang="ru-RU" sz="1400" b="1" dirty="0"/>
              <a:t>сети и СНЭ </a:t>
            </a:r>
            <a:endParaRPr lang="en-US" sz="1400" dirty="0"/>
          </a:p>
        </p:txBody>
      </p:sp>
      <p:sp>
        <p:nvSpPr>
          <p:cNvPr id="13" name="TextBox 12">
            <a:extLst>
              <a:ext uri="{FF2B5EF4-FFF2-40B4-BE49-F238E27FC236}">
                <a16:creationId xmlns:a16="http://schemas.microsoft.com/office/drawing/2014/main" id="{E1C98201-9625-4E15-220C-1FB2CB71FFBF}"/>
              </a:ext>
            </a:extLst>
          </p:cNvPr>
          <p:cNvSpPr txBox="1"/>
          <p:nvPr/>
        </p:nvSpPr>
        <p:spPr>
          <a:xfrm>
            <a:off x="5081364" y="2722620"/>
            <a:ext cx="720080" cy="307777"/>
          </a:xfrm>
          <a:prstGeom prst="rect">
            <a:avLst/>
          </a:prstGeom>
          <a:noFill/>
        </p:spPr>
        <p:txBody>
          <a:bodyPr wrap="square">
            <a:spAutoFit/>
          </a:bodyPr>
          <a:lstStyle/>
          <a:p>
            <a:r>
              <a:rPr lang="ru-RU" sz="1400" b="1" dirty="0" err="1"/>
              <a:t>ЭнЭф</a:t>
            </a:r>
            <a:endParaRPr lang="en-US" sz="1400" dirty="0"/>
          </a:p>
        </p:txBody>
      </p:sp>
      <p:sp>
        <p:nvSpPr>
          <p:cNvPr id="14" name="TextBox 13">
            <a:extLst>
              <a:ext uri="{FF2B5EF4-FFF2-40B4-BE49-F238E27FC236}">
                <a16:creationId xmlns:a16="http://schemas.microsoft.com/office/drawing/2014/main" id="{12AF7AF0-C6B7-1151-CCFB-8E194256B510}"/>
              </a:ext>
            </a:extLst>
          </p:cNvPr>
          <p:cNvSpPr txBox="1"/>
          <p:nvPr/>
        </p:nvSpPr>
        <p:spPr>
          <a:xfrm>
            <a:off x="5705552" y="3043861"/>
            <a:ext cx="720080" cy="738664"/>
          </a:xfrm>
          <a:prstGeom prst="rect">
            <a:avLst/>
          </a:prstGeom>
          <a:noFill/>
        </p:spPr>
        <p:txBody>
          <a:bodyPr wrap="square">
            <a:spAutoFit/>
          </a:bodyPr>
          <a:lstStyle/>
          <a:p>
            <a:r>
              <a:rPr lang="ru-RU" sz="1400" b="1" dirty="0"/>
              <a:t>электрификация </a:t>
            </a:r>
            <a:endParaRPr lang="en-US" sz="1400" dirty="0"/>
          </a:p>
        </p:txBody>
      </p:sp>
    </p:spTree>
    <p:extLst>
      <p:ext uri="{BB962C8B-B14F-4D97-AF65-F5344CB8AC3E}">
        <p14:creationId xmlns:p14="http://schemas.microsoft.com/office/powerpoint/2010/main" val="3433367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FC9D0-F176-ACC3-385A-332A4B99B1F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56AC21A-30F9-6712-B3CB-8AE1A79EBD6A}"/>
              </a:ext>
            </a:extLst>
          </p:cNvPr>
          <p:cNvPicPr>
            <a:picLocks noChangeAspect="1"/>
          </p:cNvPicPr>
          <p:nvPr/>
        </p:nvPicPr>
        <p:blipFill>
          <a:blip r:embed="rId2"/>
          <a:stretch>
            <a:fillRect/>
          </a:stretch>
        </p:blipFill>
        <p:spPr>
          <a:xfrm>
            <a:off x="625475" y="1827689"/>
            <a:ext cx="7813431" cy="3883178"/>
          </a:xfrm>
          <a:prstGeom prst="rect">
            <a:avLst/>
          </a:prstGeom>
        </p:spPr>
      </p:pic>
      <p:sp>
        <p:nvSpPr>
          <p:cNvPr id="2" name="Заголовок 1">
            <a:extLst>
              <a:ext uri="{FF2B5EF4-FFF2-40B4-BE49-F238E27FC236}">
                <a16:creationId xmlns:a16="http://schemas.microsoft.com/office/drawing/2014/main" id="{72F85ACF-ECAA-A4E7-0E44-AB0C4203235B}"/>
              </a:ext>
            </a:extLst>
          </p:cNvPr>
          <p:cNvSpPr>
            <a:spLocks noGrp="1"/>
          </p:cNvSpPr>
          <p:nvPr>
            <p:ph type="title"/>
          </p:nvPr>
        </p:nvSpPr>
        <p:spPr>
          <a:xfrm>
            <a:off x="635000" y="172104"/>
            <a:ext cx="8509000" cy="1049216"/>
          </a:xfrm>
        </p:spPr>
        <p:txBody>
          <a:bodyPr>
            <a:noAutofit/>
          </a:bodyPr>
          <a:lstStyle/>
          <a:p>
            <a:pPr marL="0" indent="0" algn="l"/>
            <a:r>
              <a:rPr lang="ru-RU" sz="2800" dirty="0">
                <a:latin typeface="Impact" panose="020B0806030902050204" pitchFamily="34" charset="0"/>
              </a:rPr>
              <a:t>Инвестиции в низкоуглеродное развитие по направлениям. Рост в 2002-2023 гг. в 54 раза, но … </a:t>
            </a:r>
          </a:p>
        </p:txBody>
      </p:sp>
      <p:pic>
        <p:nvPicPr>
          <p:cNvPr id="5" name="Picture 6">
            <a:extLst>
              <a:ext uri="{FF2B5EF4-FFF2-40B4-BE49-F238E27FC236}">
                <a16:creationId xmlns:a16="http://schemas.microsoft.com/office/drawing/2014/main" id="{AA3AD306-F2FE-1EE1-8146-C1B9351376EB}"/>
              </a:ext>
            </a:extLst>
          </p:cNvPr>
          <p:cNvPicPr>
            <a:picLocks noChangeAspect="1" noChangeArrowheads="1"/>
          </p:cNvPicPr>
          <p:nvPr/>
        </p:nvPicPr>
        <p:blipFill>
          <a:blip r:embed="rId3"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14F59853-D9B3-4EAA-8CD1-2ABC195ABD1F}"/>
              </a:ext>
            </a:extLst>
          </p:cNvPr>
          <p:cNvPicPr>
            <a:picLocks noChangeAspect="1" noChangeArrowheads="1"/>
          </p:cNvPicPr>
          <p:nvPr/>
        </p:nvPicPr>
        <p:blipFill>
          <a:blip r:embed="rId4"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
        <p:nvSpPr>
          <p:cNvPr id="8" name="TextBox 7">
            <a:extLst>
              <a:ext uri="{FF2B5EF4-FFF2-40B4-BE49-F238E27FC236}">
                <a16:creationId xmlns:a16="http://schemas.microsoft.com/office/drawing/2014/main" id="{655CB257-AAF1-32B0-656F-0C8CDF904BD8}"/>
              </a:ext>
            </a:extLst>
          </p:cNvPr>
          <p:cNvSpPr txBox="1"/>
          <p:nvPr/>
        </p:nvSpPr>
        <p:spPr>
          <a:xfrm>
            <a:off x="1619672" y="2136169"/>
            <a:ext cx="4536504" cy="2554545"/>
          </a:xfrm>
          <a:prstGeom prst="rect">
            <a:avLst/>
          </a:prstGeom>
          <a:noFill/>
        </p:spPr>
        <p:txBody>
          <a:bodyPr wrap="square">
            <a:spAutoFit/>
          </a:bodyPr>
          <a:lstStyle/>
          <a:p>
            <a:pPr marR="0" lvl="0" algn="just">
              <a:buSzPts val="1200"/>
              <a:tabLst>
                <a:tab pos="540385" algn="l"/>
              </a:tabLst>
            </a:pPr>
            <a:r>
              <a:rPr lang="ru-RU" sz="1600" b="1" dirty="0">
                <a:solidFill>
                  <a:srgbClr val="3C4043"/>
                </a:solidFill>
                <a:latin typeface="Roboto" panose="02000000000000000000" pitchFamily="2" charset="0"/>
              </a:rPr>
              <a:t>Млрд долл. в 2023 г.: </a:t>
            </a:r>
          </a:p>
          <a:p>
            <a:pPr marL="176213" marR="0" lvl="0" indent="-176213">
              <a:buSzPts val="1200"/>
              <a:buFont typeface="Symbol" panose="05050102010706020507" pitchFamily="18" charset="2"/>
              <a:buChar char=""/>
              <a:tabLst>
                <a:tab pos="540385" algn="l"/>
              </a:tabLst>
            </a:pPr>
            <a:r>
              <a:rPr lang="ru-RU" sz="1600" b="1" dirty="0">
                <a:solidFill>
                  <a:srgbClr val="3C4043"/>
                </a:solidFill>
                <a:latin typeface="Roboto" panose="02000000000000000000" pitchFamily="2" charset="0"/>
              </a:rPr>
              <a:t>Электромобили – 634</a:t>
            </a:r>
          </a:p>
          <a:p>
            <a:pPr marL="176213" marR="0" lvl="0" indent="-176213">
              <a:buSzPts val="1200"/>
              <a:buFont typeface="Symbol" panose="05050102010706020507" pitchFamily="18" charset="2"/>
              <a:buChar char=""/>
              <a:tabLst>
                <a:tab pos="540385" algn="l"/>
              </a:tabLst>
            </a:pPr>
            <a:r>
              <a:rPr lang="ru-RU" sz="1600" b="1" dirty="0">
                <a:solidFill>
                  <a:srgbClr val="3C4043"/>
                </a:solidFill>
                <a:latin typeface="Roboto" panose="02000000000000000000" pitchFamily="2" charset="0"/>
              </a:rPr>
              <a:t>ВИЭ – 623</a:t>
            </a:r>
          </a:p>
          <a:p>
            <a:pPr marL="176213" marR="0" lvl="0" indent="-176213">
              <a:buSzPts val="1200"/>
              <a:buFont typeface="Symbol" panose="05050102010706020507" pitchFamily="18" charset="2"/>
              <a:buChar char=""/>
              <a:tabLst>
                <a:tab pos="540385" algn="l"/>
              </a:tabLst>
            </a:pPr>
            <a:r>
              <a:rPr lang="ru-RU" sz="1600" b="1" dirty="0">
                <a:solidFill>
                  <a:srgbClr val="3C4043"/>
                </a:solidFill>
                <a:latin typeface="Roboto" panose="02000000000000000000" pitchFamily="2" charset="0"/>
              </a:rPr>
              <a:t>Электросети – 310</a:t>
            </a:r>
          </a:p>
          <a:p>
            <a:pPr marL="176213" marR="0" lvl="0" indent="-176213">
              <a:buSzPts val="1200"/>
              <a:buFont typeface="Symbol" panose="05050102010706020507" pitchFamily="18" charset="2"/>
              <a:buChar char=""/>
              <a:tabLst>
                <a:tab pos="540385" algn="l"/>
              </a:tabLst>
            </a:pPr>
            <a:r>
              <a:rPr lang="ru-RU" sz="1600" b="1" dirty="0">
                <a:solidFill>
                  <a:srgbClr val="3C4043"/>
                </a:solidFill>
                <a:latin typeface="Roboto" panose="02000000000000000000" pitchFamily="2" charset="0"/>
              </a:rPr>
              <a:t>Электрификация производства тепла – 63</a:t>
            </a:r>
          </a:p>
          <a:p>
            <a:pPr marL="176213" indent="-176213">
              <a:buSzPts val="1200"/>
              <a:buFont typeface="Symbol" panose="05050102010706020507" pitchFamily="18" charset="2"/>
              <a:buChar char=""/>
              <a:tabLst>
                <a:tab pos="540385" algn="l"/>
              </a:tabLst>
            </a:pPr>
            <a:r>
              <a:rPr lang="ru-RU" sz="1600" b="1" dirty="0">
                <a:solidFill>
                  <a:srgbClr val="3C4043"/>
                </a:solidFill>
                <a:latin typeface="Roboto" panose="02000000000000000000" pitchFamily="2" charset="0"/>
              </a:rPr>
              <a:t>Хранение энергии - 36 </a:t>
            </a:r>
          </a:p>
          <a:p>
            <a:pPr marL="176213" marR="0" lvl="0" indent="-176213">
              <a:buSzPts val="1200"/>
              <a:buFont typeface="Symbol" panose="05050102010706020507" pitchFamily="18" charset="2"/>
              <a:buChar char=""/>
              <a:tabLst>
                <a:tab pos="540385" algn="l"/>
              </a:tabLst>
            </a:pPr>
            <a:r>
              <a:rPr lang="ru-RU" sz="1600" b="1" dirty="0">
                <a:solidFill>
                  <a:srgbClr val="3C4043"/>
                </a:solidFill>
                <a:latin typeface="Roboto" panose="02000000000000000000" pitchFamily="2" charset="0"/>
              </a:rPr>
              <a:t>Промышленность – 49 </a:t>
            </a:r>
          </a:p>
          <a:p>
            <a:pPr marL="176213" marR="0" lvl="0" indent="-176213">
              <a:buSzPts val="1200"/>
              <a:buFont typeface="Symbol" panose="05050102010706020507" pitchFamily="18" charset="2"/>
              <a:buChar char=""/>
              <a:tabLst>
                <a:tab pos="540385" algn="l"/>
              </a:tabLst>
            </a:pPr>
            <a:r>
              <a:rPr lang="ru-RU" sz="1600" b="1" dirty="0">
                <a:solidFill>
                  <a:srgbClr val="3C4043"/>
                </a:solidFill>
                <a:latin typeface="Roboto" panose="02000000000000000000" pitchFamily="2" charset="0"/>
              </a:rPr>
              <a:t>АЭС – 33</a:t>
            </a:r>
            <a:endParaRPr lang="en-US" sz="1600" b="1" dirty="0">
              <a:solidFill>
                <a:srgbClr val="3C4043"/>
              </a:solidFill>
              <a:latin typeface="Roboto" panose="02000000000000000000" pitchFamily="2" charset="0"/>
            </a:endParaRPr>
          </a:p>
          <a:p>
            <a:pPr marL="176213" marR="0" lvl="0" indent="-176213">
              <a:buSzPts val="1200"/>
              <a:buFont typeface="Symbol" panose="05050102010706020507" pitchFamily="18" charset="2"/>
              <a:buChar char=""/>
              <a:tabLst>
                <a:tab pos="540385" algn="l"/>
              </a:tabLst>
            </a:pPr>
            <a:r>
              <a:rPr lang="en-US" sz="1600" b="1" dirty="0">
                <a:solidFill>
                  <a:srgbClr val="3C4043"/>
                </a:solidFill>
                <a:latin typeface="Roboto" panose="02000000000000000000" pitchFamily="2" charset="0"/>
              </a:rPr>
              <a:t>CCUS - 11</a:t>
            </a:r>
            <a:endParaRPr lang="ru-RU" sz="1600" b="1" dirty="0">
              <a:solidFill>
                <a:srgbClr val="3C4043"/>
              </a:solidFill>
              <a:latin typeface="Roboto" panose="02000000000000000000" pitchFamily="2" charset="0"/>
            </a:endParaRPr>
          </a:p>
          <a:p>
            <a:pPr marL="176213" marR="0" lvl="0" indent="-176213">
              <a:buSzPts val="1200"/>
              <a:buFont typeface="Symbol" panose="05050102010706020507" pitchFamily="18" charset="2"/>
              <a:buChar char=""/>
              <a:tabLst>
                <a:tab pos="540385" algn="l"/>
              </a:tabLst>
            </a:pPr>
            <a:r>
              <a:rPr lang="ru-RU" sz="1600" b="1" dirty="0">
                <a:solidFill>
                  <a:srgbClr val="3C4043"/>
                </a:solidFill>
                <a:latin typeface="Roboto" panose="02000000000000000000" pitchFamily="2" charset="0"/>
              </a:rPr>
              <a:t>Водород – 10 </a:t>
            </a:r>
          </a:p>
        </p:txBody>
      </p:sp>
      <p:sp>
        <p:nvSpPr>
          <p:cNvPr id="13" name="TextBox 12">
            <a:extLst>
              <a:ext uri="{FF2B5EF4-FFF2-40B4-BE49-F238E27FC236}">
                <a16:creationId xmlns:a16="http://schemas.microsoft.com/office/drawing/2014/main" id="{9CDDA77D-8FB6-EC4F-441D-1922FDAF14D9}"/>
              </a:ext>
            </a:extLst>
          </p:cNvPr>
          <p:cNvSpPr txBox="1"/>
          <p:nvPr/>
        </p:nvSpPr>
        <p:spPr>
          <a:xfrm>
            <a:off x="685800" y="5710867"/>
            <a:ext cx="7126560" cy="923330"/>
          </a:xfrm>
          <a:prstGeom prst="rect">
            <a:avLst/>
          </a:prstGeom>
          <a:noFill/>
        </p:spPr>
        <p:txBody>
          <a:bodyPr wrap="square">
            <a:spAutoFit/>
          </a:bodyPr>
          <a:lstStyle/>
          <a:p>
            <a:r>
              <a:rPr lang="ru-RU" b="1" dirty="0"/>
              <a:t>По оценкам </a:t>
            </a:r>
            <a:r>
              <a:rPr lang="en-US" b="1" dirty="0"/>
              <a:t>BNEF</a:t>
            </a:r>
            <a:r>
              <a:rPr lang="ru-RU" b="1" dirty="0"/>
              <a:t>,</a:t>
            </a:r>
            <a:r>
              <a:rPr lang="en-US" b="1" dirty="0"/>
              <a:t> </a:t>
            </a:r>
            <a:r>
              <a:rPr lang="ru-RU" b="1" dirty="0"/>
              <a:t>инвестиции для достижения углеродной нейтральности должны составить в среднем 4,8 трлн долл. в год в период с 2024 по 2030 год (нужен рост в 2,7 раза)</a:t>
            </a:r>
            <a:endParaRPr lang="en-US" b="1" dirty="0"/>
          </a:p>
        </p:txBody>
      </p:sp>
      <p:sp>
        <p:nvSpPr>
          <p:cNvPr id="4" name="TextBox 3">
            <a:extLst>
              <a:ext uri="{FF2B5EF4-FFF2-40B4-BE49-F238E27FC236}">
                <a16:creationId xmlns:a16="http://schemas.microsoft.com/office/drawing/2014/main" id="{85776766-5417-5A88-F0E5-835A409EFACB}"/>
              </a:ext>
            </a:extLst>
          </p:cNvPr>
          <p:cNvSpPr txBox="1"/>
          <p:nvPr/>
        </p:nvSpPr>
        <p:spPr>
          <a:xfrm>
            <a:off x="685800" y="1181358"/>
            <a:ext cx="8458199" cy="646331"/>
          </a:xfrm>
          <a:prstGeom prst="rect">
            <a:avLst/>
          </a:prstGeom>
          <a:noFill/>
        </p:spPr>
        <p:txBody>
          <a:bodyPr wrap="square">
            <a:spAutoFit/>
          </a:bodyPr>
          <a:lstStyle/>
          <a:p>
            <a:r>
              <a:rPr lang="ru-RU" b="1" dirty="0"/>
              <a:t>Расходы на покупку электромобилей превышают инвестиции в добычу нефти </a:t>
            </a:r>
            <a:endParaRPr lang="en-US" dirty="0"/>
          </a:p>
        </p:txBody>
      </p:sp>
    </p:spTree>
    <p:extLst>
      <p:ext uri="{BB962C8B-B14F-4D97-AF65-F5344CB8AC3E}">
        <p14:creationId xmlns:p14="http://schemas.microsoft.com/office/powerpoint/2010/main" val="1390786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FC9D0-F176-ACC3-385A-332A4B99B1F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7F36DA1-FB43-5E1D-CA25-4F6C0F7A3AD7}"/>
              </a:ext>
            </a:extLst>
          </p:cNvPr>
          <p:cNvPicPr>
            <a:picLocks noChangeAspect="1"/>
          </p:cNvPicPr>
          <p:nvPr/>
        </p:nvPicPr>
        <p:blipFill>
          <a:blip r:embed="rId2"/>
          <a:stretch>
            <a:fillRect/>
          </a:stretch>
        </p:blipFill>
        <p:spPr>
          <a:xfrm>
            <a:off x="762000" y="1464237"/>
            <a:ext cx="8084038" cy="4836551"/>
          </a:xfrm>
          <a:prstGeom prst="rect">
            <a:avLst/>
          </a:prstGeom>
        </p:spPr>
      </p:pic>
      <p:sp>
        <p:nvSpPr>
          <p:cNvPr id="2" name="Заголовок 1">
            <a:extLst>
              <a:ext uri="{FF2B5EF4-FFF2-40B4-BE49-F238E27FC236}">
                <a16:creationId xmlns:a16="http://schemas.microsoft.com/office/drawing/2014/main" id="{72F85ACF-ECAA-A4E7-0E44-AB0C4203235B}"/>
              </a:ext>
            </a:extLst>
          </p:cNvPr>
          <p:cNvSpPr>
            <a:spLocks noGrp="1"/>
          </p:cNvSpPr>
          <p:nvPr>
            <p:ph type="title"/>
          </p:nvPr>
        </p:nvSpPr>
        <p:spPr>
          <a:xfrm>
            <a:off x="635000" y="152400"/>
            <a:ext cx="8509000" cy="973016"/>
          </a:xfrm>
        </p:spPr>
        <p:txBody>
          <a:bodyPr>
            <a:noAutofit/>
          </a:bodyPr>
          <a:lstStyle/>
          <a:p>
            <a:pPr marL="0" indent="0" algn="l"/>
            <a:r>
              <a:rPr lang="ru-RU" sz="2800" dirty="0">
                <a:latin typeface="Impact" panose="020B0806030902050204" pitchFamily="34" charset="0"/>
              </a:rPr>
              <a:t>Инвестиции в низкоуглеродное развитие по странам. Доля Китая – 38%. Где Россия? </a:t>
            </a:r>
          </a:p>
        </p:txBody>
      </p:sp>
      <p:pic>
        <p:nvPicPr>
          <p:cNvPr id="5" name="Picture 6">
            <a:extLst>
              <a:ext uri="{FF2B5EF4-FFF2-40B4-BE49-F238E27FC236}">
                <a16:creationId xmlns:a16="http://schemas.microsoft.com/office/drawing/2014/main" id="{AA3AD306-F2FE-1EE1-8146-C1B9351376EB}"/>
              </a:ext>
            </a:extLst>
          </p:cNvPr>
          <p:cNvPicPr>
            <a:picLocks noChangeAspect="1" noChangeArrowheads="1"/>
          </p:cNvPicPr>
          <p:nvPr/>
        </p:nvPicPr>
        <p:blipFill>
          <a:blip r:embed="rId3"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14F59853-D9B3-4EAA-8CD1-2ABC195ABD1F}"/>
              </a:ext>
            </a:extLst>
          </p:cNvPr>
          <p:cNvPicPr>
            <a:picLocks noChangeAspect="1" noChangeArrowheads="1"/>
          </p:cNvPicPr>
          <p:nvPr/>
        </p:nvPicPr>
        <p:blipFill>
          <a:blip r:embed="rId4"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
        <p:nvSpPr>
          <p:cNvPr id="8" name="TextBox 7">
            <a:extLst>
              <a:ext uri="{FF2B5EF4-FFF2-40B4-BE49-F238E27FC236}">
                <a16:creationId xmlns:a16="http://schemas.microsoft.com/office/drawing/2014/main" id="{655CB257-AAF1-32B0-656F-0C8CDF904BD8}"/>
              </a:ext>
            </a:extLst>
          </p:cNvPr>
          <p:cNvSpPr txBox="1"/>
          <p:nvPr/>
        </p:nvSpPr>
        <p:spPr>
          <a:xfrm>
            <a:off x="3779912" y="3140968"/>
            <a:ext cx="3312368" cy="1954381"/>
          </a:xfrm>
          <a:prstGeom prst="rect">
            <a:avLst/>
          </a:prstGeom>
          <a:noFill/>
        </p:spPr>
        <p:txBody>
          <a:bodyPr wrap="square">
            <a:spAutoFit/>
          </a:bodyPr>
          <a:lstStyle/>
          <a:p>
            <a:pPr marR="0" lvl="0">
              <a:spcBef>
                <a:spcPts val="0"/>
              </a:spcBef>
              <a:spcAft>
                <a:spcPts val="600"/>
              </a:spcAft>
              <a:buSzPts val="1200"/>
              <a:tabLst>
                <a:tab pos="540385" algn="l"/>
              </a:tabLst>
            </a:pPr>
            <a:r>
              <a:rPr lang="ru-RU" b="1" dirty="0">
                <a:solidFill>
                  <a:srgbClr val="3C4043"/>
                </a:solidFill>
                <a:latin typeface="Roboto" panose="02000000000000000000" pitchFamily="2" charset="0"/>
              </a:rPr>
              <a:t>Китай – 676 млрд долл., или 38% от мировых инвестиций </a:t>
            </a:r>
          </a:p>
          <a:p>
            <a:pPr marR="0" lvl="0">
              <a:spcBef>
                <a:spcPts val="0"/>
              </a:spcBef>
              <a:spcAft>
                <a:spcPts val="600"/>
              </a:spcAft>
              <a:buSzPts val="1200"/>
              <a:tabLst>
                <a:tab pos="540385" algn="l"/>
              </a:tabLst>
            </a:pPr>
            <a:r>
              <a:rPr lang="ru-RU" sz="2000" b="1" dirty="0">
                <a:solidFill>
                  <a:srgbClr val="3C4043"/>
                </a:solidFill>
                <a:latin typeface="Roboto" panose="02000000000000000000" pitchFamily="2" charset="0"/>
              </a:rPr>
              <a:t>Это больше всех мировых инвестиций в нефтяную промышленность  </a:t>
            </a:r>
          </a:p>
        </p:txBody>
      </p:sp>
    </p:spTree>
    <p:extLst>
      <p:ext uri="{BB962C8B-B14F-4D97-AF65-F5344CB8AC3E}">
        <p14:creationId xmlns:p14="http://schemas.microsoft.com/office/powerpoint/2010/main" val="1220888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FC9D0-F176-ACC3-385A-332A4B99B1F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314AACA-E110-876D-F64F-08663B108767}"/>
              </a:ext>
            </a:extLst>
          </p:cNvPr>
          <p:cNvPicPr>
            <a:picLocks noChangeAspect="1"/>
          </p:cNvPicPr>
          <p:nvPr/>
        </p:nvPicPr>
        <p:blipFill>
          <a:blip r:embed="rId2"/>
          <a:stretch>
            <a:fillRect/>
          </a:stretch>
        </p:blipFill>
        <p:spPr>
          <a:xfrm>
            <a:off x="763928" y="1505309"/>
            <a:ext cx="8031673" cy="4666891"/>
          </a:xfrm>
          <a:prstGeom prst="rect">
            <a:avLst/>
          </a:prstGeom>
        </p:spPr>
      </p:pic>
      <p:sp>
        <p:nvSpPr>
          <p:cNvPr id="2" name="Заголовок 1">
            <a:extLst>
              <a:ext uri="{FF2B5EF4-FFF2-40B4-BE49-F238E27FC236}">
                <a16:creationId xmlns:a16="http://schemas.microsoft.com/office/drawing/2014/main" id="{72F85ACF-ECAA-A4E7-0E44-AB0C4203235B}"/>
              </a:ext>
            </a:extLst>
          </p:cNvPr>
          <p:cNvSpPr>
            <a:spLocks noGrp="1"/>
          </p:cNvSpPr>
          <p:nvPr>
            <p:ph type="title"/>
          </p:nvPr>
        </p:nvSpPr>
        <p:spPr>
          <a:xfrm>
            <a:off x="592260" y="199292"/>
            <a:ext cx="8509000" cy="973016"/>
          </a:xfrm>
        </p:spPr>
        <p:txBody>
          <a:bodyPr>
            <a:noAutofit/>
          </a:bodyPr>
          <a:lstStyle/>
          <a:p>
            <a:pPr marL="0" indent="0" algn="l"/>
            <a:r>
              <a:rPr lang="ru-RU" sz="2800" dirty="0">
                <a:latin typeface="Impact" panose="020B0806030902050204" pitchFamily="34" charset="0"/>
              </a:rPr>
              <a:t>Прирост инвестиций в низкоуглеродное развитие в 2019-2023 гг. (МЭА)</a:t>
            </a:r>
          </a:p>
        </p:txBody>
      </p:sp>
      <p:pic>
        <p:nvPicPr>
          <p:cNvPr id="5" name="Picture 6">
            <a:extLst>
              <a:ext uri="{FF2B5EF4-FFF2-40B4-BE49-F238E27FC236}">
                <a16:creationId xmlns:a16="http://schemas.microsoft.com/office/drawing/2014/main" id="{AA3AD306-F2FE-1EE1-8146-C1B9351376EB}"/>
              </a:ext>
            </a:extLst>
          </p:cNvPr>
          <p:cNvPicPr>
            <a:picLocks noChangeAspect="1" noChangeArrowheads="1"/>
          </p:cNvPicPr>
          <p:nvPr/>
        </p:nvPicPr>
        <p:blipFill>
          <a:blip r:embed="rId3"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14F59853-D9B3-4EAA-8CD1-2ABC195ABD1F}"/>
              </a:ext>
            </a:extLst>
          </p:cNvPr>
          <p:cNvPicPr>
            <a:picLocks noChangeAspect="1" noChangeArrowheads="1"/>
          </p:cNvPicPr>
          <p:nvPr/>
        </p:nvPicPr>
        <p:blipFill>
          <a:blip r:embed="rId4"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
        <p:nvSpPr>
          <p:cNvPr id="8" name="TextBox 7">
            <a:extLst>
              <a:ext uri="{FF2B5EF4-FFF2-40B4-BE49-F238E27FC236}">
                <a16:creationId xmlns:a16="http://schemas.microsoft.com/office/drawing/2014/main" id="{655CB257-AAF1-32B0-656F-0C8CDF904BD8}"/>
              </a:ext>
            </a:extLst>
          </p:cNvPr>
          <p:cNvSpPr txBox="1"/>
          <p:nvPr/>
        </p:nvSpPr>
        <p:spPr>
          <a:xfrm>
            <a:off x="3059832" y="4891026"/>
            <a:ext cx="5408240" cy="461665"/>
          </a:xfrm>
          <a:prstGeom prst="rect">
            <a:avLst/>
          </a:prstGeom>
          <a:noFill/>
        </p:spPr>
        <p:txBody>
          <a:bodyPr wrap="square">
            <a:spAutoFit/>
          </a:bodyPr>
          <a:lstStyle/>
          <a:p>
            <a:pPr marR="0" lvl="0" algn="just">
              <a:spcBef>
                <a:spcPts val="0"/>
              </a:spcBef>
              <a:spcAft>
                <a:spcPts val="600"/>
              </a:spcAft>
              <a:buSzPts val="1200"/>
              <a:tabLst>
                <a:tab pos="540385" algn="l"/>
              </a:tabLst>
            </a:pPr>
            <a:r>
              <a:rPr lang="ru-RU" sz="2400" b="1" dirty="0">
                <a:solidFill>
                  <a:srgbClr val="3C4043"/>
                </a:solidFill>
                <a:latin typeface="Roboto" panose="02000000000000000000" pitchFamily="2" charset="0"/>
              </a:rPr>
              <a:t>Россия движется не в ту сторону</a:t>
            </a:r>
          </a:p>
        </p:txBody>
      </p:sp>
    </p:spTree>
    <p:extLst>
      <p:ext uri="{BB962C8B-B14F-4D97-AF65-F5344CB8AC3E}">
        <p14:creationId xmlns:p14="http://schemas.microsoft.com/office/powerpoint/2010/main" val="114764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C9F7B-0B47-EF1F-8EFC-43DB88FC6F8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272373-ED9B-0D43-0902-6C8BC6DDA4DB}"/>
              </a:ext>
            </a:extLst>
          </p:cNvPr>
          <p:cNvSpPr>
            <a:spLocks noGrp="1"/>
          </p:cNvSpPr>
          <p:nvPr>
            <p:ph type="title"/>
          </p:nvPr>
        </p:nvSpPr>
        <p:spPr>
          <a:xfrm>
            <a:off x="635000" y="76200"/>
            <a:ext cx="8509000" cy="976536"/>
          </a:xfrm>
        </p:spPr>
        <p:txBody>
          <a:bodyPr>
            <a:noAutofit/>
          </a:bodyPr>
          <a:lstStyle/>
          <a:p>
            <a:pPr marL="0" indent="0" algn="l"/>
            <a:r>
              <a:rPr lang="ru-RU" sz="2400" dirty="0">
                <a:latin typeface="Impact" panose="020B0806030902050204" pitchFamily="34" charset="0"/>
              </a:rPr>
              <a:t>Во всех сценариях МЭА до 2050 г. ожидается снижение инвестиций в нефтегазовый сектор </a:t>
            </a:r>
          </a:p>
        </p:txBody>
      </p:sp>
      <p:pic>
        <p:nvPicPr>
          <p:cNvPr id="5" name="Picture 6">
            <a:extLst>
              <a:ext uri="{FF2B5EF4-FFF2-40B4-BE49-F238E27FC236}">
                <a16:creationId xmlns:a16="http://schemas.microsoft.com/office/drawing/2014/main" id="{75ADE7B1-CD80-65DA-D971-D56AE51F7E80}"/>
              </a:ext>
            </a:extLst>
          </p:cNvPr>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E8D002AD-CA07-13E7-E267-FD5693E547D0}"/>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pic>
        <p:nvPicPr>
          <p:cNvPr id="4" name="Picture 3">
            <a:extLst>
              <a:ext uri="{FF2B5EF4-FFF2-40B4-BE49-F238E27FC236}">
                <a16:creationId xmlns:a16="http://schemas.microsoft.com/office/drawing/2014/main" id="{BFAFD697-F9A6-4595-13D3-D74C026F7CEC}"/>
              </a:ext>
            </a:extLst>
          </p:cNvPr>
          <p:cNvPicPr>
            <a:picLocks noChangeAspect="1"/>
          </p:cNvPicPr>
          <p:nvPr/>
        </p:nvPicPr>
        <p:blipFill>
          <a:blip r:embed="rId4"/>
          <a:stretch>
            <a:fillRect/>
          </a:stretch>
        </p:blipFill>
        <p:spPr>
          <a:xfrm>
            <a:off x="635000" y="1383320"/>
            <a:ext cx="8428938" cy="4896544"/>
          </a:xfrm>
          <a:prstGeom prst="rect">
            <a:avLst/>
          </a:prstGeom>
        </p:spPr>
      </p:pic>
      <p:sp>
        <p:nvSpPr>
          <p:cNvPr id="14" name="Arrow: Circular 13">
            <a:extLst>
              <a:ext uri="{FF2B5EF4-FFF2-40B4-BE49-F238E27FC236}">
                <a16:creationId xmlns:a16="http://schemas.microsoft.com/office/drawing/2014/main" id="{36904470-DAFD-185F-E488-C4898457B18C}"/>
              </a:ext>
            </a:extLst>
          </p:cNvPr>
          <p:cNvSpPr/>
          <p:nvPr/>
        </p:nvSpPr>
        <p:spPr bwMode="auto">
          <a:xfrm rot="11724519" flipV="1">
            <a:off x="2793542" y="2383078"/>
            <a:ext cx="5328592" cy="1426545"/>
          </a:xfrm>
          <a:prstGeom prst="circularArrow">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34875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5AD3F-7A38-C857-C3C2-F4ABA70E8A8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5F049F-1491-06CB-1B61-1AD20E51C9B3}"/>
              </a:ext>
            </a:extLst>
          </p:cNvPr>
          <p:cNvSpPr>
            <a:spLocks noGrp="1"/>
          </p:cNvSpPr>
          <p:nvPr>
            <p:ph type="title"/>
          </p:nvPr>
        </p:nvSpPr>
        <p:spPr>
          <a:xfrm>
            <a:off x="652802" y="764704"/>
            <a:ext cx="8383694" cy="3384376"/>
          </a:xfrm>
        </p:spPr>
        <p:txBody>
          <a:bodyPr>
            <a:noAutofit/>
          </a:bodyPr>
          <a:lstStyle/>
          <a:p>
            <a:pPr marL="0" indent="0" algn="l"/>
            <a:r>
              <a:rPr lang="ru-RU" sz="3600" dirty="0">
                <a:latin typeface="Impact" panose="020B0806030902050204" pitchFamily="34" charset="0"/>
              </a:rPr>
              <a:t>Миф. </a:t>
            </a:r>
            <a:br>
              <a:rPr lang="ru-RU" sz="3600" dirty="0">
                <a:latin typeface="Impact" panose="020B0806030902050204" pitchFamily="34" charset="0"/>
              </a:rPr>
            </a:br>
            <a:r>
              <a:rPr lang="ru-RU" sz="3600" dirty="0">
                <a:latin typeface="Impact" panose="020B0806030902050204" pitchFamily="34" charset="0"/>
              </a:rPr>
              <a:t>Мир всегда будет нуждаться в наших углеводородах, и мы сохраним возможность роста по сырьевой модели</a:t>
            </a:r>
          </a:p>
        </p:txBody>
      </p:sp>
      <p:pic>
        <p:nvPicPr>
          <p:cNvPr id="5" name="Picture 6">
            <a:extLst>
              <a:ext uri="{FF2B5EF4-FFF2-40B4-BE49-F238E27FC236}">
                <a16:creationId xmlns:a16="http://schemas.microsoft.com/office/drawing/2014/main" id="{FD2C67BD-11AC-D8C5-558D-B1E5302306FF}"/>
              </a:ext>
            </a:extLst>
          </p:cNvPr>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EF7A934A-150C-9D04-E6AD-653266B8158A}"/>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Tree>
    <p:extLst>
      <p:ext uri="{BB962C8B-B14F-4D97-AF65-F5344CB8AC3E}">
        <p14:creationId xmlns:p14="http://schemas.microsoft.com/office/powerpoint/2010/main" val="1786514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5AD3F-7A38-C857-C3C2-F4ABA70E8A8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5F049F-1491-06CB-1B61-1AD20E51C9B3}"/>
              </a:ext>
            </a:extLst>
          </p:cNvPr>
          <p:cNvSpPr>
            <a:spLocks noGrp="1"/>
          </p:cNvSpPr>
          <p:nvPr>
            <p:ph type="title"/>
          </p:nvPr>
        </p:nvSpPr>
        <p:spPr>
          <a:xfrm>
            <a:off x="574675" y="2420888"/>
            <a:ext cx="8461821" cy="1196751"/>
          </a:xfrm>
        </p:spPr>
        <p:txBody>
          <a:bodyPr>
            <a:noAutofit/>
          </a:bodyPr>
          <a:lstStyle/>
          <a:p>
            <a:pPr marL="0" indent="0" algn="l"/>
            <a:r>
              <a:rPr lang="ru-RU" sz="3600" dirty="0">
                <a:latin typeface="Impact" panose="020B0806030902050204" pitchFamily="34" charset="0"/>
              </a:rPr>
              <a:t>Миф. Главный энергоресурс – это нефть</a:t>
            </a:r>
          </a:p>
        </p:txBody>
      </p:sp>
      <p:pic>
        <p:nvPicPr>
          <p:cNvPr id="5" name="Picture 6">
            <a:extLst>
              <a:ext uri="{FF2B5EF4-FFF2-40B4-BE49-F238E27FC236}">
                <a16:creationId xmlns:a16="http://schemas.microsoft.com/office/drawing/2014/main" id="{FD2C67BD-11AC-D8C5-558D-B1E5302306FF}"/>
              </a:ext>
            </a:extLst>
          </p:cNvPr>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EF7A934A-150C-9D04-E6AD-653266B8158A}"/>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Tree>
    <p:extLst>
      <p:ext uri="{BB962C8B-B14F-4D97-AF65-F5344CB8AC3E}">
        <p14:creationId xmlns:p14="http://schemas.microsoft.com/office/powerpoint/2010/main" val="1257686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5000" y="-43962"/>
            <a:ext cx="8509000" cy="1456737"/>
          </a:xfrm>
        </p:spPr>
        <p:txBody>
          <a:bodyPr>
            <a:noAutofit/>
          </a:bodyPr>
          <a:lstStyle/>
          <a:p>
            <a:pPr marL="0" indent="0" algn="l"/>
            <a:r>
              <a:rPr lang="ru-RU" sz="2800" dirty="0">
                <a:latin typeface="Impact" pitchFamily="34" charset="0"/>
              </a:rPr>
              <a:t>Сценарии развития и декарбонизации энергетики мира постоянно множатся и корректируются. </a:t>
            </a:r>
            <a:br>
              <a:rPr lang="ru-RU" sz="2800" dirty="0">
                <a:latin typeface="Impact" pitchFamily="34" charset="0"/>
              </a:rPr>
            </a:br>
            <a:r>
              <a:rPr lang="ru-RU" sz="2800" dirty="0">
                <a:latin typeface="Impact" pitchFamily="34" charset="0"/>
              </a:rPr>
              <a:t>В базе данных IIASA их более 3 тыс.</a:t>
            </a:r>
          </a:p>
        </p:txBody>
      </p:sp>
      <p:pic>
        <p:nvPicPr>
          <p:cNvPr id="5" name="Picture 6"/>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pic>
        <p:nvPicPr>
          <p:cNvPr id="4" name="Picture 3">
            <a:extLst>
              <a:ext uri="{FF2B5EF4-FFF2-40B4-BE49-F238E27FC236}">
                <a16:creationId xmlns:a16="http://schemas.microsoft.com/office/drawing/2014/main" id="{765AB331-635E-3736-5B72-1690CA547BC4}"/>
              </a:ext>
            </a:extLst>
          </p:cNvPr>
          <p:cNvPicPr>
            <a:picLocks noChangeAspect="1"/>
          </p:cNvPicPr>
          <p:nvPr/>
        </p:nvPicPr>
        <p:blipFill>
          <a:blip r:embed="rId4"/>
          <a:stretch>
            <a:fillRect/>
          </a:stretch>
        </p:blipFill>
        <p:spPr>
          <a:xfrm>
            <a:off x="633884" y="1627452"/>
            <a:ext cx="6324386" cy="4481301"/>
          </a:xfrm>
          <a:prstGeom prst="rect">
            <a:avLst/>
          </a:prstGeom>
        </p:spPr>
      </p:pic>
      <p:sp>
        <p:nvSpPr>
          <p:cNvPr id="8" name="TextBox 7">
            <a:extLst>
              <a:ext uri="{FF2B5EF4-FFF2-40B4-BE49-F238E27FC236}">
                <a16:creationId xmlns:a16="http://schemas.microsoft.com/office/drawing/2014/main" id="{9E1D9B28-604C-682E-F2D1-B735851A3750}"/>
              </a:ext>
            </a:extLst>
          </p:cNvPr>
          <p:cNvSpPr txBox="1"/>
          <p:nvPr/>
        </p:nvSpPr>
        <p:spPr>
          <a:xfrm>
            <a:off x="633884" y="6266735"/>
            <a:ext cx="8280920" cy="461665"/>
          </a:xfrm>
          <a:prstGeom prst="rect">
            <a:avLst/>
          </a:prstGeom>
          <a:noFill/>
        </p:spPr>
        <p:txBody>
          <a:bodyPr wrap="square">
            <a:spAutoFit/>
          </a:bodyPr>
          <a:lstStyle/>
          <a:p>
            <a:pPr marL="0" marR="0" algn="just">
              <a:spcBef>
                <a:spcPts val="0"/>
              </a:spcBef>
              <a:spcAft>
                <a:spcPts val="600"/>
              </a:spcAft>
            </a:pPr>
            <a:r>
              <a:rPr lang="en-US" sz="1200" dirty="0">
                <a:effectLst/>
                <a:latin typeface="Times New Roman" panose="02020603050405020304" pitchFamily="18" charset="0"/>
                <a:ea typeface="SimSun" panose="02010600030101010101" pitchFamily="2" charset="-122"/>
              </a:rPr>
              <a:t>Coffin </a:t>
            </a:r>
            <a:r>
              <a:rPr lang="ru-RU" sz="1200" dirty="0">
                <a:effectLst/>
                <a:latin typeface="Times New Roman" panose="02020603050405020304" pitchFamily="18" charset="0"/>
                <a:ea typeface="SimSun" panose="02010600030101010101" pitchFamily="2" charset="-122"/>
              </a:rPr>
              <a:t>М</a:t>
            </a:r>
            <a:r>
              <a:rPr lang="en-US" sz="1200" dirty="0">
                <a:effectLst/>
                <a:latin typeface="Times New Roman" panose="02020603050405020304" pitchFamily="18" charset="0"/>
                <a:ea typeface="SimSun" panose="02010600030101010101" pitchFamily="2" charset="-122"/>
              </a:rPr>
              <a:t>. and Prince G. NAVIGATING PEAK DEMAND. Strategies for oil and gas companies to respond to the substitution challenge of the energy transition. Carbon Tracker </a:t>
            </a:r>
            <a:r>
              <a:rPr lang="en-US" sz="1200" dirty="0">
                <a:solidFill>
                  <a:srgbClr val="0000FF"/>
                </a:solidFill>
                <a:effectLst/>
                <a:latin typeface="Times New Roman" panose="02020603050405020304" pitchFamily="18" charset="0"/>
                <a:ea typeface="SimSun" panose="02010600030101010101" pitchFamily="2" charset="-122"/>
                <a:hlinkClick r:id="rId5"/>
              </a:rPr>
              <a:t>Navigating Peak Demand - Carbon Tracker Initiative</a:t>
            </a:r>
            <a:endParaRPr lang="en-US" sz="1200" dirty="0">
              <a:effectLst/>
              <a:latin typeface="Calibri" panose="020F050202020403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0C485474-FD71-6756-095F-78C9C82A482F}"/>
              </a:ext>
            </a:extLst>
          </p:cNvPr>
          <p:cNvSpPr txBox="1"/>
          <p:nvPr/>
        </p:nvSpPr>
        <p:spPr>
          <a:xfrm>
            <a:off x="1331640" y="1306426"/>
            <a:ext cx="7812360" cy="646331"/>
          </a:xfrm>
          <a:prstGeom prst="rect">
            <a:avLst/>
          </a:prstGeom>
          <a:noFill/>
        </p:spPr>
        <p:txBody>
          <a:bodyPr wrap="square">
            <a:spAutoFit/>
          </a:bodyPr>
          <a:lstStyle/>
          <a:p>
            <a:r>
              <a:rPr lang="ru-RU" sz="1800" b="1" dirty="0"/>
              <a:t>Все последние сценарии динамики добычи нефти можно описать этим графиком:</a:t>
            </a:r>
            <a:endParaRPr lang="en-US" dirty="0"/>
          </a:p>
        </p:txBody>
      </p:sp>
      <p:sp>
        <p:nvSpPr>
          <p:cNvPr id="12" name="TextBox 11">
            <a:extLst>
              <a:ext uri="{FF2B5EF4-FFF2-40B4-BE49-F238E27FC236}">
                <a16:creationId xmlns:a16="http://schemas.microsoft.com/office/drawing/2014/main" id="{B97CAF98-0982-2EF2-FD68-AF3C9C23762B}"/>
              </a:ext>
            </a:extLst>
          </p:cNvPr>
          <p:cNvSpPr txBox="1"/>
          <p:nvPr/>
        </p:nvSpPr>
        <p:spPr>
          <a:xfrm>
            <a:off x="6821606" y="1831125"/>
            <a:ext cx="2322394" cy="830997"/>
          </a:xfrm>
          <a:prstGeom prst="rect">
            <a:avLst/>
          </a:prstGeom>
          <a:noFill/>
        </p:spPr>
        <p:txBody>
          <a:bodyPr wrap="square">
            <a:spAutoFit/>
          </a:bodyPr>
          <a:lstStyle/>
          <a:p>
            <a:r>
              <a:rPr lang="ru-RU" sz="1600" b="1" dirty="0"/>
              <a:t>Действующие меры политики – пик и плато</a:t>
            </a:r>
            <a:endParaRPr lang="en-US" sz="1600" b="1" dirty="0"/>
          </a:p>
        </p:txBody>
      </p:sp>
      <p:cxnSp>
        <p:nvCxnSpPr>
          <p:cNvPr id="14" name="Straight Arrow Connector 13">
            <a:extLst>
              <a:ext uri="{FF2B5EF4-FFF2-40B4-BE49-F238E27FC236}">
                <a16:creationId xmlns:a16="http://schemas.microsoft.com/office/drawing/2014/main" id="{EC42975A-0F1A-8DC5-3001-2278BEE7A656}"/>
              </a:ext>
            </a:extLst>
          </p:cNvPr>
          <p:cNvCxnSpPr>
            <a:cxnSpLocks/>
          </p:cNvCxnSpPr>
          <p:nvPr/>
        </p:nvCxnSpPr>
        <p:spPr bwMode="auto">
          <a:xfrm flipH="1">
            <a:off x="6012160" y="1990895"/>
            <a:ext cx="720080" cy="230784"/>
          </a:xfrm>
          <a:prstGeom prst="straightConnector1">
            <a:avLst/>
          </a:prstGeom>
          <a:solidFill>
            <a:schemeClr val="accent1"/>
          </a:solidFill>
          <a:ln w="38100" cap="sq" cmpd="sng" algn="ctr">
            <a:solidFill>
              <a:srgbClr val="FF7C80"/>
            </a:solidFill>
            <a:prstDash val="solid"/>
            <a:round/>
            <a:headEnd type="none" w="sm" len="sm"/>
            <a:tailEnd type="triangle"/>
          </a:ln>
          <a:effectLst/>
        </p:spPr>
      </p:cxnSp>
      <p:sp>
        <p:nvSpPr>
          <p:cNvPr id="15" name="TextBox 14">
            <a:extLst>
              <a:ext uri="{FF2B5EF4-FFF2-40B4-BE49-F238E27FC236}">
                <a16:creationId xmlns:a16="http://schemas.microsoft.com/office/drawing/2014/main" id="{0F48EE0F-6AD9-8F8B-4810-E922A3FD85FF}"/>
              </a:ext>
            </a:extLst>
          </p:cNvPr>
          <p:cNvSpPr txBox="1"/>
          <p:nvPr/>
        </p:nvSpPr>
        <p:spPr>
          <a:xfrm>
            <a:off x="6939243" y="3567408"/>
            <a:ext cx="2245383" cy="584775"/>
          </a:xfrm>
          <a:prstGeom prst="rect">
            <a:avLst/>
          </a:prstGeom>
          <a:noFill/>
        </p:spPr>
        <p:txBody>
          <a:bodyPr wrap="square">
            <a:spAutoFit/>
          </a:bodyPr>
          <a:lstStyle/>
          <a:p>
            <a:r>
              <a:rPr lang="ru-RU" sz="1600" b="1" dirty="0"/>
              <a:t>Умеренный энергопереход</a:t>
            </a:r>
            <a:endParaRPr lang="en-US" sz="1600" b="1" dirty="0"/>
          </a:p>
        </p:txBody>
      </p:sp>
      <p:sp>
        <p:nvSpPr>
          <p:cNvPr id="16" name="TextBox 15">
            <a:extLst>
              <a:ext uri="{FF2B5EF4-FFF2-40B4-BE49-F238E27FC236}">
                <a16:creationId xmlns:a16="http://schemas.microsoft.com/office/drawing/2014/main" id="{57AF11BB-83F7-E832-441E-ECC936ADD866}"/>
              </a:ext>
            </a:extLst>
          </p:cNvPr>
          <p:cNvSpPr txBox="1"/>
          <p:nvPr/>
        </p:nvSpPr>
        <p:spPr>
          <a:xfrm>
            <a:off x="6963505" y="4276275"/>
            <a:ext cx="2322394" cy="584775"/>
          </a:xfrm>
          <a:prstGeom prst="rect">
            <a:avLst/>
          </a:prstGeom>
          <a:noFill/>
        </p:spPr>
        <p:txBody>
          <a:bodyPr wrap="square">
            <a:spAutoFit/>
          </a:bodyPr>
          <a:lstStyle/>
          <a:p>
            <a:r>
              <a:rPr lang="ru-RU" sz="1600" b="1" dirty="0"/>
              <a:t>Быстрый  энергопереход</a:t>
            </a:r>
            <a:endParaRPr lang="en-US" sz="1600" b="1" dirty="0"/>
          </a:p>
        </p:txBody>
      </p:sp>
      <p:cxnSp>
        <p:nvCxnSpPr>
          <p:cNvPr id="17" name="Straight Arrow Connector 16">
            <a:extLst>
              <a:ext uri="{FF2B5EF4-FFF2-40B4-BE49-F238E27FC236}">
                <a16:creationId xmlns:a16="http://schemas.microsoft.com/office/drawing/2014/main" id="{BBBAFEFB-3C5D-1C0C-BF01-98177FEE5915}"/>
              </a:ext>
            </a:extLst>
          </p:cNvPr>
          <p:cNvCxnSpPr>
            <a:cxnSpLocks/>
          </p:cNvCxnSpPr>
          <p:nvPr/>
        </p:nvCxnSpPr>
        <p:spPr bwMode="auto">
          <a:xfrm flipH="1">
            <a:off x="6084168" y="3930287"/>
            <a:ext cx="838832" cy="144360"/>
          </a:xfrm>
          <a:prstGeom prst="straightConnector1">
            <a:avLst/>
          </a:prstGeom>
          <a:solidFill>
            <a:schemeClr val="accent1"/>
          </a:solidFill>
          <a:ln w="38100" cap="sq" cmpd="sng" algn="ctr">
            <a:solidFill>
              <a:srgbClr val="7030A0"/>
            </a:solidFill>
            <a:prstDash val="solid"/>
            <a:round/>
            <a:headEnd type="none" w="sm" len="sm"/>
            <a:tailEnd type="triangle"/>
          </a:ln>
          <a:effectLst/>
        </p:spPr>
      </p:cxnSp>
      <p:cxnSp>
        <p:nvCxnSpPr>
          <p:cNvPr id="18" name="Straight Arrow Connector 17">
            <a:extLst>
              <a:ext uri="{FF2B5EF4-FFF2-40B4-BE49-F238E27FC236}">
                <a16:creationId xmlns:a16="http://schemas.microsoft.com/office/drawing/2014/main" id="{032C55B7-8684-B981-72F7-1636F1C9A919}"/>
              </a:ext>
            </a:extLst>
          </p:cNvPr>
          <p:cNvCxnSpPr/>
          <p:nvPr/>
        </p:nvCxnSpPr>
        <p:spPr bwMode="auto">
          <a:xfrm flipH="1">
            <a:off x="6139844" y="4532659"/>
            <a:ext cx="720080" cy="72008"/>
          </a:xfrm>
          <a:prstGeom prst="straightConnector1">
            <a:avLst/>
          </a:prstGeom>
          <a:solidFill>
            <a:schemeClr val="accent1"/>
          </a:solidFill>
          <a:ln w="38100" cap="sq" cmpd="sng" algn="ctr">
            <a:solidFill>
              <a:srgbClr val="00B050"/>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3FE25D43-606B-105F-E423-BB43A8F671ED}"/>
              </a:ext>
            </a:extLst>
          </p:cNvPr>
          <p:cNvCxnSpPr>
            <a:cxnSpLocks/>
            <a:stCxn id="22" idx="1"/>
          </p:cNvCxnSpPr>
          <p:nvPr/>
        </p:nvCxnSpPr>
        <p:spPr bwMode="auto">
          <a:xfrm flipH="1" flipV="1">
            <a:off x="6297399" y="5164586"/>
            <a:ext cx="625601" cy="97269"/>
          </a:xfrm>
          <a:prstGeom prst="straightConnector1">
            <a:avLst/>
          </a:prstGeom>
          <a:solidFill>
            <a:schemeClr val="accent1"/>
          </a:solidFill>
          <a:ln w="38100" cap="sq" cmpd="sng" algn="ctr">
            <a:solidFill>
              <a:srgbClr val="CCCC00"/>
            </a:solidFill>
            <a:prstDash val="solid"/>
            <a:round/>
            <a:headEnd type="none" w="sm" len="sm"/>
            <a:tailEnd type="triangle"/>
          </a:ln>
          <a:effectLst/>
        </p:spPr>
      </p:cxnSp>
      <p:sp>
        <p:nvSpPr>
          <p:cNvPr id="22" name="TextBox 21">
            <a:extLst>
              <a:ext uri="{FF2B5EF4-FFF2-40B4-BE49-F238E27FC236}">
                <a16:creationId xmlns:a16="http://schemas.microsoft.com/office/drawing/2014/main" id="{797050AD-AB48-49AB-CE44-53D3ABC8DB61}"/>
              </a:ext>
            </a:extLst>
          </p:cNvPr>
          <p:cNvSpPr txBox="1"/>
          <p:nvPr/>
        </p:nvSpPr>
        <p:spPr>
          <a:xfrm>
            <a:off x="6923000" y="5092578"/>
            <a:ext cx="2221000" cy="338554"/>
          </a:xfrm>
          <a:prstGeom prst="rect">
            <a:avLst/>
          </a:prstGeom>
          <a:noFill/>
        </p:spPr>
        <p:txBody>
          <a:bodyPr wrap="square">
            <a:spAutoFit/>
          </a:bodyPr>
          <a:lstStyle/>
          <a:p>
            <a:r>
              <a:rPr lang="en-US" sz="1600" b="1" dirty="0"/>
              <a:t>NZE</a:t>
            </a:r>
          </a:p>
        </p:txBody>
      </p:sp>
      <p:sp>
        <p:nvSpPr>
          <p:cNvPr id="24" name="TextBox 23">
            <a:extLst>
              <a:ext uri="{FF2B5EF4-FFF2-40B4-BE49-F238E27FC236}">
                <a16:creationId xmlns:a16="http://schemas.microsoft.com/office/drawing/2014/main" id="{709A2518-4EF5-FA5A-3B2E-96FD22AA7627}"/>
              </a:ext>
            </a:extLst>
          </p:cNvPr>
          <p:cNvSpPr txBox="1"/>
          <p:nvPr/>
        </p:nvSpPr>
        <p:spPr>
          <a:xfrm>
            <a:off x="1403648" y="3705506"/>
            <a:ext cx="2232248" cy="830997"/>
          </a:xfrm>
          <a:prstGeom prst="rect">
            <a:avLst/>
          </a:prstGeom>
          <a:noFill/>
        </p:spPr>
        <p:txBody>
          <a:bodyPr wrap="square">
            <a:spAutoFit/>
          </a:bodyPr>
          <a:lstStyle/>
          <a:p>
            <a:r>
              <a:rPr lang="ru-RU" sz="1600" b="1" dirty="0"/>
              <a:t>Добыча на имеющихся месторождениях </a:t>
            </a:r>
            <a:endParaRPr lang="en-US" sz="1600" b="1" dirty="0"/>
          </a:p>
        </p:txBody>
      </p:sp>
      <p:sp>
        <p:nvSpPr>
          <p:cNvPr id="29" name="TextBox 28">
            <a:extLst>
              <a:ext uri="{FF2B5EF4-FFF2-40B4-BE49-F238E27FC236}">
                <a16:creationId xmlns:a16="http://schemas.microsoft.com/office/drawing/2014/main" id="{3F48C600-C5D5-A3A6-D1FD-0A0B3F34267D}"/>
              </a:ext>
            </a:extLst>
          </p:cNvPr>
          <p:cNvSpPr txBox="1"/>
          <p:nvPr/>
        </p:nvSpPr>
        <p:spPr>
          <a:xfrm>
            <a:off x="6976526" y="2979734"/>
            <a:ext cx="2245383" cy="369332"/>
          </a:xfrm>
          <a:prstGeom prst="rect">
            <a:avLst/>
          </a:prstGeom>
          <a:noFill/>
        </p:spPr>
        <p:txBody>
          <a:bodyPr wrap="square">
            <a:spAutoFit/>
          </a:bodyPr>
          <a:lstStyle/>
          <a:p>
            <a:r>
              <a:rPr lang="ru-RU" sz="1800" b="1" dirty="0"/>
              <a:t>пик и падение</a:t>
            </a:r>
            <a:endParaRPr lang="en-US" dirty="0"/>
          </a:p>
        </p:txBody>
      </p:sp>
    </p:spTree>
    <p:extLst>
      <p:ext uri="{BB962C8B-B14F-4D97-AF65-F5344CB8AC3E}">
        <p14:creationId xmlns:p14="http://schemas.microsoft.com/office/powerpoint/2010/main" val="2375258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ECE19C-7ACB-A748-A27B-526274157CE4}"/>
              </a:ext>
            </a:extLst>
          </p:cNvPr>
          <p:cNvPicPr>
            <a:picLocks noChangeAspect="1"/>
          </p:cNvPicPr>
          <p:nvPr/>
        </p:nvPicPr>
        <p:blipFill>
          <a:blip r:embed="rId2"/>
          <a:stretch>
            <a:fillRect/>
          </a:stretch>
        </p:blipFill>
        <p:spPr>
          <a:xfrm>
            <a:off x="735356" y="1628800"/>
            <a:ext cx="8013108" cy="4188799"/>
          </a:xfrm>
          <a:prstGeom prst="rect">
            <a:avLst/>
          </a:prstGeom>
        </p:spPr>
      </p:pic>
      <p:sp>
        <p:nvSpPr>
          <p:cNvPr id="2" name="Заголовок 1"/>
          <p:cNvSpPr>
            <a:spLocks noGrp="1"/>
          </p:cNvSpPr>
          <p:nvPr>
            <p:ph type="title"/>
          </p:nvPr>
        </p:nvSpPr>
        <p:spPr>
          <a:xfrm>
            <a:off x="635000" y="-43962"/>
            <a:ext cx="8509000" cy="1384730"/>
          </a:xfrm>
        </p:spPr>
        <p:txBody>
          <a:bodyPr>
            <a:noAutofit/>
          </a:bodyPr>
          <a:lstStyle/>
          <a:p>
            <a:pPr marL="0" indent="0" algn="l"/>
            <a:r>
              <a:rPr lang="ru-RU" sz="2800" dirty="0">
                <a:latin typeface="Impact" pitchFamily="34" charset="0"/>
              </a:rPr>
              <a:t>Уже до 2018 года было ясно, что при реалистичных сценарных допущениях велика вероятность выхода на пик добычи нефти раньше 2040 года</a:t>
            </a:r>
          </a:p>
        </p:txBody>
      </p:sp>
      <p:pic>
        <p:nvPicPr>
          <p:cNvPr id="5" name="Picture 6"/>
          <p:cNvPicPr>
            <a:picLocks noChangeAspect="1" noChangeArrowheads="1"/>
          </p:cNvPicPr>
          <p:nvPr/>
        </p:nvPicPr>
        <p:blipFill>
          <a:blip r:embed="rId3"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p:cNvPicPr>
            <a:picLocks noChangeAspect="1" noChangeArrowheads="1"/>
          </p:cNvPicPr>
          <p:nvPr/>
        </p:nvPicPr>
        <p:blipFill>
          <a:blip r:embed="rId4"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
        <p:nvSpPr>
          <p:cNvPr id="28" name="TextBox 27">
            <a:extLst>
              <a:ext uri="{FF2B5EF4-FFF2-40B4-BE49-F238E27FC236}">
                <a16:creationId xmlns:a16="http://schemas.microsoft.com/office/drawing/2014/main" id="{85E5B711-CD4F-F673-31D0-A6D3B275C5FE}"/>
              </a:ext>
            </a:extLst>
          </p:cNvPr>
          <p:cNvSpPr txBox="1"/>
          <p:nvPr/>
        </p:nvSpPr>
        <p:spPr>
          <a:xfrm>
            <a:off x="1835696" y="1772816"/>
            <a:ext cx="7149011" cy="369332"/>
          </a:xfrm>
          <a:prstGeom prst="rect">
            <a:avLst/>
          </a:prstGeom>
          <a:noFill/>
        </p:spPr>
        <p:txBody>
          <a:bodyPr wrap="square">
            <a:spAutoFit/>
          </a:bodyPr>
          <a:lstStyle/>
          <a:p>
            <a:pPr>
              <a:spcAft>
                <a:spcPts val="600"/>
              </a:spcAft>
            </a:pPr>
            <a:r>
              <a:rPr lang="ru-RU" b="1" dirty="0"/>
              <a:t>Прогнозы ЦЭНЭФ</a:t>
            </a:r>
            <a:r>
              <a:rPr lang="en-US" b="1" dirty="0"/>
              <a:t>-XXI  </a:t>
            </a:r>
            <a:r>
              <a:rPr lang="ru-RU" b="1" dirty="0"/>
              <a:t>и других организаций</a:t>
            </a:r>
          </a:p>
        </p:txBody>
      </p:sp>
      <p:sp>
        <p:nvSpPr>
          <p:cNvPr id="8" name="TextBox 7">
            <a:extLst>
              <a:ext uri="{FF2B5EF4-FFF2-40B4-BE49-F238E27FC236}">
                <a16:creationId xmlns:a16="http://schemas.microsoft.com/office/drawing/2014/main" id="{854F3A95-7705-1112-5946-ADCDA8027044}"/>
              </a:ext>
            </a:extLst>
          </p:cNvPr>
          <p:cNvSpPr txBox="1"/>
          <p:nvPr/>
        </p:nvSpPr>
        <p:spPr>
          <a:xfrm>
            <a:off x="790337" y="5977622"/>
            <a:ext cx="8353663" cy="646331"/>
          </a:xfrm>
          <a:prstGeom prst="rect">
            <a:avLst/>
          </a:prstGeom>
          <a:noFill/>
        </p:spPr>
        <p:txBody>
          <a:bodyPr wrap="square">
            <a:spAutoFit/>
          </a:bodyPr>
          <a:lstStyle/>
          <a:p>
            <a:pPr algn="l"/>
            <a:r>
              <a:rPr lang="ru-RU" b="0" i="0" dirty="0">
                <a:solidFill>
                  <a:srgbClr val="666666"/>
                </a:solidFill>
                <a:effectLst/>
                <a:highlight>
                  <a:srgbClr val="FFFFFF"/>
                </a:highlight>
                <a:latin typeface="PT Sans" panose="020B0503020203020204" pitchFamily="34" charset="-52"/>
              </a:rPr>
              <a:t>Башмаков И.А. Энергетика мира: мифы прошлого и уроки будущего. </a:t>
            </a:r>
            <a:r>
              <a:rPr lang="ru-RU" b="0" i="1" dirty="0">
                <a:solidFill>
                  <a:srgbClr val="666666"/>
                </a:solidFill>
                <a:effectLst/>
                <a:highlight>
                  <a:srgbClr val="FFFFFF"/>
                </a:highlight>
                <a:latin typeface="PT Sans" panose="020B0503020203020204" pitchFamily="34" charset="-52"/>
              </a:rPr>
              <a:t>Вопросы экономики</a:t>
            </a:r>
            <a:r>
              <a:rPr lang="ru-RU" b="0" i="0" dirty="0">
                <a:solidFill>
                  <a:srgbClr val="666666"/>
                </a:solidFill>
                <a:effectLst/>
                <a:highlight>
                  <a:srgbClr val="FFFFFF"/>
                </a:highlight>
                <a:latin typeface="PT Sans" panose="020B0503020203020204" pitchFamily="34" charset="-52"/>
              </a:rPr>
              <a:t>. 2018;(4):49-75. </a:t>
            </a:r>
            <a:r>
              <a:rPr lang="ru-RU" b="0" i="0" u="none" strike="noStrike" dirty="0">
                <a:solidFill>
                  <a:srgbClr val="29ABE2"/>
                </a:solidFill>
                <a:effectLst/>
                <a:highlight>
                  <a:srgbClr val="FFFFFF"/>
                </a:highlight>
                <a:latin typeface="PT Sans" panose="020B0503020203020204" pitchFamily="34" charset="-52"/>
                <a:hlinkClick r:id="rId5"/>
              </a:rPr>
              <a:t>https://doi.org/10.32609/0042-8736-2018-4-49-75</a:t>
            </a:r>
            <a:endParaRPr lang="ru-RU" b="0" i="0" dirty="0">
              <a:solidFill>
                <a:srgbClr val="666666"/>
              </a:solidFill>
              <a:effectLst/>
              <a:highlight>
                <a:srgbClr val="FFFFFF"/>
              </a:highlight>
              <a:latin typeface="PT Sans" panose="020B0503020203020204" pitchFamily="34" charset="-52"/>
            </a:endParaRPr>
          </a:p>
        </p:txBody>
      </p:sp>
    </p:spTree>
    <p:extLst>
      <p:ext uri="{BB962C8B-B14F-4D97-AF65-F5344CB8AC3E}">
        <p14:creationId xmlns:p14="http://schemas.microsoft.com/office/powerpoint/2010/main" val="986595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5000" y="-43962"/>
            <a:ext cx="8509000" cy="895404"/>
          </a:xfrm>
        </p:spPr>
        <p:txBody>
          <a:bodyPr>
            <a:noAutofit/>
          </a:bodyPr>
          <a:lstStyle/>
          <a:p>
            <a:pPr marL="0" indent="0" algn="l"/>
            <a:r>
              <a:rPr lang="ru-RU" sz="2800" dirty="0">
                <a:latin typeface="Impact" pitchFamily="34" charset="0"/>
              </a:rPr>
              <a:t>Теперь в этом не осталось сомнений.</a:t>
            </a:r>
            <a:br>
              <a:rPr lang="ru-RU" sz="2800" dirty="0">
                <a:latin typeface="Impact" pitchFamily="34" charset="0"/>
              </a:rPr>
            </a:br>
            <a:r>
              <a:rPr lang="ru-RU" sz="2800" dirty="0">
                <a:latin typeface="Impact" pitchFamily="34" charset="0"/>
              </a:rPr>
              <a:t> Сценарные прогнозы МЭА, </a:t>
            </a:r>
            <a:r>
              <a:rPr lang="en-US" sz="2800" dirty="0">
                <a:latin typeface="Impact" pitchFamily="34" charset="0"/>
              </a:rPr>
              <a:t>bp</a:t>
            </a:r>
            <a:r>
              <a:rPr lang="ru-RU" sz="2800" dirty="0">
                <a:latin typeface="Impact" pitchFamily="34" charset="0"/>
              </a:rPr>
              <a:t> и ОПЕК</a:t>
            </a:r>
          </a:p>
        </p:txBody>
      </p:sp>
      <p:pic>
        <p:nvPicPr>
          <p:cNvPr id="5" name="Picture 6"/>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pic>
        <p:nvPicPr>
          <p:cNvPr id="7" name="Picture 6">
            <a:extLst>
              <a:ext uri="{FF2B5EF4-FFF2-40B4-BE49-F238E27FC236}">
                <a16:creationId xmlns:a16="http://schemas.microsoft.com/office/drawing/2014/main" id="{B942D401-E678-3B6E-184D-9AD0781946A9}"/>
              </a:ext>
            </a:extLst>
          </p:cNvPr>
          <p:cNvPicPr>
            <a:picLocks noChangeAspect="1"/>
          </p:cNvPicPr>
          <p:nvPr/>
        </p:nvPicPr>
        <p:blipFill>
          <a:blip r:embed="rId4"/>
          <a:stretch>
            <a:fillRect/>
          </a:stretch>
        </p:blipFill>
        <p:spPr>
          <a:xfrm>
            <a:off x="755576" y="915686"/>
            <a:ext cx="4608512" cy="2540282"/>
          </a:xfrm>
          <a:prstGeom prst="rect">
            <a:avLst/>
          </a:prstGeom>
        </p:spPr>
      </p:pic>
      <p:sp>
        <p:nvSpPr>
          <p:cNvPr id="11" name="TextBox 10">
            <a:extLst>
              <a:ext uri="{FF2B5EF4-FFF2-40B4-BE49-F238E27FC236}">
                <a16:creationId xmlns:a16="http://schemas.microsoft.com/office/drawing/2014/main" id="{9D28F8F3-1E25-92AB-5682-3D53D7317B8C}"/>
              </a:ext>
            </a:extLst>
          </p:cNvPr>
          <p:cNvSpPr txBox="1"/>
          <p:nvPr/>
        </p:nvSpPr>
        <p:spPr>
          <a:xfrm>
            <a:off x="1331640" y="1875334"/>
            <a:ext cx="778907" cy="369332"/>
          </a:xfrm>
          <a:prstGeom prst="rect">
            <a:avLst/>
          </a:prstGeom>
          <a:noFill/>
        </p:spPr>
        <p:txBody>
          <a:bodyPr wrap="square">
            <a:spAutoFit/>
          </a:bodyPr>
          <a:lstStyle/>
          <a:p>
            <a:r>
              <a:rPr lang="ru-RU" sz="1800" b="1" dirty="0"/>
              <a:t>МЭА</a:t>
            </a:r>
            <a:endParaRPr lang="en-US" dirty="0"/>
          </a:p>
        </p:txBody>
      </p:sp>
      <p:pic>
        <p:nvPicPr>
          <p:cNvPr id="20" name="Picture 19">
            <a:extLst>
              <a:ext uri="{FF2B5EF4-FFF2-40B4-BE49-F238E27FC236}">
                <a16:creationId xmlns:a16="http://schemas.microsoft.com/office/drawing/2014/main" id="{F4E7C619-8E29-9B4A-1FFB-24B7CF0F7EF1}"/>
              </a:ext>
            </a:extLst>
          </p:cNvPr>
          <p:cNvPicPr>
            <a:picLocks noChangeAspect="1"/>
          </p:cNvPicPr>
          <p:nvPr/>
        </p:nvPicPr>
        <p:blipFill>
          <a:blip r:embed="rId5"/>
          <a:stretch>
            <a:fillRect/>
          </a:stretch>
        </p:blipFill>
        <p:spPr>
          <a:xfrm>
            <a:off x="635000" y="3705315"/>
            <a:ext cx="4369048" cy="2921331"/>
          </a:xfrm>
          <a:prstGeom prst="rect">
            <a:avLst/>
          </a:prstGeom>
        </p:spPr>
      </p:pic>
      <p:sp>
        <p:nvSpPr>
          <p:cNvPr id="21" name="TextBox 20">
            <a:extLst>
              <a:ext uri="{FF2B5EF4-FFF2-40B4-BE49-F238E27FC236}">
                <a16:creationId xmlns:a16="http://schemas.microsoft.com/office/drawing/2014/main" id="{752D3D1F-C6F3-455D-3F0D-05B1A576428C}"/>
              </a:ext>
            </a:extLst>
          </p:cNvPr>
          <p:cNvSpPr txBox="1"/>
          <p:nvPr/>
        </p:nvSpPr>
        <p:spPr>
          <a:xfrm>
            <a:off x="1434187" y="4015679"/>
            <a:ext cx="778907" cy="369332"/>
          </a:xfrm>
          <a:prstGeom prst="rect">
            <a:avLst/>
          </a:prstGeom>
          <a:noFill/>
        </p:spPr>
        <p:txBody>
          <a:bodyPr wrap="square">
            <a:spAutoFit/>
          </a:bodyPr>
          <a:lstStyle/>
          <a:p>
            <a:r>
              <a:rPr lang="en-US" sz="1800" b="1" dirty="0"/>
              <a:t>bp</a:t>
            </a:r>
            <a:endParaRPr lang="en-US" dirty="0"/>
          </a:p>
        </p:txBody>
      </p:sp>
      <p:pic>
        <p:nvPicPr>
          <p:cNvPr id="25" name="Picture 24">
            <a:extLst>
              <a:ext uri="{FF2B5EF4-FFF2-40B4-BE49-F238E27FC236}">
                <a16:creationId xmlns:a16="http://schemas.microsoft.com/office/drawing/2014/main" id="{86D7BC67-C84F-0704-F00B-69A658A00DA7}"/>
              </a:ext>
            </a:extLst>
          </p:cNvPr>
          <p:cNvPicPr>
            <a:picLocks noChangeAspect="1"/>
          </p:cNvPicPr>
          <p:nvPr/>
        </p:nvPicPr>
        <p:blipFill>
          <a:blip r:embed="rId6"/>
          <a:stretch>
            <a:fillRect/>
          </a:stretch>
        </p:blipFill>
        <p:spPr>
          <a:xfrm>
            <a:off x="5364088" y="851442"/>
            <a:ext cx="3600400" cy="2604526"/>
          </a:xfrm>
          <a:prstGeom prst="rect">
            <a:avLst/>
          </a:prstGeom>
        </p:spPr>
      </p:pic>
      <p:sp>
        <p:nvSpPr>
          <p:cNvPr id="26" name="TextBox 25">
            <a:extLst>
              <a:ext uri="{FF2B5EF4-FFF2-40B4-BE49-F238E27FC236}">
                <a16:creationId xmlns:a16="http://schemas.microsoft.com/office/drawing/2014/main" id="{A0109A31-B039-C1A1-1298-0E953CA482F5}"/>
              </a:ext>
            </a:extLst>
          </p:cNvPr>
          <p:cNvSpPr txBox="1"/>
          <p:nvPr/>
        </p:nvSpPr>
        <p:spPr>
          <a:xfrm>
            <a:off x="6450181" y="2244666"/>
            <a:ext cx="930131" cy="369332"/>
          </a:xfrm>
          <a:prstGeom prst="rect">
            <a:avLst/>
          </a:prstGeom>
          <a:noFill/>
        </p:spPr>
        <p:txBody>
          <a:bodyPr wrap="square">
            <a:spAutoFit/>
          </a:bodyPr>
          <a:lstStyle/>
          <a:p>
            <a:r>
              <a:rPr lang="ru-RU" b="1" dirty="0"/>
              <a:t>ОПЕК</a:t>
            </a:r>
            <a:endParaRPr lang="en-US" dirty="0"/>
          </a:p>
        </p:txBody>
      </p:sp>
      <p:sp>
        <p:nvSpPr>
          <p:cNvPr id="28" name="TextBox 27">
            <a:extLst>
              <a:ext uri="{FF2B5EF4-FFF2-40B4-BE49-F238E27FC236}">
                <a16:creationId xmlns:a16="http://schemas.microsoft.com/office/drawing/2014/main" id="{85E5B711-CD4F-F673-31D0-A6D3B275C5FE}"/>
              </a:ext>
            </a:extLst>
          </p:cNvPr>
          <p:cNvSpPr txBox="1"/>
          <p:nvPr/>
        </p:nvSpPr>
        <p:spPr>
          <a:xfrm>
            <a:off x="5241331" y="3715465"/>
            <a:ext cx="3902669" cy="2308324"/>
          </a:xfrm>
          <a:prstGeom prst="rect">
            <a:avLst/>
          </a:prstGeom>
          <a:noFill/>
        </p:spPr>
        <p:txBody>
          <a:bodyPr wrap="square">
            <a:spAutoFit/>
          </a:bodyPr>
          <a:lstStyle/>
          <a:p>
            <a:pPr>
              <a:spcAft>
                <a:spcPts val="600"/>
              </a:spcAft>
            </a:pPr>
            <a:r>
              <a:rPr lang="ru-RU" b="1" dirty="0"/>
              <a:t>Только в одном сценарии ОПЕК (</a:t>
            </a:r>
            <a:r>
              <a:rPr lang="en-US" b="1" dirty="0"/>
              <a:t>‘Laissez-Faire’</a:t>
            </a:r>
            <a:r>
              <a:rPr lang="ru-RU" b="1" dirty="0"/>
              <a:t>) глобальное потребление нефти к 2045 году еще не выходит на пик. Это  сценарий с высокими темпами роста мировой экономики и  медленными темпами технологической модернизации  </a:t>
            </a:r>
          </a:p>
        </p:txBody>
      </p:sp>
    </p:spTree>
    <p:extLst>
      <p:ext uri="{BB962C8B-B14F-4D97-AF65-F5344CB8AC3E}">
        <p14:creationId xmlns:p14="http://schemas.microsoft.com/office/powerpoint/2010/main" val="4170696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D85C597-20DC-6FE1-C3EF-317F46925061}"/>
              </a:ext>
            </a:extLst>
          </p:cNvPr>
          <p:cNvPicPr>
            <a:picLocks noChangeAspect="1"/>
          </p:cNvPicPr>
          <p:nvPr/>
        </p:nvPicPr>
        <p:blipFill>
          <a:blip r:embed="rId2"/>
          <a:stretch>
            <a:fillRect/>
          </a:stretch>
        </p:blipFill>
        <p:spPr>
          <a:xfrm>
            <a:off x="574675" y="1791156"/>
            <a:ext cx="4332988" cy="3042290"/>
          </a:xfrm>
          <a:prstGeom prst="rect">
            <a:avLst/>
          </a:prstGeom>
        </p:spPr>
      </p:pic>
      <p:sp>
        <p:nvSpPr>
          <p:cNvPr id="2" name="Заголовок 1"/>
          <p:cNvSpPr>
            <a:spLocks noGrp="1"/>
          </p:cNvSpPr>
          <p:nvPr>
            <p:ph type="title"/>
          </p:nvPr>
        </p:nvSpPr>
        <p:spPr>
          <a:xfrm>
            <a:off x="635000" y="0"/>
            <a:ext cx="8509000" cy="1392540"/>
          </a:xfrm>
        </p:spPr>
        <p:txBody>
          <a:bodyPr>
            <a:noAutofit/>
          </a:bodyPr>
          <a:lstStyle/>
          <a:p>
            <a:pPr marL="0" indent="0" algn="l"/>
            <a:r>
              <a:rPr lang="ru-RU" sz="2800" dirty="0">
                <a:latin typeface="Impact" pitchFamily="34" charset="0"/>
              </a:rPr>
              <a:t>Зачем же мнения чужие только святы</a:t>
            </a:r>
            <a:r>
              <a:rPr lang="en-US" sz="2800" dirty="0">
                <a:latin typeface="Impact" pitchFamily="34" charset="0"/>
              </a:rPr>
              <a:t>?</a:t>
            </a:r>
            <a:r>
              <a:rPr lang="ru-RU" sz="2800" dirty="0">
                <a:latin typeface="Impact" pitchFamily="34" charset="0"/>
              </a:rPr>
              <a:t> </a:t>
            </a:r>
            <a:br>
              <a:rPr lang="ru-RU" sz="2800" dirty="0">
                <a:latin typeface="Impact" pitchFamily="34" charset="0"/>
              </a:rPr>
            </a:br>
            <a:r>
              <a:rPr lang="ru-RU" sz="2000" dirty="0">
                <a:latin typeface="Impact" pitchFamily="34" charset="0"/>
              </a:rPr>
              <a:t>Российские прогнозы оставляют возможность роста добычи нефти до 2050 года только в сценариях «Все как встарь»  и «Туман»  </a:t>
            </a:r>
          </a:p>
        </p:txBody>
      </p:sp>
      <p:pic>
        <p:nvPicPr>
          <p:cNvPr id="5" name="Picture 6"/>
          <p:cNvPicPr>
            <a:picLocks noChangeAspect="1" noChangeArrowheads="1"/>
          </p:cNvPicPr>
          <p:nvPr/>
        </p:nvPicPr>
        <p:blipFill>
          <a:blip r:embed="rId3"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p:cNvPicPr>
            <a:picLocks noChangeAspect="1" noChangeArrowheads="1"/>
          </p:cNvPicPr>
          <p:nvPr/>
        </p:nvPicPr>
        <p:blipFill>
          <a:blip r:embed="rId4"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
        <p:nvSpPr>
          <p:cNvPr id="16" name="TextBox 15">
            <a:extLst>
              <a:ext uri="{FF2B5EF4-FFF2-40B4-BE49-F238E27FC236}">
                <a16:creationId xmlns:a16="http://schemas.microsoft.com/office/drawing/2014/main" id="{57AF11BB-83F7-E832-441E-ECC936ADD866}"/>
              </a:ext>
            </a:extLst>
          </p:cNvPr>
          <p:cNvSpPr txBox="1"/>
          <p:nvPr/>
        </p:nvSpPr>
        <p:spPr>
          <a:xfrm>
            <a:off x="5720127" y="1350921"/>
            <a:ext cx="2322394" cy="338554"/>
          </a:xfrm>
          <a:prstGeom prst="rect">
            <a:avLst/>
          </a:prstGeom>
          <a:noFill/>
        </p:spPr>
        <p:txBody>
          <a:bodyPr wrap="square">
            <a:spAutoFit/>
          </a:bodyPr>
          <a:lstStyle/>
          <a:p>
            <a:r>
              <a:rPr lang="ru-RU" sz="1600" b="1" dirty="0"/>
              <a:t> ИНЭИ РАН. 2024 г. </a:t>
            </a:r>
            <a:endParaRPr lang="en-US" sz="1600" b="1" dirty="0"/>
          </a:p>
        </p:txBody>
      </p:sp>
      <p:sp>
        <p:nvSpPr>
          <p:cNvPr id="24" name="TextBox 23">
            <a:extLst>
              <a:ext uri="{FF2B5EF4-FFF2-40B4-BE49-F238E27FC236}">
                <a16:creationId xmlns:a16="http://schemas.microsoft.com/office/drawing/2014/main" id="{709A2518-4EF5-FA5A-3B2E-96FD22AA7627}"/>
              </a:ext>
            </a:extLst>
          </p:cNvPr>
          <p:cNvSpPr txBox="1"/>
          <p:nvPr/>
        </p:nvSpPr>
        <p:spPr>
          <a:xfrm>
            <a:off x="1403648" y="1392540"/>
            <a:ext cx="2232248" cy="338554"/>
          </a:xfrm>
          <a:prstGeom prst="rect">
            <a:avLst/>
          </a:prstGeom>
          <a:noFill/>
        </p:spPr>
        <p:txBody>
          <a:bodyPr wrap="square">
            <a:spAutoFit/>
          </a:bodyPr>
          <a:lstStyle/>
          <a:p>
            <a:pPr algn="ctr"/>
            <a:r>
              <a:rPr lang="ru-RU" sz="1600" b="1" dirty="0"/>
              <a:t>РЭА. 2024 г.</a:t>
            </a:r>
            <a:endParaRPr lang="en-US" sz="1600" b="1" dirty="0"/>
          </a:p>
        </p:txBody>
      </p:sp>
      <p:pic>
        <p:nvPicPr>
          <p:cNvPr id="7" name="Picture 6">
            <a:extLst>
              <a:ext uri="{FF2B5EF4-FFF2-40B4-BE49-F238E27FC236}">
                <a16:creationId xmlns:a16="http://schemas.microsoft.com/office/drawing/2014/main" id="{97681890-6451-3BF4-B41D-9258F30688F0}"/>
              </a:ext>
            </a:extLst>
          </p:cNvPr>
          <p:cNvPicPr>
            <a:picLocks noChangeAspect="1"/>
          </p:cNvPicPr>
          <p:nvPr/>
        </p:nvPicPr>
        <p:blipFill>
          <a:blip r:embed="rId5"/>
          <a:stretch>
            <a:fillRect/>
          </a:stretch>
        </p:blipFill>
        <p:spPr>
          <a:xfrm>
            <a:off x="4714830" y="1650950"/>
            <a:ext cx="4332988" cy="3290217"/>
          </a:xfrm>
          <a:prstGeom prst="rect">
            <a:avLst/>
          </a:prstGeom>
        </p:spPr>
      </p:pic>
      <p:sp>
        <p:nvSpPr>
          <p:cNvPr id="11" name="TextBox 10">
            <a:extLst>
              <a:ext uri="{FF2B5EF4-FFF2-40B4-BE49-F238E27FC236}">
                <a16:creationId xmlns:a16="http://schemas.microsoft.com/office/drawing/2014/main" id="{F2C8E8EE-2772-A1A7-E05E-12E26389A618}"/>
              </a:ext>
            </a:extLst>
          </p:cNvPr>
          <p:cNvSpPr txBox="1"/>
          <p:nvPr/>
        </p:nvSpPr>
        <p:spPr>
          <a:xfrm>
            <a:off x="5123890" y="4941168"/>
            <a:ext cx="4020110" cy="1600438"/>
          </a:xfrm>
          <a:prstGeom prst="rect">
            <a:avLst/>
          </a:prstGeom>
          <a:noFill/>
        </p:spPr>
        <p:txBody>
          <a:bodyPr wrap="square">
            <a:spAutoFit/>
          </a:bodyPr>
          <a:lstStyle/>
          <a:p>
            <a:r>
              <a:rPr lang="ru-RU" sz="1400" b="1" dirty="0"/>
              <a:t>Ключ: мир проходит пик потребления нефти в 2030‑х годах</a:t>
            </a:r>
          </a:p>
          <a:p>
            <a:r>
              <a:rPr lang="ru-RU" sz="1400" b="1" dirty="0"/>
              <a:t>Раскол: пик достигается позже – в конце прогнозного периода</a:t>
            </a:r>
          </a:p>
          <a:p>
            <a:r>
              <a:rPr lang="ru-RU" sz="1400" b="1" dirty="0"/>
              <a:t>Туман: нефть не проходит пик потребления вплоть до окончания прогнозного периода</a:t>
            </a:r>
            <a:endParaRPr lang="en-US" sz="1400" b="1" dirty="0"/>
          </a:p>
        </p:txBody>
      </p:sp>
      <p:sp>
        <p:nvSpPr>
          <p:cNvPr id="23" name="TextBox 22">
            <a:extLst>
              <a:ext uri="{FF2B5EF4-FFF2-40B4-BE49-F238E27FC236}">
                <a16:creationId xmlns:a16="http://schemas.microsoft.com/office/drawing/2014/main" id="{E9ABE598-74A5-1698-6DFA-1EB626BBBB9F}"/>
              </a:ext>
            </a:extLst>
          </p:cNvPr>
          <p:cNvSpPr txBox="1"/>
          <p:nvPr/>
        </p:nvSpPr>
        <p:spPr>
          <a:xfrm>
            <a:off x="694720" y="4833446"/>
            <a:ext cx="4332988" cy="1815882"/>
          </a:xfrm>
          <a:prstGeom prst="rect">
            <a:avLst/>
          </a:prstGeom>
          <a:noFill/>
        </p:spPr>
        <p:txBody>
          <a:bodyPr wrap="square">
            <a:spAutoFit/>
          </a:bodyPr>
          <a:lstStyle/>
          <a:p>
            <a:pPr algn="l"/>
            <a:r>
              <a:rPr lang="ru-RU" sz="1400" b="1" i="0" u="none" strike="noStrike" baseline="0" dirty="0">
                <a:latin typeface="+mn-lt"/>
              </a:rPr>
              <a:t>Первичное потребление жидкого углеводородного топлива</a:t>
            </a:r>
            <a:r>
              <a:rPr lang="ru-RU" sz="1400" b="1" dirty="0">
                <a:latin typeface="+mn-lt"/>
              </a:rPr>
              <a:t> (</a:t>
            </a:r>
            <a:r>
              <a:rPr lang="ru-RU" sz="1400" b="1" i="0" u="none" strike="noStrike" baseline="0" dirty="0">
                <a:latin typeface="+mn-lt"/>
              </a:rPr>
              <a:t>включая использование в качестве сырья</a:t>
            </a:r>
          </a:p>
          <a:p>
            <a:pPr algn="l"/>
            <a:r>
              <a:rPr lang="ru-RU" sz="1400" b="1" i="0" u="none" strike="noStrike" baseline="0" dirty="0">
                <a:latin typeface="+mn-lt"/>
              </a:rPr>
              <a:t>в промышленности) растёт в прогнозном периоде в сценарии ВКВ на 24% (до 5,2 млрд т), а в сценариях РТВ и ЧН сокращается почти на 40% (до 2,6 млрд т) и более чем на 70% (до 1,2 млрд т) соответственно</a:t>
            </a:r>
            <a:endParaRPr lang="en-US" sz="1400" b="1" dirty="0">
              <a:latin typeface="+mn-lt"/>
            </a:endParaRPr>
          </a:p>
        </p:txBody>
      </p:sp>
    </p:spTree>
    <p:extLst>
      <p:ext uri="{BB962C8B-B14F-4D97-AF65-F5344CB8AC3E}">
        <p14:creationId xmlns:p14="http://schemas.microsoft.com/office/powerpoint/2010/main" val="157764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5AD3F-7A38-C857-C3C2-F4ABA70E8A89}"/>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924DB552-4E55-923B-2DEF-73142CBD10A8}"/>
              </a:ext>
            </a:extLst>
          </p:cNvPr>
          <p:cNvSpPr>
            <a:spLocks noGrp="1"/>
          </p:cNvSpPr>
          <p:nvPr>
            <p:ph idx="1"/>
          </p:nvPr>
        </p:nvSpPr>
        <p:spPr>
          <a:xfrm>
            <a:off x="574675" y="116633"/>
            <a:ext cx="8544123" cy="1584176"/>
          </a:xfrm>
        </p:spPr>
        <p:txBody>
          <a:bodyPr>
            <a:noAutofit/>
          </a:bodyPr>
          <a:lstStyle/>
          <a:p>
            <a:pPr marL="55563" indent="0">
              <a:spcBef>
                <a:spcPts val="0"/>
              </a:spcBef>
              <a:buNone/>
            </a:pPr>
            <a:r>
              <a:rPr lang="ru-RU" sz="2400" dirty="0">
                <a:effectLst/>
                <a:latin typeface="Impact" panose="020B0806030902050204" pitchFamily="34" charset="0"/>
                <a:ea typeface="SimSun" panose="02010600030101010101" pitchFamily="2" charset="-122"/>
              </a:rPr>
              <a:t>Снижение глобальной потребности в ископаемых видах топлива приведёт к сокращению мировой торговли ими.</a:t>
            </a:r>
          </a:p>
          <a:p>
            <a:pPr marL="55563" indent="0">
              <a:spcBef>
                <a:spcPts val="0"/>
              </a:spcBef>
              <a:buNone/>
            </a:pPr>
            <a:r>
              <a:rPr lang="ru-RU" sz="2400" dirty="0">
                <a:effectLst/>
                <a:latin typeface="Impact" panose="020B0806030902050204" pitchFamily="34" charset="0"/>
                <a:ea typeface="SimSun" panose="02010600030101010101" pitchFamily="2" charset="-122"/>
              </a:rPr>
              <a:t>Непростая для России задача – удержать свои ниши на этих сжимающихся рынках </a:t>
            </a:r>
          </a:p>
        </p:txBody>
      </p:sp>
      <p:pic>
        <p:nvPicPr>
          <p:cNvPr id="5" name="Picture 6">
            <a:extLst>
              <a:ext uri="{FF2B5EF4-FFF2-40B4-BE49-F238E27FC236}">
                <a16:creationId xmlns:a16="http://schemas.microsoft.com/office/drawing/2014/main" id="{FD2C67BD-11AC-D8C5-558D-B1E5302306FF}"/>
              </a:ext>
            </a:extLst>
          </p:cNvPr>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EF7A934A-150C-9D04-E6AD-653266B8158A}"/>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pic>
        <p:nvPicPr>
          <p:cNvPr id="4" name="Picture 3">
            <a:extLst>
              <a:ext uri="{FF2B5EF4-FFF2-40B4-BE49-F238E27FC236}">
                <a16:creationId xmlns:a16="http://schemas.microsoft.com/office/drawing/2014/main" id="{2666C187-A534-2EC8-350F-634A98756AE3}"/>
              </a:ext>
            </a:extLst>
          </p:cNvPr>
          <p:cNvPicPr>
            <a:picLocks noChangeAspect="1"/>
          </p:cNvPicPr>
          <p:nvPr/>
        </p:nvPicPr>
        <p:blipFill>
          <a:blip r:embed="rId4"/>
          <a:stretch>
            <a:fillRect/>
          </a:stretch>
        </p:blipFill>
        <p:spPr>
          <a:xfrm>
            <a:off x="5069778" y="2106005"/>
            <a:ext cx="3606678" cy="3061329"/>
          </a:xfrm>
          <a:prstGeom prst="rect">
            <a:avLst/>
          </a:prstGeom>
        </p:spPr>
      </p:pic>
      <p:pic>
        <p:nvPicPr>
          <p:cNvPr id="8" name="Picture 7">
            <a:extLst>
              <a:ext uri="{FF2B5EF4-FFF2-40B4-BE49-F238E27FC236}">
                <a16:creationId xmlns:a16="http://schemas.microsoft.com/office/drawing/2014/main" id="{AFE00436-9B07-1544-A31A-9F0D7C3A0678}"/>
              </a:ext>
            </a:extLst>
          </p:cNvPr>
          <p:cNvPicPr>
            <a:picLocks noChangeAspect="1"/>
          </p:cNvPicPr>
          <p:nvPr/>
        </p:nvPicPr>
        <p:blipFill>
          <a:blip r:embed="rId5"/>
          <a:stretch>
            <a:fillRect/>
          </a:stretch>
        </p:blipFill>
        <p:spPr>
          <a:xfrm>
            <a:off x="5652120" y="1673152"/>
            <a:ext cx="2322777" cy="432854"/>
          </a:xfrm>
          <a:prstGeom prst="rect">
            <a:avLst/>
          </a:prstGeom>
        </p:spPr>
      </p:pic>
      <p:pic>
        <p:nvPicPr>
          <p:cNvPr id="9" name="Picture 8">
            <a:extLst>
              <a:ext uri="{FF2B5EF4-FFF2-40B4-BE49-F238E27FC236}">
                <a16:creationId xmlns:a16="http://schemas.microsoft.com/office/drawing/2014/main" id="{06D9842F-A36B-0725-4B5B-17175BCB278B}"/>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00" y="2736951"/>
            <a:ext cx="4225032" cy="2564257"/>
          </a:xfrm>
          <a:prstGeom prst="rect">
            <a:avLst/>
          </a:prstGeom>
          <a:noFill/>
        </p:spPr>
      </p:pic>
      <p:sp>
        <p:nvSpPr>
          <p:cNvPr id="11" name="TextBox 10">
            <a:extLst>
              <a:ext uri="{FF2B5EF4-FFF2-40B4-BE49-F238E27FC236}">
                <a16:creationId xmlns:a16="http://schemas.microsoft.com/office/drawing/2014/main" id="{8E53292E-2A78-7905-41EB-C566C6B86868}"/>
              </a:ext>
            </a:extLst>
          </p:cNvPr>
          <p:cNvSpPr txBox="1"/>
          <p:nvPr/>
        </p:nvSpPr>
        <p:spPr>
          <a:xfrm>
            <a:off x="672344" y="1673152"/>
            <a:ext cx="4331704" cy="1200329"/>
          </a:xfrm>
          <a:prstGeom prst="rect">
            <a:avLst/>
          </a:prstGeom>
          <a:noFill/>
        </p:spPr>
        <p:txBody>
          <a:bodyPr wrap="square">
            <a:spAutoFit/>
          </a:bodyPr>
          <a:lstStyle/>
          <a:p>
            <a:pPr marL="0" marR="21590" algn="just">
              <a:spcBef>
                <a:spcPts val="600"/>
              </a:spcBef>
              <a:spcAft>
                <a:spcPts val="600"/>
              </a:spcAft>
            </a:pPr>
            <a:r>
              <a:rPr lang="ru-RU" sz="1800" b="1" dirty="0">
                <a:effectLst/>
                <a:latin typeface="+mn-lt"/>
                <a:ea typeface="SimSun" panose="02010600030101010101" pitchFamily="2" charset="-122"/>
              </a:rPr>
              <a:t>Прогнозы российского экспорта нефти и нефтепродуктов с учетом санкций и декарбонизации</a:t>
            </a:r>
            <a:r>
              <a:rPr lang="en-US" sz="1800" b="1" dirty="0">
                <a:effectLst/>
                <a:latin typeface="+mn-lt"/>
                <a:ea typeface="SimSun" panose="02010600030101010101" pitchFamily="2" charset="-122"/>
              </a:rPr>
              <a:t> (</a:t>
            </a:r>
            <a:r>
              <a:rPr lang="ru-RU" sz="1800" b="1" dirty="0">
                <a:effectLst/>
                <a:latin typeface="+mn-lt"/>
                <a:ea typeface="SimSun" panose="02010600030101010101" pitchFamily="2" charset="-122"/>
              </a:rPr>
              <a:t>млн </a:t>
            </a:r>
            <a:r>
              <a:rPr lang="ru-RU" sz="1800" b="1" dirty="0" err="1">
                <a:effectLst/>
                <a:latin typeface="+mn-lt"/>
                <a:ea typeface="SimSun" panose="02010600030101010101" pitchFamily="2" charset="-122"/>
              </a:rPr>
              <a:t>тнэ</a:t>
            </a:r>
            <a:r>
              <a:rPr lang="en-US" sz="1800" b="1" dirty="0">
                <a:effectLst/>
                <a:latin typeface="+mn-lt"/>
                <a:ea typeface="SimSun" panose="02010600030101010101" pitchFamily="2" charset="-122"/>
              </a:rPr>
              <a:t>)</a:t>
            </a:r>
            <a:endParaRPr lang="en-US" sz="1600" dirty="0">
              <a:effectLst/>
              <a:latin typeface="+mn-lt"/>
              <a:ea typeface="Calibri" panose="020F0502020204030204" pitchFamily="34" charset="0"/>
            </a:endParaRPr>
          </a:p>
        </p:txBody>
      </p:sp>
      <p:sp>
        <p:nvSpPr>
          <p:cNvPr id="14" name="TextBox 13">
            <a:extLst>
              <a:ext uri="{FF2B5EF4-FFF2-40B4-BE49-F238E27FC236}">
                <a16:creationId xmlns:a16="http://schemas.microsoft.com/office/drawing/2014/main" id="{58043359-A58F-50A6-1E6B-0F5DB71C2A9F}"/>
              </a:ext>
            </a:extLst>
          </p:cNvPr>
          <p:cNvSpPr txBox="1"/>
          <p:nvPr/>
        </p:nvSpPr>
        <p:spPr>
          <a:xfrm>
            <a:off x="5364088" y="5379065"/>
            <a:ext cx="3779912" cy="1200329"/>
          </a:xfrm>
          <a:prstGeom prst="rect">
            <a:avLst/>
          </a:prstGeom>
          <a:noFill/>
        </p:spPr>
        <p:txBody>
          <a:bodyPr wrap="square">
            <a:spAutoFit/>
          </a:bodyPr>
          <a:lstStyle/>
          <a:p>
            <a:r>
              <a:rPr lang="ru-RU" sz="1800" b="1" kern="0" dirty="0">
                <a:effectLst/>
                <a:latin typeface="+mn-lt"/>
                <a:ea typeface="SimSun" panose="02010600030101010101" pitchFamily="2" charset="-122"/>
              </a:rPr>
              <a:t>В этом прогнозе желаемое явно выдается за возможное, но даже при </a:t>
            </a:r>
            <a:r>
              <a:rPr lang="ru-RU" b="1" kern="0" dirty="0">
                <a:latin typeface="+mn-lt"/>
                <a:ea typeface="SimSun" panose="02010600030101010101" pitchFamily="2" charset="-122"/>
              </a:rPr>
              <a:t>э</a:t>
            </a:r>
            <a:r>
              <a:rPr lang="ru-RU" sz="1800" b="1" kern="0" dirty="0">
                <a:effectLst/>
                <a:latin typeface="+mn-lt"/>
                <a:ea typeface="SimSun" panose="02010600030101010101" pitchFamily="2" charset="-122"/>
              </a:rPr>
              <a:t>том заметного роста экспорта нет   </a:t>
            </a:r>
            <a:endParaRPr lang="en-US" b="1" dirty="0">
              <a:latin typeface="+mn-lt"/>
            </a:endParaRPr>
          </a:p>
        </p:txBody>
      </p:sp>
      <p:sp>
        <p:nvSpPr>
          <p:cNvPr id="16" name="TextBox 15">
            <a:extLst>
              <a:ext uri="{FF2B5EF4-FFF2-40B4-BE49-F238E27FC236}">
                <a16:creationId xmlns:a16="http://schemas.microsoft.com/office/drawing/2014/main" id="{8E2CEAD8-9022-AA19-C505-5EC6113AE63F}"/>
              </a:ext>
            </a:extLst>
          </p:cNvPr>
          <p:cNvSpPr txBox="1"/>
          <p:nvPr/>
        </p:nvSpPr>
        <p:spPr>
          <a:xfrm>
            <a:off x="653219" y="5436060"/>
            <a:ext cx="4572000" cy="923330"/>
          </a:xfrm>
          <a:prstGeom prst="rect">
            <a:avLst/>
          </a:prstGeom>
          <a:noFill/>
        </p:spPr>
        <p:txBody>
          <a:bodyPr wrap="square">
            <a:spAutoFit/>
          </a:bodyPr>
          <a:lstStyle/>
          <a:p>
            <a:r>
              <a:rPr lang="ru-RU" b="1" kern="0" dirty="0">
                <a:latin typeface="+mn-lt"/>
                <a:ea typeface="SimSun" panose="02010600030101010101" pitchFamily="2" charset="-122"/>
              </a:rPr>
              <a:t>РЭА:  </a:t>
            </a:r>
            <a:r>
              <a:rPr lang="ru-RU" sz="1800" b="1" i="0" u="none" strike="noStrike" baseline="0" dirty="0">
                <a:latin typeface="+mn-lt"/>
              </a:rPr>
              <a:t>Россия может остаться крупным экспортёром нефти. Но экспор</a:t>
            </a:r>
            <a:r>
              <a:rPr lang="ru-RU" b="1" dirty="0">
                <a:latin typeface="+mn-lt"/>
              </a:rPr>
              <a:t>т снижается до </a:t>
            </a:r>
            <a:r>
              <a:rPr lang="ru-RU" b="1" kern="0" dirty="0">
                <a:latin typeface="+mn-lt"/>
                <a:ea typeface="SimSun" panose="02010600030101010101" pitchFamily="2" charset="-122"/>
              </a:rPr>
              <a:t>110-269 </a:t>
            </a:r>
            <a:r>
              <a:rPr lang="ru-RU" b="1" kern="0" dirty="0" err="1">
                <a:latin typeface="+mn-lt"/>
                <a:ea typeface="SimSun" panose="02010600030101010101" pitchFamily="2" charset="-122"/>
              </a:rPr>
              <a:t>мтнэ</a:t>
            </a:r>
            <a:r>
              <a:rPr lang="ru-RU" b="1" kern="0" dirty="0">
                <a:latin typeface="+mn-lt"/>
                <a:ea typeface="SimSun" panose="02010600030101010101" pitchFamily="2" charset="-122"/>
              </a:rPr>
              <a:t> </a:t>
            </a:r>
            <a:r>
              <a:rPr lang="ru-RU" sz="1800" b="1" kern="0" dirty="0">
                <a:effectLst/>
                <a:latin typeface="+mn-lt"/>
                <a:ea typeface="SimSun" panose="02010600030101010101" pitchFamily="2" charset="-122"/>
              </a:rPr>
              <a:t> </a:t>
            </a:r>
            <a:endParaRPr lang="en-US" b="1" dirty="0">
              <a:latin typeface="+mn-lt"/>
            </a:endParaRPr>
          </a:p>
        </p:txBody>
      </p:sp>
    </p:spTree>
    <p:extLst>
      <p:ext uri="{BB962C8B-B14F-4D97-AF65-F5344CB8AC3E}">
        <p14:creationId xmlns:p14="http://schemas.microsoft.com/office/powerpoint/2010/main" val="850791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498" y="-30063"/>
            <a:ext cx="8458200" cy="1010791"/>
          </a:xfrm>
        </p:spPr>
        <p:txBody>
          <a:bodyPr>
            <a:noAutofit/>
          </a:bodyPr>
          <a:lstStyle/>
          <a:p>
            <a:pPr algn="l"/>
            <a:r>
              <a:rPr lang="ru-RU" sz="2400" dirty="0">
                <a:latin typeface="Impact" pitchFamily="34" charset="0"/>
              </a:rPr>
              <a:t>Заметного устойчивого роста цен на углеводороды на десятилетия вперед никто не ожидает </a:t>
            </a:r>
            <a:endParaRPr lang="en-US" sz="2400" dirty="0">
              <a:latin typeface="Impact" pitchFamily="34" charset="0"/>
            </a:endParaRPr>
          </a:p>
        </p:txBody>
      </p:sp>
      <p:sp>
        <p:nvSpPr>
          <p:cNvPr id="3" name="Content Placeholder 2"/>
          <p:cNvSpPr>
            <a:spLocks noGrp="1"/>
          </p:cNvSpPr>
          <p:nvPr>
            <p:ph idx="1"/>
          </p:nvPr>
        </p:nvSpPr>
        <p:spPr>
          <a:xfrm>
            <a:off x="5140376" y="2276872"/>
            <a:ext cx="4028439" cy="1978399"/>
          </a:xfrm>
        </p:spPr>
        <p:txBody>
          <a:bodyPr>
            <a:noAutofit/>
          </a:bodyPr>
          <a:lstStyle/>
          <a:p>
            <a:pPr marL="0" indent="0">
              <a:buNone/>
            </a:pPr>
            <a:r>
              <a:rPr lang="ru-RU" sz="2000" b="1" dirty="0"/>
              <a:t>Даже по оценкам ИНЭИ РАН, во всех сценариях выручка от продажи нефти и нефтепродуктов останется примерно на нынешнем уровне</a:t>
            </a:r>
          </a:p>
        </p:txBody>
      </p:sp>
      <p:pic>
        <p:nvPicPr>
          <p:cNvPr id="4" name="Picture 6"/>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5" name="Рисунок 4"/>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pic>
        <p:nvPicPr>
          <p:cNvPr id="8" name="Picture 7">
            <a:extLst>
              <a:ext uri="{FF2B5EF4-FFF2-40B4-BE49-F238E27FC236}">
                <a16:creationId xmlns:a16="http://schemas.microsoft.com/office/drawing/2014/main" id="{D2CFFCF2-D77A-87E4-4F7D-49ECE581EF83}"/>
              </a:ext>
            </a:extLst>
          </p:cNvPr>
          <p:cNvPicPr>
            <a:picLocks noChangeAspect="1"/>
          </p:cNvPicPr>
          <p:nvPr/>
        </p:nvPicPr>
        <p:blipFill>
          <a:blip r:embed="rId4"/>
          <a:stretch>
            <a:fillRect/>
          </a:stretch>
        </p:blipFill>
        <p:spPr>
          <a:xfrm>
            <a:off x="911337" y="2092878"/>
            <a:ext cx="3892376" cy="2346385"/>
          </a:xfrm>
          <a:prstGeom prst="rect">
            <a:avLst/>
          </a:prstGeom>
        </p:spPr>
      </p:pic>
      <p:sp>
        <p:nvSpPr>
          <p:cNvPr id="10" name="TextBox 9">
            <a:extLst>
              <a:ext uri="{FF2B5EF4-FFF2-40B4-BE49-F238E27FC236}">
                <a16:creationId xmlns:a16="http://schemas.microsoft.com/office/drawing/2014/main" id="{1C6E6826-E1A2-7DE6-1BD9-C80305658E3E}"/>
              </a:ext>
            </a:extLst>
          </p:cNvPr>
          <p:cNvSpPr txBox="1"/>
          <p:nvPr/>
        </p:nvSpPr>
        <p:spPr>
          <a:xfrm>
            <a:off x="631325" y="4953943"/>
            <a:ext cx="8500819" cy="1015663"/>
          </a:xfrm>
          <a:prstGeom prst="rect">
            <a:avLst/>
          </a:prstGeom>
          <a:noFill/>
        </p:spPr>
        <p:txBody>
          <a:bodyPr wrap="square">
            <a:spAutoFit/>
          </a:bodyPr>
          <a:lstStyle/>
          <a:p>
            <a:pPr marL="0" indent="0">
              <a:buNone/>
            </a:pPr>
            <a:r>
              <a:rPr lang="ru-RU" sz="2000" b="1" dirty="0"/>
              <a:t>Однако все может стать еще более драматично – доля нефтегазового сектора в ВВП, в доходах бюджета, в доходах от экспорта товаров упадет в 4 раза к 2050 году</a:t>
            </a:r>
          </a:p>
        </p:txBody>
      </p:sp>
      <p:sp>
        <p:nvSpPr>
          <p:cNvPr id="12" name="TextBox 11">
            <a:extLst>
              <a:ext uri="{FF2B5EF4-FFF2-40B4-BE49-F238E27FC236}">
                <a16:creationId xmlns:a16="http://schemas.microsoft.com/office/drawing/2014/main" id="{AD6712D7-6E25-5BFC-7B5B-177C77F6B580}"/>
              </a:ext>
            </a:extLst>
          </p:cNvPr>
          <p:cNvSpPr txBox="1"/>
          <p:nvPr/>
        </p:nvSpPr>
        <p:spPr>
          <a:xfrm>
            <a:off x="638893" y="980728"/>
            <a:ext cx="8341231" cy="923330"/>
          </a:xfrm>
          <a:prstGeom prst="rect">
            <a:avLst/>
          </a:prstGeom>
          <a:noFill/>
        </p:spPr>
        <p:txBody>
          <a:bodyPr wrap="square">
            <a:spAutoFit/>
          </a:bodyPr>
          <a:lstStyle/>
          <a:p>
            <a:r>
              <a:rPr lang="ru-RU" sz="1800" b="1" dirty="0">
                <a:latin typeface="+mj-lt"/>
              </a:rPr>
              <a:t>За счет активной  электрификации транспорта замыкающей ценой для нефти может стать цена электроэнергии от ВИЭ, которая постоянно снижается </a:t>
            </a:r>
            <a:endParaRPr lang="en-US" b="1" dirty="0">
              <a:latin typeface="+mj-lt"/>
            </a:endParaRPr>
          </a:p>
        </p:txBody>
      </p:sp>
    </p:spTree>
    <p:extLst>
      <p:ext uri="{BB962C8B-B14F-4D97-AF65-F5344CB8AC3E}">
        <p14:creationId xmlns:p14="http://schemas.microsoft.com/office/powerpoint/2010/main" val="8095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43961"/>
            <a:ext cx="8569325" cy="664649"/>
          </a:xfrm>
        </p:spPr>
        <p:txBody>
          <a:bodyPr>
            <a:noAutofit/>
          </a:bodyPr>
          <a:lstStyle/>
          <a:p>
            <a:pPr marL="0" indent="0" algn="l"/>
            <a:r>
              <a:rPr lang="ru-RU" sz="2800" dirty="0">
                <a:latin typeface="Impact" pitchFamily="34" charset="0"/>
              </a:rPr>
              <a:t>Вклад нефтегазового сектора упадет в 4 раза к 2050 г. </a:t>
            </a:r>
          </a:p>
        </p:txBody>
      </p:sp>
      <p:pic>
        <p:nvPicPr>
          <p:cNvPr id="5" name="Picture 6"/>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pic>
        <p:nvPicPr>
          <p:cNvPr id="4" name="Picture 3">
            <a:extLst>
              <a:ext uri="{FF2B5EF4-FFF2-40B4-BE49-F238E27FC236}">
                <a16:creationId xmlns:a16="http://schemas.microsoft.com/office/drawing/2014/main" id="{71ACF045-2463-FD92-E834-E07D806C91A0}"/>
              </a:ext>
            </a:extLst>
          </p:cNvPr>
          <p:cNvPicPr>
            <a:picLocks noChangeAspect="1"/>
          </p:cNvPicPr>
          <p:nvPr/>
        </p:nvPicPr>
        <p:blipFill>
          <a:blip r:embed="rId4"/>
          <a:stretch>
            <a:fillRect/>
          </a:stretch>
        </p:blipFill>
        <p:spPr>
          <a:xfrm>
            <a:off x="762000" y="1196752"/>
            <a:ext cx="4334632" cy="2334970"/>
          </a:xfrm>
          <a:prstGeom prst="rect">
            <a:avLst/>
          </a:prstGeom>
        </p:spPr>
      </p:pic>
      <p:pic>
        <p:nvPicPr>
          <p:cNvPr id="8" name="Picture 7">
            <a:extLst>
              <a:ext uri="{FF2B5EF4-FFF2-40B4-BE49-F238E27FC236}">
                <a16:creationId xmlns:a16="http://schemas.microsoft.com/office/drawing/2014/main" id="{EB12F519-6098-A1D9-9DAC-50478CB863EE}"/>
              </a:ext>
            </a:extLst>
          </p:cNvPr>
          <p:cNvPicPr>
            <a:picLocks noChangeAspect="1"/>
          </p:cNvPicPr>
          <p:nvPr/>
        </p:nvPicPr>
        <p:blipFill>
          <a:blip r:embed="rId5"/>
          <a:stretch>
            <a:fillRect/>
          </a:stretch>
        </p:blipFill>
        <p:spPr>
          <a:xfrm>
            <a:off x="5087194" y="1204770"/>
            <a:ext cx="4021637" cy="2326952"/>
          </a:xfrm>
          <a:prstGeom prst="rect">
            <a:avLst/>
          </a:prstGeom>
        </p:spPr>
      </p:pic>
      <p:sp>
        <p:nvSpPr>
          <p:cNvPr id="10" name="TextBox 9">
            <a:extLst>
              <a:ext uri="{FF2B5EF4-FFF2-40B4-BE49-F238E27FC236}">
                <a16:creationId xmlns:a16="http://schemas.microsoft.com/office/drawing/2014/main" id="{B8A809C5-7636-AC80-FCCD-487A461B017D}"/>
              </a:ext>
            </a:extLst>
          </p:cNvPr>
          <p:cNvSpPr txBox="1"/>
          <p:nvPr/>
        </p:nvSpPr>
        <p:spPr>
          <a:xfrm>
            <a:off x="1490791" y="925130"/>
            <a:ext cx="2581151" cy="338554"/>
          </a:xfrm>
          <a:prstGeom prst="rect">
            <a:avLst/>
          </a:prstGeom>
          <a:noFill/>
        </p:spPr>
        <p:txBody>
          <a:bodyPr wrap="square">
            <a:spAutoFit/>
          </a:bodyPr>
          <a:lstStyle/>
          <a:p>
            <a:r>
              <a:rPr lang="ru-RU" sz="1600" b="1" dirty="0"/>
              <a:t>Доля НГВВП в ВВП </a:t>
            </a:r>
            <a:endParaRPr lang="en-US" sz="1600" dirty="0"/>
          </a:p>
        </p:txBody>
      </p:sp>
      <p:sp>
        <p:nvSpPr>
          <p:cNvPr id="11" name="TextBox 10">
            <a:extLst>
              <a:ext uri="{FF2B5EF4-FFF2-40B4-BE49-F238E27FC236}">
                <a16:creationId xmlns:a16="http://schemas.microsoft.com/office/drawing/2014/main" id="{573CA335-C074-63F0-3171-FA757D16442D}"/>
              </a:ext>
            </a:extLst>
          </p:cNvPr>
          <p:cNvSpPr txBox="1"/>
          <p:nvPr/>
        </p:nvSpPr>
        <p:spPr>
          <a:xfrm>
            <a:off x="4856379" y="802019"/>
            <a:ext cx="4283968" cy="584775"/>
          </a:xfrm>
          <a:prstGeom prst="rect">
            <a:avLst/>
          </a:prstGeom>
          <a:noFill/>
        </p:spPr>
        <p:txBody>
          <a:bodyPr wrap="square">
            <a:spAutoFit/>
          </a:bodyPr>
          <a:lstStyle/>
          <a:p>
            <a:pPr algn="ctr"/>
            <a:r>
              <a:rPr lang="ru-RU" sz="1600" b="1" dirty="0"/>
              <a:t>Доля нефтегазовых доходов в доходах консолидированного бюджета </a:t>
            </a:r>
            <a:endParaRPr lang="en-US" sz="1600" dirty="0"/>
          </a:p>
        </p:txBody>
      </p:sp>
      <p:graphicFrame>
        <p:nvGraphicFramePr>
          <p:cNvPr id="14" name="Table 13">
            <a:extLst>
              <a:ext uri="{FF2B5EF4-FFF2-40B4-BE49-F238E27FC236}">
                <a16:creationId xmlns:a16="http://schemas.microsoft.com/office/drawing/2014/main" id="{90356026-B657-57D5-D686-9FB0D32D7356}"/>
              </a:ext>
            </a:extLst>
          </p:cNvPr>
          <p:cNvGraphicFramePr>
            <a:graphicFrameLocks noGrp="1"/>
          </p:cNvGraphicFramePr>
          <p:nvPr>
            <p:extLst>
              <p:ext uri="{D42A27DB-BD31-4B8C-83A1-F6EECF244321}">
                <p14:modId xmlns:p14="http://schemas.microsoft.com/office/powerpoint/2010/main" val="2854208167"/>
              </p:ext>
            </p:extLst>
          </p:nvPr>
        </p:nvGraphicFramePr>
        <p:xfrm>
          <a:off x="762000" y="4860605"/>
          <a:ext cx="7770440" cy="1997395"/>
        </p:xfrm>
        <a:graphic>
          <a:graphicData uri="http://schemas.openxmlformats.org/drawingml/2006/table">
            <a:tbl>
              <a:tblPr firstRow="1" firstCol="1" bandRow="1">
                <a:tableStyleId>{5C22544A-7EE6-4342-B048-85BDC9FD1C3A}</a:tableStyleId>
              </a:tblPr>
              <a:tblGrid>
                <a:gridCol w="2913917">
                  <a:extLst>
                    <a:ext uri="{9D8B030D-6E8A-4147-A177-3AD203B41FA5}">
                      <a16:colId xmlns:a16="http://schemas.microsoft.com/office/drawing/2014/main" val="1304091689"/>
                    </a:ext>
                  </a:extLst>
                </a:gridCol>
                <a:gridCol w="1618841">
                  <a:extLst>
                    <a:ext uri="{9D8B030D-6E8A-4147-A177-3AD203B41FA5}">
                      <a16:colId xmlns:a16="http://schemas.microsoft.com/office/drawing/2014/main" val="1632684133"/>
                    </a:ext>
                  </a:extLst>
                </a:gridCol>
                <a:gridCol w="1618841">
                  <a:extLst>
                    <a:ext uri="{9D8B030D-6E8A-4147-A177-3AD203B41FA5}">
                      <a16:colId xmlns:a16="http://schemas.microsoft.com/office/drawing/2014/main" val="492675677"/>
                    </a:ext>
                  </a:extLst>
                </a:gridCol>
                <a:gridCol w="1618841">
                  <a:extLst>
                    <a:ext uri="{9D8B030D-6E8A-4147-A177-3AD203B41FA5}">
                      <a16:colId xmlns:a16="http://schemas.microsoft.com/office/drawing/2014/main" val="2100900988"/>
                    </a:ext>
                  </a:extLst>
                </a:gridCol>
              </a:tblGrid>
              <a:tr h="0">
                <a:tc>
                  <a:txBody>
                    <a:bodyPr/>
                    <a:lstStyle/>
                    <a:p>
                      <a:pPr marL="0" marR="0" algn="ctr">
                        <a:lnSpc>
                          <a:spcPct val="150000"/>
                        </a:lnSpc>
                        <a:spcBef>
                          <a:spcPts val="0"/>
                        </a:spcBef>
                        <a:spcAft>
                          <a:spcPts val="0"/>
                        </a:spcAft>
                      </a:pPr>
                      <a:r>
                        <a:rPr lang="en-US" sz="1600" b="1" dirty="0">
                          <a:effectLst/>
                          <a:highlight>
                            <a:srgbClr val="365F91"/>
                          </a:highlight>
                        </a:rPr>
                        <a:t>Share of oil-and-gas sector in:</a:t>
                      </a:r>
                      <a:endParaRPr lang="en-US" sz="1600" b="1" dirty="0">
                        <a:effectLst/>
                        <a:highlight>
                          <a:srgbClr val="365F91"/>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ru-RU" sz="1600" b="1" dirty="0">
                          <a:effectLst/>
                          <a:highlight>
                            <a:srgbClr val="365F91"/>
                          </a:highlight>
                        </a:rPr>
                        <a:t>2022</a:t>
                      </a:r>
                      <a:endParaRPr lang="en-US" sz="1600" b="1" dirty="0">
                        <a:effectLst/>
                        <a:highlight>
                          <a:srgbClr val="365F91"/>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ru-RU" sz="1600" b="1">
                          <a:effectLst/>
                          <a:highlight>
                            <a:srgbClr val="365F91"/>
                          </a:highlight>
                        </a:rPr>
                        <a:t>2030</a:t>
                      </a:r>
                      <a:endParaRPr lang="en-US" sz="1600" b="1">
                        <a:effectLst/>
                        <a:highlight>
                          <a:srgbClr val="365F91"/>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ru-RU" sz="1600" b="1">
                          <a:effectLst/>
                          <a:highlight>
                            <a:srgbClr val="365F91"/>
                          </a:highlight>
                        </a:rPr>
                        <a:t>2060</a:t>
                      </a:r>
                      <a:endParaRPr lang="en-US" sz="1600" b="1" dirty="0">
                        <a:effectLst/>
                        <a:highlight>
                          <a:srgbClr val="365F91"/>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1787229"/>
                  </a:ext>
                </a:extLst>
              </a:tr>
              <a:tr h="146050">
                <a:tc>
                  <a:txBody>
                    <a:bodyPr/>
                    <a:lstStyle/>
                    <a:p>
                      <a:pPr marL="103505" marR="0">
                        <a:lnSpc>
                          <a:spcPct val="150000"/>
                        </a:lnSpc>
                        <a:spcBef>
                          <a:spcPts val="0"/>
                        </a:spcBef>
                        <a:spcAft>
                          <a:spcPts val="0"/>
                        </a:spcAft>
                      </a:pPr>
                      <a:r>
                        <a:rPr lang="en-US" sz="1600" b="1" dirty="0">
                          <a:solidFill>
                            <a:schemeClr val="tx1"/>
                          </a:solidFill>
                          <a:effectLst/>
                        </a:rPr>
                        <a:t>GDP</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ru-RU" sz="1600" b="1">
                          <a:effectLst/>
                        </a:rPr>
                        <a:t>19.4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ru-RU" sz="1600" b="1">
                          <a:effectLst/>
                        </a:rPr>
                        <a:t>14.6</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ru-RU" sz="1600" b="1">
                          <a:effectLst/>
                        </a:rPr>
                        <a:t>4.4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0343973"/>
                  </a:ext>
                </a:extLst>
              </a:tr>
              <a:tr h="146050">
                <a:tc>
                  <a:txBody>
                    <a:bodyPr/>
                    <a:lstStyle/>
                    <a:p>
                      <a:pPr marL="103505" marR="0">
                        <a:lnSpc>
                          <a:spcPct val="150000"/>
                        </a:lnSpc>
                        <a:spcBef>
                          <a:spcPts val="0"/>
                        </a:spcBef>
                        <a:spcAft>
                          <a:spcPts val="0"/>
                        </a:spcAft>
                      </a:pPr>
                      <a:r>
                        <a:rPr lang="en-US" sz="1600" b="1" dirty="0">
                          <a:solidFill>
                            <a:schemeClr val="tx1"/>
                          </a:solidFill>
                          <a:effectLst/>
                        </a:rPr>
                        <a:t>Consolidated budget</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ru-RU" sz="1600" b="1">
                          <a:effectLst/>
                        </a:rPr>
                        <a:t>21.8</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ru-RU" sz="1600" b="1" dirty="0">
                          <a:effectLst/>
                        </a:rPr>
                        <a:t>16.4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ru-RU" sz="1600" b="1">
                          <a:effectLst/>
                        </a:rPr>
                        <a:t>5.1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1851753"/>
                  </a:ext>
                </a:extLst>
              </a:tr>
              <a:tr h="146050">
                <a:tc>
                  <a:txBody>
                    <a:bodyPr/>
                    <a:lstStyle/>
                    <a:p>
                      <a:pPr marL="103505" marR="0">
                        <a:lnSpc>
                          <a:spcPct val="150000"/>
                        </a:lnSpc>
                        <a:spcBef>
                          <a:spcPts val="0"/>
                        </a:spcBef>
                        <a:spcAft>
                          <a:spcPts val="0"/>
                        </a:spcAft>
                      </a:pPr>
                      <a:r>
                        <a:rPr lang="en-US" sz="1600" b="1" dirty="0">
                          <a:solidFill>
                            <a:schemeClr val="tx1"/>
                          </a:solidFill>
                          <a:effectLst/>
                        </a:rPr>
                        <a:t>Exports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ru-RU" sz="1600" b="1" dirty="0">
                          <a:effectLst/>
                        </a:rPr>
                        <a:t>58.1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ru-RU" sz="1600" b="1">
                          <a:effectLst/>
                        </a:rPr>
                        <a:t>38.8</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ru-RU" sz="1600" b="1">
                          <a:effectLst/>
                        </a:rPr>
                        <a:t>9.0</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0892221"/>
                  </a:ext>
                </a:extLst>
              </a:tr>
              <a:tr h="146050">
                <a:tc>
                  <a:txBody>
                    <a:bodyPr/>
                    <a:lstStyle/>
                    <a:p>
                      <a:pPr marL="103505" marR="0">
                        <a:lnSpc>
                          <a:spcPct val="150000"/>
                        </a:lnSpc>
                        <a:spcBef>
                          <a:spcPts val="0"/>
                        </a:spcBef>
                        <a:spcAft>
                          <a:spcPts val="0"/>
                        </a:spcAft>
                      </a:pPr>
                      <a:r>
                        <a:rPr lang="en-US" sz="1600" b="1" dirty="0">
                          <a:solidFill>
                            <a:schemeClr val="tx1"/>
                          </a:solidFill>
                          <a:effectLst/>
                        </a:rPr>
                        <a:t>Investments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ru-RU" sz="1600" b="1" dirty="0">
                          <a:effectLst/>
                        </a:rPr>
                        <a:t>17.0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ru-RU" sz="1600" b="1" dirty="0">
                          <a:effectLst/>
                        </a:rPr>
                        <a:t>15.8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ru-RU" sz="1600" b="1" dirty="0">
                          <a:effectLst/>
                        </a:rPr>
                        <a:t>12.3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7846590"/>
                  </a:ext>
                </a:extLst>
              </a:tr>
            </a:tbl>
          </a:graphicData>
        </a:graphic>
      </p:graphicFrame>
      <p:sp>
        <p:nvSpPr>
          <p:cNvPr id="16" name="TextBox 15">
            <a:extLst>
              <a:ext uri="{FF2B5EF4-FFF2-40B4-BE49-F238E27FC236}">
                <a16:creationId xmlns:a16="http://schemas.microsoft.com/office/drawing/2014/main" id="{4E0470C3-5D5A-9332-72BD-4DEDDF9D4B6E}"/>
              </a:ext>
            </a:extLst>
          </p:cNvPr>
          <p:cNvSpPr txBox="1"/>
          <p:nvPr/>
        </p:nvSpPr>
        <p:spPr>
          <a:xfrm>
            <a:off x="687124" y="3457382"/>
            <a:ext cx="8338510" cy="1200329"/>
          </a:xfrm>
          <a:prstGeom prst="rect">
            <a:avLst/>
          </a:prstGeom>
          <a:noFill/>
        </p:spPr>
        <p:txBody>
          <a:bodyPr wrap="square">
            <a:spAutoFit/>
          </a:bodyPr>
          <a:lstStyle/>
          <a:p>
            <a:r>
              <a:rPr lang="ru-RU" sz="1800" b="1" kern="0" dirty="0">
                <a:effectLst/>
                <a:latin typeface="+mn-lt"/>
                <a:ea typeface="SimSun" panose="02010600030101010101" pitchFamily="2" charset="-122"/>
              </a:rPr>
              <a:t>«Шагреневая кожа» нефтегазовой ренты будет неуклонно сокращаться, что позволит в лучшем случае удерживать ВВП России на уровне, близком к нынешнему Таким образом, возможности роста экономики России с опорой на углеводороды практически исчерпаны </a:t>
            </a:r>
            <a:endParaRPr lang="en-US" b="1" dirty="0">
              <a:latin typeface="+mn-lt"/>
            </a:endParaRPr>
          </a:p>
        </p:txBody>
      </p:sp>
    </p:spTree>
    <p:extLst>
      <p:ext uri="{BB962C8B-B14F-4D97-AF65-F5344CB8AC3E}">
        <p14:creationId xmlns:p14="http://schemas.microsoft.com/office/powerpoint/2010/main" val="2513503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
            <a:ext cx="8274538" cy="838200"/>
          </a:xfrm>
        </p:spPr>
        <p:txBody>
          <a:bodyPr>
            <a:noAutofit/>
          </a:bodyPr>
          <a:lstStyle/>
          <a:p>
            <a:pPr marL="0" indent="0" algn="l"/>
            <a:r>
              <a:rPr lang="ru-RU" sz="2800" dirty="0">
                <a:latin typeface="Impact" panose="020B0806030902050204" pitchFamily="34" charset="0"/>
              </a:rPr>
              <a:t>ТЭК и экономика. Машина времени. </a:t>
            </a:r>
            <a:br>
              <a:rPr lang="ru-RU" sz="2800" dirty="0">
                <a:latin typeface="Impact" panose="020B0806030902050204" pitchFamily="34" charset="0"/>
              </a:rPr>
            </a:br>
            <a:r>
              <a:rPr lang="ru-RU" sz="2800" dirty="0">
                <a:latin typeface="Impact" panose="020B0806030902050204" pitchFamily="34" charset="0"/>
              </a:rPr>
              <a:t>Как это происходило в  Великобритании. </a:t>
            </a:r>
          </a:p>
        </p:txBody>
      </p:sp>
      <p:pic>
        <p:nvPicPr>
          <p:cNvPr id="5" name="Picture 6"/>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pic>
        <p:nvPicPr>
          <p:cNvPr id="4" name="Picture 3">
            <a:extLst>
              <a:ext uri="{FF2B5EF4-FFF2-40B4-BE49-F238E27FC236}">
                <a16:creationId xmlns:a16="http://schemas.microsoft.com/office/drawing/2014/main" id="{CDF9AF5E-5A9A-2036-B551-8A3B5AC18FA9}"/>
              </a:ext>
            </a:extLst>
          </p:cNvPr>
          <p:cNvPicPr>
            <a:picLocks noChangeAspect="1"/>
          </p:cNvPicPr>
          <p:nvPr/>
        </p:nvPicPr>
        <p:blipFill>
          <a:blip r:embed="rId4"/>
          <a:stretch>
            <a:fillRect/>
          </a:stretch>
        </p:blipFill>
        <p:spPr>
          <a:xfrm>
            <a:off x="635000" y="882266"/>
            <a:ext cx="4169779" cy="2921020"/>
          </a:xfrm>
          <a:prstGeom prst="rect">
            <a:avLst/>
          </a:prstGeom>
        </p:spPr>
      </p:pic>
      <p:pic>
        <p:nvPicPr>
          <p:cNvPr id="9" name="Picture 8">
            <a:extLst>
              <a:ext uri="{FF2B5EF4-FFF2-40B4-BE49-F238E27FC236}">
                <a16:creationId xmlns:a16="http://schemas.microsoft.com/office/drawing/2014/main" id="{0B08C0CA-D726-CA8E-23A7-28993F1D9B14}"/>
              </a:ext>
            </a:extLst>
          </p:cNvPr>
          <p:cNvPicPr>
            <a:picLocks noChangeAspect="1"/>
          </p:cNvPicPr>
          <p:nvPr/>
        </p:nvPicPr>
        <p:blipFill>
          <a:blip r:embed="rId5"/>
          <a:stretch>
            <a:fillRect/>
          </a:stretch>
        </p:blipFill>
        <p:spPr>
          <a:xfrm>
            <a:off x="4724401" y="882267"/>
            <a:ext cx="4366846" cy="3080133"/>
          </a:xfrm>
          <a:prstGeom prst="rect">
            <a:avLst/>
          </a:prstGeom>
        </p:spPr>
      </p:pic>
      <p:pic>
        <p:nvPicPr>
          <p:cNvPr id="12" name="Picture 11">
            <a:extLst>
              <a:ext uri="{FF2B5EF4-FFF2-40B4-BE49-F238E27FC236}">
                <a16:creationId xmlns:a16="http://schemas.microsoft.com/office/drawing/2014/main" id="{1B59233C-0E39-A36F-B826-ADB06505F152}"/>
              </a:ext>
            </a:extLst>
          </p:cNvPr>
          <p:cNvPicPr>
            <a:picLocks noChangeAspect="1"/>
          </p:cNvPicPr>
          <p:nvPr/>
        </p:nvPicPr>
        <p:blipFill>
          <a:blip r:embed="rId6"/>
          <a:stretch>
            <a:fillRect/>
          </a:stretch>
        </p:blipFill>
        <p:spPr>
          <a:xfrm>
            <a:off x="838200" y="4006466"/>
            <a:ext cx="3886201" cy="2736046"/>
          </a:xfrm>
          <a:prstGeom prst="rect">
            <a:avLst/>
          </a:prstGeom>
        </p:spPr>
      </p:pic>
      <p:sp>
        <p:nvSpPr>
          <p:cNvPr id="14" name="TextBox 13">
            <a:extLst>
              <a:ext uri="{FF2B5EF4-FFF2-40B4-BE49-F238E27FC236}">
                <a16:creationId xmlns:a16="http://schemas.microsoft.com/office/drawing/2014/main" id="{3200B318-6DD8-5D5A-9980-90D279653186}"/>
              </a:ext>
            </a:extLst>
          </p:cNvPr>
          <p:cNvSpPr txBox="1"/>
          <p:nvPr/>
        </p:nvSpPr>
        <p:spPr>
          <a:xfrm>
            <a:off x="4822364" y="4236681"/>
            <a:ext cx="4268883" cy="2308324"/>
          </a:xfrm>
          <a:prstGeom prst="rect">
            <a:avLst/>
          </a:prstGeom>
          <a:noFill/>
        </p:spPr>
        <p:txBody>
          <a:bodyPr wrap="square">
            <a:spAutoFit/>
          </a:bodyPr>
          <a:lstStyle/>
          <a:p>
            <a:r>
              <a:rPr lang="ru-RU" b="1" dirty="0"/>
              <a:t>Добавленная стоимость отраслей ТЭК упала почти в 4 раза</a:t>
            </a:r>
          </a:p>
          <a:p>
            <a:r>
              <a:rPr lang="ru-RU" b="1" dirty="0"/>
              <a:t>Занятость снизилась в 3 раза</a:t>
            </a:r>
          </a:p>
          <a:p>
            <a:r>
              <a:rPr lang="ru-RU" b="1" dirty="0"/>
              <a:t>Инвестиции в нефтегазовую промышленность упали в</a:t>
            </a:r>
            <a:br>
              <a:rPr lang="en-US" b="1" dirty="0"/>
            </a:br>
            <a:r>
              <a:rPr lang="ru-RU" b="1" dirty="0"/>
              <a:t>3 раза (7% суммарных инвестиций,</a:t>
            </a:r>
            <a:br>
              <a:rPr lang="en-US" b="1" dirty="0"/>
            </a:br>
            <a:r>
              <a:rPr lang="ru-RU" b="1" dirty="0"/>
              <a:t>25% инвестиций в промышленность) </a:t>
            </a:r>
            <a:endParaRPr lang="en-US" dirty="0"/>
          </a:p>
        </p:txBody>
      </p:sp>
      <p:cxnSp>
        <p:nvCxnSpPr>
          <p:cNvPr id="7" name="Straight Arrow Connector 6">
            <a:extLst>
              <a:ext uri="{FF2B5EF4-FFF2-40B4-BE49-F238E27FC236}">
                <a16:creationId xmlns:a16="http://schemas.microsoft.com/office/drawing/2014/main" id="{44AB5E3E-6EB4-49A6-5C1B-0583F08A067B}"/>
              </a:ext>
            </a:extLst>
          </p:cNvPr>
          <p:cNvCxnSpPr/>
          <p:nvPr/>
        </p:nvCxnSpPr>
        <p:spPr bwMode="auto">
          <a:xfrm flipH="1">
            <a:off x="1331640" y="1844824"/>
            <a:ext cx="1656184" cy="1080120"/>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8" name="Straight Arrow Connector 7">
            <a:extLst>
              <a:ext uri="{FF2B5EF4-FFF2-40B4-BE49-F238E27FC236}">
                <a16:creationId xmlns:a16="http://schemas.microsoft.com/office/drawing/2014/main" id="{9CC15287-8E24-AD93-38ED-6DE4D7515694}"/>
              </a:ext>
            </a:extLst>
          </p:cNvPr>
          <p:cNvCxnSpPr>
            <a:cxnSpLocks/>
          </p:cNvCxnSpPr>
          <p:nvPr/>
        </p:nvCxnSpPr>
        <p:spPr bwMode="auto">
          <a:xfrm flipH="1">
            <a:off x="5940152" y="1959440"/>
            <a:ext cx="1296144" cy="1181528"/>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11" name="Straight Arrow Connector 10">
            <a:extLst>
              <a:ext uri="{FF2B5EF4-FFF2-40B4-BE49-F238E27FC236}">
                <a16:creationId xmlns:a16="http://schemas.microsoft.com/office/drawing/2014/main" id="{CFCDC959-FE4A-5613-0281-FE813971557D}"/>
              </a:ext>
            </a:extLst>
          </p:cNvPr>
          <p:cNvCxnSpPr>
            <a:cxnSpLocks/>
          </p:cNvCxnSpPr>
          <p:nvPr/>
        </p:nvCxnSpPr>
        <p:spPr bwMode="auto">
          <a:xfrm>
            <a:off x="2267744" y="4869160"/>
            <a:ext cx="648072" cy="792088"/>
          </a:xfrm>
          <a:prstGeom prst="straightConnector1">
            <a:avLst/>
          </a:prstGeom>
          <a:solidFill>
            <a:schemeClr val="accent1"/>
          </a:solidFill>
          <a:ln w="12700" cap="sq"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2025358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498" y="-30062"/>
            <a:ext cx="8458200" cy="578742"/>
          </a:xfrm>
        </p:spPr>
        <p:txBody>
          <a:bodyPr>
            <a:noAutofit/>
          </a:bodyPr>
          <a:lstStyle/>
          <a:p>
            <a:pPr algn="l"/>
            <a:r>
              <a:rPr lang="ru-RU" sz="2800" dirty="0">
                <a:latin typeface="Impact" pitchFamily="34" charset="0"/>
              </a:rPr>
              <a:t>В целом, ситуация такова: </a:t>
            </a:r>
            <a:endParaRPr lang="en-US" sz="2800" dirty="0">
              <a:latin typeface="Impact" pitchFamily="34" charset="0"/>
            </a:endParaRPr>
          </a:p>
        </p:txBody>
      </p:sp>
      <p:sp>
        <p:nvSpPr>
          <p:cNvPr id="3" name="Content Placeholder 2"/>
          <p:cNvSpPr>
            <a:spLocks noGrp="1"/>
          </p:cNvSpPr>
          <p:nvPr>
            <p:ph idx="1"/>
          </p:nvPr>
        </p:nvSpPr>
        <p:spPr>
          <a:xfrm>
            <a:off x="574674" y="548680"/>
            <a:ext cx="8553023" cy="5202615"/>
          </a:xfrm>
        </p:spPr>
        <p:txBody>
          <a:bodyPr>
            <a:noAutofit/>
          </a:bodyPr>
          <a:lstStyle/>
          <a:p>
            <a:r>
              <a:rPr lang="ru-RU" sz="1800" b="1" dirty="0"/>
              <a:t>Старые рынки (экспорт углеводородов) будут давать доход, но он не будет расти, а затем начнет устойчиво падать. </a:t>
            </a:r>
          </a:p>
          <a:p>
            <a:r>
              <a:rPr lang="ru-RU" sz="1800" b="1" dirty="0"/>
              <a:t>Чтобы угнаться за мировой экономикой, нужно удвоить ВВП к 2050 г. Это означает, что нужно построить еще одну новую несырьевую экономику, равную по размеру нынешней. </a:t>
            </a:r>
          </a:p>
          <a:p>
            <a:r>
              <a:rPr lang="ru-RU" sz="1800" b="1" dirty="0"/>
              <a:t>Эта новая экономика может быть только «зеленой». Еще одну «красную» экономику ни здоровье россиян, ни экосистемы России, ни глобальный климат просто не выдержат. </a:t>
            </a:r>
          </a:p>
          <a:p>
            <a:r>
              <a:rPr lang="ru-RU" sz="1800" b="1" dirty="0"/>
              <a:t>Если «уроки будущего» не будут усвоены, то доля ВВП России в глобальном ВВП в 2050 г. будет заметно меньше 1%. Вот почему России нужно переходить на низкоуглеродные траектории развития. </a:t>
            </a:r>
          </a:p>
          <a:p>
            <a:r>
              <a:rPr lang="ru-RU" sz="1800" b="1" dirty="0"/>
              <a:t>Цена бездействия будет кратно превышать цену действия. Нет единственной дороги в будущее. Нужно выбрать правильную дорогу! Этот выбор необходимо сделать сейчас, поскольку, как показал опыт Китая, ЕС и США, на развитие новых «зеленых» отраслей потребуется два–три десятилетия. </a:t>
            </a:r>
          </a:p>
          <a:p>
            <a:r>
              <a:rPr lang="ru-RU" sz="1800" b="1" dirty="0"/>
              <a:t>Сценарий «Мир уходит в «зеленое» будущее, а Россия топчется на месте в «красном» настоящем и с грустью смотрит вслед» не годится. Россия не должна превратится в «остров (кладбище?) устаревших технологий».</a:t>
            </a:r>
          </a:p>
        </p:txBody>
      </p:sp>
      <p:pic>
        <p:nvPicPr>
          <p:cNvPr id="4" name="Picture 6"/>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5" name="Рисунок 4"/>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Tree>
    <p:extLst>
      <p:ext uri="{BB962C8B-B14F-4D97-AF65-F5344CB8AC3E}">
        <p14:creationId xmlns:p14="http://schemas.microsoft.com/office/powerpoint/2010/main" val="3867874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Рисунок 4"/>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0"/>
            <a:ext cx="666751" cy="587638"/>
          </a:xfrm>
          <a:prstGeom prst="rect">
            <a:avLst/>
          </a:prstGeom>
          <a:solidFill>
            <a:srgbClr val="FFFF00">
              <a:alpha val="50195"/>
            </a:srgbClr>
          </a:solidFill>
          <a:ln w="9525">
            <a:noFill/>
            <a:miter lim="800000"/>
            <a:headEnd/>
            <a:tailEnd/>
          </a:ln>
        </p:spPr>
      </p:pic>
      <p:sp>
        <p:nvSpPr>
          <p:cNvPr id="2060" name="Rectangle 18"/>
          <p:cNvSpPr>
            <a:spLocks noChangeArrowheads="1"/>
          </p:cNvSpPr>
          <p:nvPr/>
        </p:nvSpPr>
        <p:spPr bwMode="auto">
          <a:xfrm>
            <a:off x="3886200" y="1318393"/>
            <a:ext cx="5045125" cy="3046988"/>
          </a:xfrm>
          <a:prstGeom prst="rect">
            <a:avLst/>
          </a:prstGeom>
          <a:noFill/>
          <a:ln w="9525">
            <a:noFill/>
            <a:miter lim="800000"/>
            <a:headEnd/>
            <a:tailEnd/>
          </a:ln>
        </p:spPr>
        <p:txBody>
          <a:bodyPr wrap="square">
            <a:spAutoFit/>
          </a:bodyPr>
          <a:lstStyle/>
          <a:p>
            <a:r>
              <a:rPr lang="ru-RU" sz="2400" b="1" dirty="0"/>
              <a:t>Сценарий «Мир уходит в «зеленое» будущее, а Россия топчется на месте в «красном» настоящем и с грустью смотрит вслед» не годится. </a:t>
            </a:r>
          </a:p>
          <a:p>
            <a:r>
              <a:rPr lang="ru-RU" sz="2400" b="1" dirty="0"/>
              <a:t>Россия не должна превратится в «остров (кладбище?) устаревших технологий».</a:t>
            </a:r>
            <a:endParaRPr lang="ru-RU" sz="4800" dirty="0">
              <a:solidFill>
                <a:schemeClr val="tx2">
                  <a:lumMod val="75000"/>
                </a:schemeClr>
              </a:solidFill>
              <a:latin typeface="Impact" panose="020B0806030902050204" pitchFamily="34" charset="0"/>
            </a:endParaRPr>
          </a:p>
        </p:txBody>
      </p:sp>
      <p:sp>
        <p:nvSpPr>
          <p:cNvPr id="10" name="Rectangle 9"/>
          <p:cNvSpPr/>
          <p:nvPr/>
        </p:nvSpPr>
        <p:spPr>
          <a:xfrm>
            <a:off x="1066800" y="76200"/>
            <a:ext cx="1828800" cy="369332"/>
          </a:xfrm>
          <a:prstGeom prst="rect">
            <a:avLst/>
          </a:prstGeom>
        </p:spPr>
        <p:txBody>
          <a:bodyPr wrap="square">
            <a:spAutoFit/>
          </a:bodyPr>
          <a:lstStyle/>
          <a:p>
            <a:r>
              <a:rPr lang="ru-RU" dirty="0">
                <a:solidFill>
                  <a:schemeClr val="tx2">
                    <a:lumMod val="75000"/>
                  </a:schemeClr>
                </a:solidFill>
                <a:latin typeface="Impact" pitchFamily="34" charset="0"/>
              </a:rPr>
              <a:t>ЦЭНЭФ – </a:t>
            </a:r>
            <a:r>
              <a:rPr lang="en-US" dirty="0">
                <a:solidFill>
                  <a:schemeClr val="tx2">
                    <a:lumMod val="75000"/>
                  </a:schemeClr>
                </a:solidFill>
                <a:latin typeface="Impact" pitchFamily="34" charset="0"/>
              </a:rPr>
              <a:t>XXI</a:t>
            </a:r>
            <a:r>
              <a:rPr lang="ru-RU" dirty="0">
                <a:solidFill>
                  <a:schemeClr val="tx2">
                    <a:lumMod val="75000"/>
                  </a:schemeClr>
                </a:solidFill>
                <a:latin typeface="Impact" pitchFamily="34" charset="0"/>
              </a:rPr>
              <a:t> век </a:t>
            </a:r>
            <a:endParaRPr lang="en-US" dirty="0">
              <a:solidFill>
                <a:schemeClr val="tx2">
                  <a:lumMod val="75000"/>
                </a:schemeClr>
              </a:solidFill>
            </a:endParaRPr>
          </a:p>
        </p:txBody>
      </p:sp>
      <p:cxnSp>
        <p:nvCxnSpPr>
          <p:cNvPr id="14" name="Straight Connector 12">
            <a:extLst>
              <a:ext uri="{FF2B5EF4-FFF2-40B4-BE49-F238E27FC236}">
                <a16:creationId xmlns:a16="http://schemas.microsoft.com/office/drawing/2014/main" id="{821AE6D7-EE86-4A5F-8CE6-BF2712A7CB60}"/>
              </a:ext>
            </a:extLst>
          </p:cNvPr>
          <p:cNvCxnSpPr>
            <a:cxnSpLocks/>
          </p:cNvCxnSpPr>
          <p:nvPr/>
        </p:nvCxnSpPr>
        <p:spPr>
          <a:xfrm>
            <a:off x="293077" y="762000"/>
            <a:ext cx="8850923" cy="0"/>
          </a:xfrm>
          <a:prstGeom prst="line">
            <a:avLst/>
          </a:prstGeom>
          <a:ln w="508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28746" y="1003144"/>
            <a:ext cx="2779928" cy="461665"/>
          </a:xfrm>
          <a:prstGeom prst="rect">
            <a:avLst/>
          </a:prstGeom>
        </p:spPr>
        <p:txBody>
          <a:bodyPr wrap="none">
            <a:spAutoFit/>
          </a:bodyPr>
          <a:lstStyle/>
          <a:p>
            <a:pPr algn="r"/>
            <a:r>
              <a:rPr lang="ru-RU" sz="2400" b="1" dirty="0">
                <a:solidFill>
                  <a:schemeClr val="tx2">
                    <a:lumMod val="75000"/>
                  </a:schemeClr>
                </a:solidFill>
                <a:latin typeface="Arial Black" pitchFamily="34" charset="0"/>
              </a:rPr>
              <a:t>И.А. Башмаков</a:t>
            </a:r>
          </a:p>
        </p:txBody>
      </p:sp>
      <p:pic>
        <p:nvPicPr>
          <p:cNvPr id="6" name="Picture 5">
            <a:extLst>
              <a:ext uri="{FF2B5EF4-FFF2-40B4-BE49-F238E27FC236}">
                <a16:creationId xmlns:a16="http://schemas.microsoft.com/office/drawing/2014/main" id="{B9F6BF83-6D86-E9C1-E0E7-773D499A8EB3}"/>
              </a:ext>
            </a:extLst>
          </p:cNvPr>
          <p:cNvPicPr>
            <a:picLocks noChangeAspect="1"/>
          </p:cNvPicPr>
          <p:nvPr/>
        </p:nvPicPr>
        <p:blipFill>
          <a:blip r:embed="rId4"/>
          <a:stretch>
            <a:fillRect/>
          </a:stretch>
        </p:blipFill>
        <p:spPr>
          <a:xfrm>
            <a:off x="846216" y="1680811"/>
            <a:ext cx="2762458" cy="2548353"/>
          </a:xfrm>
          <a:prstGeom prst="rect">
            <a:avLst/>
          </a:prstGeom>
        </p:spPr>
      </p:pic>
      <p:pic>
        <p:nvPicPr>
          <p:cNvPr id="2" name="Picture 6">
            <a:extLst>
              <a:ext uri="{FF2B5EF4-FFF2-40B4-BE49-F238E27FC236}">
                <a16:creationId xmlns:a16="http://schemas.microsoft.com/office/drawing/2014/main" id="{BC5DEF85-F854-9251-45AA-3F80D0A77839}"/>
              </a:ext>
            </a:extLst>
          </p:cNvPr>
          <p:cNvPicPr>
            <a:picLocks noChangeAspect="1" noChangeArrowheads="1"/>
          </p:cNvPicPr>
          <p:nvPr/>
        </p:nvPicPr>
        <p:blipFill>
          <a:blip r:embed="rId5" cstate="print"/>
          <a:srcRect/>
          <a:stretch>
            <a:fillRect/>
          </a:stretch>
        </p:blipFill>
        <p:spPr bwMode="auto">
          <a:xfrm>
            <a:off x="0" y="0"/>
            <a:ext cx="574675" cy="6858000"/>
          </a:xfrm>
          <a:prstGeom prst="rect">
            <a:avLst/>
          </a:prstGeom>
          <a:noFill/>
          <a:ln w="9525">
            <a:noFill/>
            <a:miter lim="800000"/>
            <a:headEnd/>
            <a:tailEnd/>
          </a:ln>
        </p:spPr>
      </p:pic>
      <p:pic>
        <p:nvPicPr>
          <p:cNvPr id="4" name="Рисунок 4">
            <a:extLst>
              <a:ext uri="{FF2B5EF4-FFF2-40B4-BE49-F238E27FC236}">
                <a16:creationId xmlns:a16="http://schemas.microsoft.com/office/drawing/2014/main" id="{F898F492-5736-0552-FC04-1A99BBE08B1E}"/>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
        <p:nvSpPr>
          <p:cNvPr id="7" name="TextBox 6">
            <a:extLst>
              <a:ext uri="{FF2B5EF4-FFF2-40B4-BE49-F238E27FC236}">
                <a16:creationId xmlns:a16="http://schemas.microsoft.com/office/drawing/2014/main" id="{24BE1C1C-A42D-B82C-6362-9228EF3D00FC}"/>
              </a:ext>
            </a:extLst>
          </p:cNvPr>
          <p:cNvSpPr txBox="1"/>
          <p:nvPr/>
        </p:nvSpPr>
        <p:spPr>
          <a:xfrm>
            <a:off x="971600" y="5839101"/>
            <a:ext cx="7959725" cy="1077218"/>
          </a:xfrm>
          <a:prstGeom prst="rect">
            <a:avLst/>
          </a:prstGeom>
          <a:noFill/>
        </p:spPr>
        <p:txBody>
          <a:bodyPr wrap="square">
            <a:spAutoFit/>
          </a:bodyPr>
          <a:lstStyle/>
          <a:p>
            <a:pPr algn="r">
              <a:lnSpc>
                <a:spcPct val="80000"/>
              </a:lnSpc>
            </a:pPr>
            <a:r>
              <a:rPr lang="ru-RU" altLang="ru-RU" sz="2000" dirty="0">
                <a:solidFill>
                  <a:schemeClr val="tx2">
                    <a:lumMod val="75000"/>
                  </a:schemeClr>
                </a:solidFill>
                <a:latin typeface="Impact" pitchFamily="34" charset="0"/>
              </a:rPr>
              <a:t>Центр энергоэффективности – </a:t>
            </a:r>
            <a:r>
              <a:rPr lang="en-US" altLang="ru-RU" sz="2000" dirty="0">
                <a:solidFill>
                  <a:schemeClr val="tx2">
                    <a:lumMod val="75000"/>
                  </a:schemeClr>
                </a:solidFill>
                <a:latin typeface="Impact" pitchFamily="34" charset="0"/>
              </a:rPr>
              <a:t>XXI </a:t>
            </a:r>
            <a:r>
              <a:rPr lang="ru-RU" altLang="ru-RU" sz="2000" dirty="0">
                <a:solidFill>
                  <a:schemeClr val="tx2">
                    <a:lumMod val="75000"/>
                  </a:schemeClr>
                </a:solidFill>
                <a:latin typeface="Impact" pitchFamily="34" charset="0"/>
              </a:rPr>
              <a:t>век (ЦЭНЭФ-</a:t>
            </a:r>
            <a:r>
              <a:rPr lang="en-US" altLang="ru-RU" sz="2000" dirty="0">
                <a:solidFill>
                  <a:schemeClr val="tx2">
                    <a:lumMod val="75000"/>
                  </a:schemeClr>
                </a:solidFill>
                <a:latin typeface="Impact" pitchFamily="34" charset="0"/>
              </a:rPr>
              <a:t>XXI</a:t>
            </a:r>
            <a:r>
              <a:rPr lang="ru-RU" altLang="ru-RU" sz="2000" dirty="0">
                <a:solidFill>
                  <a:schemeClr val="tx2">
                    <a:lumMod val="75000"/>
                  </a:schemeClr>
                </a:solidFill>
                <a:latin typeface="Impact" pitchFamily="34" charset="0"/>
              </a:rPr>
              <a:t>) </a:t>
            </a:r>
            <a:br>
              <a:rPr lang="ru-RU" altLang="ru-RU" sz="2000" dirty="0">
                <a:solidFill>
                  <a:schemeClr val="tx2">
                    <a:lumMod val="75000"/>
                  </a:schemeClr>
                </a:solidFill>
                <a:latin typeface="Impact" pitchFamily="34" charset="0"/>
              </a:rPr>
            </a:br>
            <a:br>
              <a:rPr lang="ru-RU" altLang="ru-RU" sz="2000" dirty="0">
                <a:solidFill>
                  <a:schemeClr val="tx2">
                    <a:lumMod val="75000"/>
                  </a:schemeClr>
                </a:solidFill>
                <a:latin typeface="Impact" pitchFamily="34" charset="0"/>
              </a:rPr>
            </a:br>
            <a:r>
              <a:rPr lang="ru-RU" altLang="ru-RU" sz="2000" dirty="0">
                <a:solidFill>
                  <a:schemeClr val="tx2">
                    <a:lumMod val="75000"/>
                  </a:schemeClr>
                </a:solidFill>
                <a:latin typeface="Impact" pitchFamily="34" charset="0"/>
              </a:rPr>
              <a:t> Мы тратим свою энергию, чтобы экономить вашу!</a:t>
            </a:r>
            <a:br>
              <a:rPr lang="en-US" altLang="ru-RU" sz="2000" dirty="0">
                <a:solidFill>
                  <a:schemeClr val="tx2">
                    <a:lumMod val="75000"/>
                  </a:schemeClr>
                </a:solidFill>
                <a:latin typeface="Impact" pitchFamily="34" charset="0"/>
              </a:rPr>
            </a:br>
            <a:endParaRPr lang="ru-RU" altLang="ru-RU" sz="2000" b="1" dirty="0">
              <a:solidFill>
                <a:schemeClr val="tx2">
                  <a:lumMod val="75000"/>
                </a:schemeClr>
              </a:solidFill>
            </a:endParaRPr>
          </a:p>
        </p:txBody>
      </p:sp>
      <p:sp>
        <p:nvSpPr>
          <p:cNvPr id="5" name="TextBox 4">
            <a:extLst>
              <a:ext uri="{FF2B5EF4-FFF2-40B4-BE49-F238E27FC236}">
                <a16:creationId xmlns:a16="http://schemas.microsoft.com/office/drawing/2014/main" id="{B3C5C68F-BDF5-1668-0622-FDCDD8D899FF}"/>
              </a:ext>
            </a:extLst>
          </p:cNvPr>
          <p:cNvSpPr txBox="1"/>
          <p:nvPr/>
        </p:nvSpPr>
        <p:spPr>
          <a:xfrm>
            <a:off x="876486" y="4876301"/>
            <a:ext cx="7337719" cy="646331"/>
          </a:xfrm>
          <a:prstGeom prst="rect">
            <a:avLst/>
          </a:prstGeom>
          <a:noFill/>
        </p:spPr>
        <p:txBody>
          <a:bodyPr wrap="square">
            <a:spAutoFit/>
          </a:bodyPr>
          <a:lstStyle/>
          <a:p>
            <a:r>
              <a:rPr lang="ru-RU" sz="3600" dirty="0">
                <a:solidFill>
                  <a:schemeClr val="tx2">
                    <a:lumMod val="75000"/>
                  </a:schemeClr>
                </a:solidFill>
                <a:latin typeface="Impact" panose="020B0806030902050204" pitchFamily="34" charset="0"/>
              </a:rPr>
              <a:t>Спасибо за внимание</a:t>
            </a:r>
          </a:p>
        </p:txBody>
      </p:sp>
      <p:sp>
        <p:nvSpPr>
          <p:cNvPr id="8" name="Rectangle 12">
            <a:extLst>
              <a:ext uri="{FF2B5EF4-FFF2-40B4-BE49-F238E27FC236}">
                <a16:creationId xmlns:a16="http://schemas.microsoft.com/office/drawing/2014/main" id="{B44906FA-C93D-23A9-12B5-C9F980FFE5F9}"/>
              </a:ext>
            </a:extLst>
          </p:cNvPr>
          <p:cNvSpPr>
            <a:spLocks noChangeArrowheads="1"/>
          </p:cNvSpPr>
          <p:nvPr/>
        </p:nvSpPr>
        <p:spPr bwMode="auto">
          <a:xfrm>
            <a:off x="3608674" y="0"/>
            <a:ext cx="5715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n-US" sz="2000" i="0" u="none" strike="noStrike" cap="none" normalizeH="0" baseline="0" dirty="0">
                <a:ln>
                  <a:noFill/>
                </a:ln>
                <a:solidFill>
                  <a:schemeClr val="tx1"/>
                </a:solidFill>
                <a:effectLst/>
                <a:latin typeface="Impact" pitchFamily="34" charset="0"/>
                <a:ea typeface="Calibri" pitchFamily="34" charset="0"/>
                <a:cs typeface="Times New Roman" pitchFamily="18" charset="0"/>
              </a:rPr>
              <a:t>Email: </a:t>
            </a:r>
            <a:r>
              <a:rPr kumimoji="0" lang="en-US" sz="2000" i="0" u="none" strike="noStrike" cap="none" normalizeH="0" baseline="0" dirty="0">
                <a:ln>
                  <a:noFill/>
                </a:ln>
                <a:solidFill>
                  <a:schemeClr val="tx1"/>
                </a:solidFill>
                <a:effectLst/>
                <a:latin typeface="Impact" pitchFamily="34" charset="0"/>
                <a:ea typeface="Calibri" pitchFamily="34" charset="0"/>
                <a:cs typeface="Times New Roman" pitchFamily="18" charset="0"/>
                <a:hlinkClick r:id="rId6"/>
              </a:rPr>
              <a:t>cenef@co.ru</a:t>
            </a:r>
            <a:r>
              <a:rPr kumimoji="0" lang="en-US" sz="2000" i="0" u="none" strike="noStrike" cap="none" normalizeH="0" baseline="0" dirty="0">
                <a:ln>
                  <a:noFill/>
                </a:ln>
                <a:solidFill>
                  <a:schemeClr val="tx1"/>
                </a:solidFill>
                <a:effectLst/>
                <a:latin typeface="Impact" pitchFamily="34" charset="0"/>
                <a:ea typeface="Calibri" pitchFamily="34" charset="0"/>
                <a:cs typeface="Times New Roman" pitchFamily="18" charset="0"/>
              </a:rPr>
              <a:t>; website: </a:t>
            </a:r>
            <a:r>
              <a:rPr kumimoji="0" lang="en-US" sz="2000" i="0" u="none" strike="noStrike" cap="none" normalizeH="0" baseline="0" dirty="0">
                <a:ln>
                  <a:noFill/>
                </a:ln>
                <a:solidFill>
                  <a:schemeClr val="tx1"/>
                </a:solidFill>
                <a:effectLst/>
                <a:latin typeface="Impact" pitchFamily="34" charset="0"/>
                <a:ea typeface="Calibri" pitchFamily="34" charset="0"/>
                <a:cs typeface="Times New Roman" pitchFamily="18" charset="0"/>
                <a:hlinkClick r:id="rId7"/>
              </a:rPr>
              <a:t>https://cenef-xxi.ru</a:t>
            </a:r>
            <a:endParaRPr kumimoji="0" lang="ru-RU" sz="2000" i="0" u="none" strike="noStrike" cap="none" normalizeH="0" baseline="0" dirty="0">
              <a:ln>
                <a:noFill/>
              </a:ln>
              <a:solidFill>
                <a:schemeClr val="tx1"/>
              </a:solidFill>
              <a:effectLst/>
              <a:latin typeface="Impact" pitchFamily="34" charset="0"/>
              <a:ea typeface="Calibri" pitchFamily="34" charset="0"/>
              <a:cs typeface="Times New Roman" pitchFamily="18" charset="0"/>
            </a:endParaRPr>
          </a:p>
          <a:p>
            <a:pPr algn="just" fontAlgn="base">
              <a:spcBef>
                <a:spcPct val="0"/>
              </a:spcBef>
              <a:spcAft>
                <a:spcPct val="0"/>
              </a:spcAft>
            </a:pPr>
            <a:r>
              <a:rPr kumimoji="0" lang="en-US" sz="2000" i="0" u="none" strike="noStrike" cap="none" normalizeH="0" baseline="0" dirty="0">
                <a:ln>
                  <a:noFill/>
                </a:ln>
                <a:solidFill>
                  <a:schemeClr val="tx1"/>
                </a:solidFill>
                <a:effectLst/>
                <a:latin typeface="Impact" pitchFamily="34" charset="0"/>
                <a:cs typeface="Times New Roman" pitchFamily="18" charset="0"/>
              </a:rPr>
              <a:t>Telegram:</a:t>
            </a:r>
            <a:r>
              <a:rPr lang="en-US" sz="2000" dirty="0">
                <a:latin typeface="Impact" pitchFamily="34" charset="0"/>
                <a:cs typeface="Times New Roman" pitchFamily="18" charset="0"/>
              </a:rPr>
              <a:t> </a:t>
            </a:r>
            <a:r>
              <a:rPr lang="en-US" sz="2000" u="sng" dirty="0">
                <a:solidFill>
                  <a:srgbClr val="0000FF"/>
                </a:solidFill>
                <a:effectLst/>
                <a:latin typeface="Calibri" panose="020F0502020204030204" pitchFamily="34" charset="0"/>
                <a:ea typeface="Calibri" panose="020F0502020204030204" pitchFamily="34" charset="0"/>
                <a:hlinkClick r:id="rId8"/>
              </a:rPr>
              <a:t> </a:t>
            </a:r>
            <a:r>
              <a:rPr lang="en-US" sz="2000" u="sng" dirty="0">
                <a:solidFill>
                  <a:srgbClr val="0000FF"/>
                </a:solidFill>
                <a:effectLst/>
                <a:latin typeface="Impact" panose="020B0806030902050204" pitchFamily="34" charset="0"/>
                <a:ea typeface="Calibri" panose="020F0502020204030204" pitchFamily="34" charset="0"/>
                <a:hlinkClick r:id="rId8"/>
              </a:rPr>
              <a:t>https://t.me/LowCarbonRussia</a:t>
            </a:r>
            <a:endParaRPr kumimoji="0" lang="en-US" sz="2400" i="0" u="none" strike="noStrike" cap="none" normalizeH="0" baseline="0" dirty="0">
              <a:ln>
                <a:noFill/>
              </a:ln>
              <a:solidFill>
                <a:schemeClr val="tx1"/>
              </a:solidFill>
              <a:effectLst/>
              <a:latin typeface="Impact" pitchFamily="34" charset="0"/>
              <a:cs typeface="Arial" pitchFamily="34" charset="0"/>
            </a:endParaRPr>
          </a:p>
        </p:txBody>
      </p:sp>
    </p:spTree>
    <p:extLst>
      <p:ext uri="{BB962C8B-B14F-4D97-AF65-F5344CB8AC3E}">
        <p14:creationId xmlns:p14="http://schemas.microsoft.com/office/powerpoint/2010/main" val="3981556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5AD3F-7A38-C857-C3C2-F4ABA70E8A8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51907DE-398B-1D3E-3E7F-0D6BE107AE63}"/>
              </a:ext>
            </a:extLst>
          </p:cNvPr>
          <p:cNvPicPr>
            <a:picLocks noChangeAspect="1"/>
          </p:cNvPicPr>
          <p:nvPr/>
        </p:nvPicPr>
        <p:blipFill>
          <a:blip r:embed="rId3"/>
          <a:stretch>
            <a:fillRect/>
          </a:stretch>
        </p:blipFill>
        <p:spPr>
          <a:xfrm>
            <a:off x="671674" y="1010139"/>
            <a:ext cx="5064187" cy="3865258"/>
          </a:xfrm>
          <a:prstGeom prst="rect">
            <a:avLst/>
          </a:prstGeom>
        </p:spPr>
      </p:pic>
      <p:sp>
        <p:nvSpPr>
          <p:cNvPr id="2" name="Заголовок 1">
            <a:extLst>
              <a:ext uri="{FF2B5EF4-FFF2-40B4-BE49-F238E27FC236}">
                <a16:creationId xmlns:a16="http://schemas.microsoft.com/office/drawing/2014/main" id="{8C5F049F-1491-06CB-1B61-1AD20E51C9B3}"/>
              </a:ext>
            </a:extLst>
          </p:cNvPr>
          <p:cNvSpPr>
            <a:spLocks noGrp="1"/>
          </p:cNvSpPr>
          <p:nvPr>
            <p:ph type="title"/>
          </p:nvPr>
        </p:nvSpPr>
        <p:spPr>
          <a:xfrm>
            <a:off x="609599" y="1"/>
            <a:ext cx="8397779" cy="838199"/>
          </a:xfrm>
        </p:spPr>
        <p:txBody>
          <a:bodyPr>
            <a:noAutofit/>
          </a:bodyPr>
          <a:lstStyle/>
          <a:p>
            <a:pPr marL="0" indent="0" algn="l"/>
            <a:r>
              <a:rPr lang="ru-RU" sz="2800" dirty="0">
                <a:latin typeface="Impact" panose="020B0806030902050204" pitchFamily="34" charset="0"/>
              </a:rPr>
              <a:t>Динамика потребления первичной энергии, нефти и экономии энергии</a:t>
            </a:r>
          </a:p>
        </p:txBody>
      </p:sp>
      <p:pic>
        <p:nvPicPr>
          <p:cNvPr id="5" name="Picture 6">
            <a:extLst>
              <a:ext uri="{FF2B5EF4-FFF2-40B4-BE49-F238E27FC236}">
                <a16:creationId xmlns:a16="http://schemas.microsoft.com/office/drawing/2014/main" id="{FD2C67BD-11AC-D8C5-558D-B1E5302306FF}"/>
              </a:ext>
            </a:extLst>
          </p:cNvPr>
          <p:cNvPicPr>
            <a:picLocks noChangeAspect="1" noChangeArrowheads="1"/>
          </p:cNvPicPr>
          <p:nvPr/>
        </p:nvPicPr>
        <p:blipFill>
          <a:blip r:embed="rId4"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EF7A934A-150C-9D04-E6AD-653266B8158A}"/>
              </a:ext>
            </a:extLst>
          </p:cNvPr>
          <p:cNvPicPr>
            <a:picLocks noChangeAspect="1" noChangeArrowheads="1"/>
          </p:cNvPicPr>
          <p:nvPr/>
        </p:nvPicPr>
        <p:blipFill>
          <a:blip r:embed="rId5"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
        <p:nvSpPr>
          <p:cNvPr id="10" name="TextBox 9">
            <a:extLst>
              <a:ext uri="{FF2B5EF4-FFF2-40B4-BE49-F238E27FC236}">
                <a16:creationId xmlns:a16="http://schemas.microsoft.com/office/drawing/2014/main" id="{DB2E3261-9AEF-F9B6-290A-4D99705519BE}"/>
              </a:ext>
            </a:extLst>
          </p:cNvPr>
          <p:cNvSpPr txBox="1"/>
          <p:nvPr/>
        </p:nvSpPr>
        <p:spPr>
          <a:xfrm>
            <a:off x="5592080" y="989283"/>
            <a:ext cx="3579413" cy="3693319"/>
          </a:xfrm>
          <a:prstGeom prst="rect">
            <a:avLst/>
          </a:prstGeom>
          <a:noFill/>
        </p:spPr>
        <p:txBody>
          <a:bodyPr wrap="square">
            <a:spAutoFit/>
          </a:bodyPr>
          <a:lstStyle/>
          <a:p>
            <a:pPr>
              <a:spcAft>
                <a:spcPts val="600"/>
              </a:spcAft>
            </a:pPr>
            <a:r>
              <a:rPr lang="ru-RU" sz="1800" b="1" dirty="0">
                <a:ea typeface="SimSun" panose="02010600030101010101" pitchFamily="2" charset="-122"/>
              </a:rPr>
              <a:t>На самом деле</a:t>
            </a:r>
            <a:r>
              <a:rPr lang="ru-RU" b="1" dirty="0">
                <a:ea typeface="SimSun" panose="02010600030101010101" pitchFamily="2" charset="-122"/>
              </a:rPr>
              <a:t>,</a:t>
            </a:r>
            <a:r>
              <a:rPr lang="ru-RU" sz="1800" b="1" dirty="0">
                <a:ea typeface="SimSun" panose="02010600030101010101" pitchFamily="2" charset="-122"/>
              </a:rPr>
              <a:t> главный ресурс обеспечения потребности человечества в энергетических услугах (полезном эффекте от применения энергоресурсов – механическом передвижении, изменении свойств материалов, обеспечении параметров комфорта и др.) – это повышение энергоэффективности</a:t>
            </a:r>
          </a:p>
        </p:txBody>
      </p:sp>
      <p:sp>
        <p:nvSpPr>
          <p:cNvPr id="11" name="TextBox 10">
            <a:extLst>
              <a:ext uri="{FF2B5EF4-FFF2-40B4-BE49-F238E27FC236}">
                <a16:creationId xmlns:a16="http://schemas.microsoft.com/office/drawing/2014/main" id="{FA425503-8A7C-8A30-59F5-E9D8F62F3AF6}"/>
              </a:ext>
            </a:extLst>
          </p:cNvPr>
          <p:cNvSpPr txBox="1"/>
          <p:nvPr/>
        </p:nvSpPr>
        <p:spPr>
          <a:xfrm>
            <a:off x="667555" y="4746516"/>
            <a:ext cx="8273627" cy="1554272"/>
          </a:xfrm>
          <a:prstGeom prst="rect">
            <a:avLst/>
          </a:prstGeom>
          <a:noFill/>
        </p:spPr>
        <p:txBody>
          <a:bodyPr wrap="square">
            <a:spAutoFit/>
          </a:bodyPr>
          <a:lstStyle/>
          <a:p>
            <a:pPr>
              <a:spcAft>
                <a:spcPts val="600"/>
              </a:spcAft>
            </a:pPr>
            <a:r>
              <a:rPr lang="ru-RU" sz="1800" b="1" dirty="0">
                <a:ea typeface="SimSun" panose="02010600030101010101" pitchFamily="2" charset="-122"/>
              </a:rPr>
              <a:t>Его мобилизация с 1973 года позволила снизить глобальную потребность в энергии на 10 млрд </a:t>
            </a:r>
            <a:r>
              <a:rPr lang="ru-RU" sz="1800" b="1" dirty="0" err="1">
                <a:ea typeface="SimSun" panose="02010600030101010101" pitchFamily="2" charset="-122"/>
              </a:rPr>
              <a:t>тнэ</a:t>
            </a:r>
            <a:r>
              <a:rPr lang="ru-RU" sz="1800" b="1" dirty="0">
                <a:ea typeface="SimSun" panose="02010600030101010101" pitchFamily="2" charset="-122"/>
              </a:rPr>
              <a:t> (оценено как разность потребления энергии при фиксированной энергоемкости ВВП на уровне 1973 года и фактическим значением). </a:t>
            </a:r>
          </a:p>
          <a:p>
            <a:pPr>
              <a:spcAft>
                <a:spcPts val="600"/>
              </a:spcAft>
            </a:pPr>
            <a:r>
              <a:rPr lang="ru-RU" sz="1800" b="1" dirty="0">
                <a:ea typeface="SimSun" panose="02010600030101010101" pitchFamily="2" charset="-122"/>
              </a:rPr>
              <a:t>Это в 2,3 раза больше потребления нефти в 2022 году (см. рисунок) </a:t>
            </a:r>
            <a:endParaRPr lang="en-US" dirty="0"/>
          </a:p>
        </p:txBody>
      </p:sp>
      <p:sp>
        <p:nvSpPr>
          <p:cNvPr id="14" name="TextBox 13">
            <a:extLst>
              <a:ext uri="{FF2B5EF4-FFF2-40B4-BE49-F238E27FC236}">
                <a16:creationId xmlns:a16="http://schemas.microsoft.com/office/drawing/2014/main" id="{90A5D268-B81F-9BDB-C783-C13FBC53CB06}"/>
              </a:ext>
            </a:extLst>
          </p:cNvPr>
          <p:cNvSpPr txBox="1"/>
          <p:nvPr/>
        </p:nvSpPr>
        <p:spPr>
          <a:xfrm>
            <a:off x="4192300" y="3789040"/>
            <a:ext cx="1224136" cy="369332"/>
          </a:xfrm>
          <a:prstGeom prst="rect">
            <a:avLst/>
          </a:prstGeom>
          <a:noFill/>
        </p:spPr>
        <p:txBody>
          <a:bodyPr wrap="square">
            <a:spAutoFit/>
          </a:bodyPr>
          <a:lstStyle/>
          <a:p>
            <a:r>
              <a:rPr lang="ru-RU" sz="1800" b="1" dirty="0">
                <a:ea typeface="SimSun" panose="02010600030101010101" pitchFamily="2" charset="-122"/>
              </a:rPr>
              <a:t>нефть </a:t>
            </a:r>
            <a:endParaRPr lang="en-US" dirty="0"/>
          </a:p>
        </p:txBody>
      </p:sp>
      <p:sp>
        <p:nvSpPr>
          <p:cNvPr id="15" name="TextBox 14">
            <a:extLst>
              <a:ext uri="{FF2B5EF4-FFF2-40B4-BE49-F238E27FC236}">
                <a16:creationId xmlns:a16="http://schemas.microsoft.com/office/drawing/2014/main" id="{33CED88B-7220-0E8D-2AB6-76C77D244D8E}"/>
              </a:ext>
            </a:extLst>
          </p:cNvPr>
          <p:cNvSpPr txBox="1"/>
          <p:nvPr/>
        </p:nvSpPr>
        <p:spPr>
          <a:xfrm rot="20007724">
            <a:off x="4034902" y="2024647"/>
            <a:ext cx="1440160" cy="646331"/>
          </a:xfrm>
          <a:prstGeom prst="rect">
            <a:avLst/>
          </a:prstGeom>
          <a:noFill/>
        </p:spPr>
        <p:txBody>
          <a:bodyPr wrap="square">
            <a:spAutoFit/>
          </a:bodyPr>
          <a:lstStyle/>
          <a:p>
            <a:r>
              <a:rPr lang="ru-RU" b="1" dirty="0">
                <a:ea typeface="SimSun" panose="02010600030101010101" pitchFamily="2" charset="-122"/>
              </a:rPr>
              <a:t>экономия энергии</a:t>
            </a:r>
            <a:endParaRPr lang="en-US" dirty="0"/>
          </a:p>
        </p:txBody>
      </p:sp>
    </p:spTree>
    <p:extLst>
      <p:ext uri="{BB962C8B-B14F-4D97-AF65-F5344CB8AC3E}">
        <p14:creationId xmlns:p14="http://schemas.microsoft.com/office/powerpoint/2010/main" val="2298612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5AD3F-7A38-C857-C3C2-F4ABA70E8A8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5F049F-1491-06CB-1B61-1AD20E51C9B3}"/>
              </a:ext>
            </a:extLst>
          </p:cNvPr>
          <p:cNvSpPr>
            <a:spLocks noGrp="1"/>
          </p:cNvSpPr>
          <p:nvPr>
            <p:ph type="title"/>
          </p:nvPr>
        </p:nvSpPr>
        <p:spPr>
          <a:xfrm>
            <a:off x="652802" y="1988840"/>
            <a:ext cx="8280920" cy="2160240"/>
          </a:xfrm>
        </p:spPr>
        <p:txBody>
          <a:bodyPr>
            <a:noAutofit/>
          </a:bodyPr>
          <a:lstStyle/>
          <a:p>
            <a:pPr marL="0" indent="0" algn="l"/>
            <a:r>
              <a:rPr lang="ru-RU" sz="3600" dirty="0">
                <a:latin typeface="Impact" panose="020B0806030902050204" pitchFamily="34" charset="0"/>
              </a:rPr>
              <a:t>Слайды для ответов на вопросы</a:t>
            </a:r>
          </a:p>
        </p:txBody>
      </p:sp>
      <p:pic>
        <p:nvPicPr>
          <p:cNvPr id="5" name="Picture 6">
            <a:extLst>
              <a:ext uri="{FF2B5EF4-FFF2-40B4-BE49-F238E27FC236}">
                <a16:creationId xmlns:a16="http://schemas.microsoft.com/office/drawing/2014/main" id="{FD2C67BD-11AC-D8C5-558D-B1E5302306FF}"/>
              </a:ext>
            </a:extLst>
          </p:cNvPr>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EF7A934A-150C-9D04-E6AD-653266B8158A}"/>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Tree>
    <p:extLst>
      <p:ext uri="{BB962C8B-B14F-4D97-AF65-F5344CB8AC3E}">
        <p14:creationId xmlns:p14="http://schemas.microsoft.com/office/powerpoint/2010/main" val="3307278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5AD3F-7A38-C857-C3C2-F4ABA70E8A8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5F049F-1491-06CB-1B61-1AD20E51C9B3}"/>
              </a:ext>
            </a:extLst>
          </p:cNvPr>
          <p:cNvSpPr>
            <a:spLocks noGrp="1"/>
          </p:cNvSpPr>
          <p:nvPr>
            <p:ph type="title"/>
          </p:nvPr>
        </p:nvSpPr>
        <p:spPr>
          <a:xfrm>
            <a:off x="652802" y="1988840"/>
            <a:ext cx="8383694" cy="3240360"/>
          </a:xfrm>
        </p:spPr>
        <p:txBody>
          <a:bodyPr>
            <a:noAutofit/>
          </a:bodyPr>
          <a:lstStyle/>
          <a:p>
            <a:pPr marL="0" indent="0" algn="l"/>
            <a:r>
              <a:rPr lang="ru-RU" sz="3600" dirty="0">
                <a:latin typeface="Impact" panose="020B0806030902050204" pitchFamily="34" charset="0"/>
              </a:rPr>
              <a:t>Вопрос. </a:t>
            </a:r>
            <a:br>
              <a:rPr lang="ru-RU" sz="3600" dirty="0">
                <a:latin typeface="Impact" panose="020B0806030902050204" pitchFamily="34" charset="0"/>
              </a:rPr>
            </a:br>
            <a:br>
              <a:rPr lang="ru-RU" sz="3600" dirty="0">
                <a:latin typeface="Impact" panose="020B0806030902050204" pitchFamily="34" charset="0"/>
              </a:rPr>
            </a:br>
            <a:r>
              <a:rPr lang="ru-RU" sz="2400" dirty="0">
                <a:latin typeface="+mn-lt"/>
              </a:rPr>
              <a:t>Зажечь лампочку в доме, согреть воды, подпитать светофор или уличную камеру видеонаблюдения  - безусловно, с этим ВИЭ справляются на ура. А вот хотя бы один металлургический завод в мире уже работает на солнечной или ветряной энергии? А если нет, то не слишком ли много надежд возлагается на ВИЭ?</a:t>
            </a:r>
          </a:p>
        </p:txBody>
      </p:sp>
      <p:pic>
        <p:nvPicPr>
          <p:cNvPr id="5" name="Picture 6">
            <a:extLst>
              <a:ext uri="{FF2B5EF4-FFF2-40B4-BE49-F238E27FC236}">
                <a16:creationId xmlns:a16="http://schemas.microsoft.com/office/drawing/2014/main" id="{FD2C67BD-11AC-D8C5-558D-B1E5302306FF}"/>
              </a:ext>
            </a:extLst>
          </p:cNvPr>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EF7A934A-150C-9D04-E6AD-653266B8158A}"/>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Tree>
    <p:extLst>
      <p:ext uri="{BB962C8B-B14F-4D97-AF65-F5344CB8AC3E}">
        <p14:creationId xmlns:p14="http://schemas.microsoft.com/office/powerpoint/2010/main" val="911905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3961"/>
            <a:ext cx="8382000" cy="1240713"/>
          </a:xfrm>
        </p:spPr>
        <p:txBody>
          <a:bodyPr>
            <a:noAutofit/>
          </a:bodyPr>
          <a:lstStyle/>
          <a:p>
            <a:pPr marL="0" indent="0" algn="l"/>
            <a:r>
              <a:rPr lang="ru-RU" sz="2400" dirty="0">
                <a:latin typeface="Impact" pitchFamily="34" charset="0"/>
              </a:rPr>
              <a:t>Демонстрационный проект HYBRIT будет производить около 1,3 млн тонн стали в год, или около четверти общего объема производства стали в Швеции</a:t>
            </a:r>
          </a:p>
        </p:txBody>
      </p:sp>
      <p:pic>
        <p:nvPicPr>
          <p:cNvPr id="5" name="Picture 6"/>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pic>
        <p:nvPicPr>
          <p:cNvPr id="4" name="Picture 3">
            <a:extLst>
              <a:ext uri="{FF2B5EF4-FFF2-40B4-BE49-F238E27FC236}">
                <a16:creationId xmlns:a16="http://schemas.microsoft.com/office/drawing/2014/main" id="{E14BEC8E-85DB-D82F-A3B0-82A3E45D9DF0}"/>
              </a:ext>
            </a:extLst>
          </p:cNvPr>
          <p:cNvPicPr>
            <a:picLocks noChangeAspect="1"/>
          </p:cNvPicPr>
          <p:nvPr/>
        </p:nvPicPr>
        <p:blipFill>
          <a:blip r:embed="rId4"/>
          <a:stretch>
            <a:fillRect/>
          </a:stretch>
        </p:blipFill>
        <p:spPr>
          <a:xfrm>
            <a:off x="635000" y="1412776"/>
            <a:ext cx="3672408" cy="2185590"/>
          </a:xfrm>
          <a:prstGeom prst="rect">
            <a:avLst/>
          </a:prstGeom>
        </p:spPr>
      </p:pic>
      <p:pic>
        <p:nvPicPr>
          <p:cNvPr id="7" name="Picture 6">
            <a:extLst>
              <a:ext uri="{FF2B5EF4-FFF2-40B4-BE49-F238E27FC236}">
                <a16:creationId xmlns:a16="http://schemas.microsoft.com/office/drawing/2014/main" id="{4977495F-C634-7B9E-4F71-02E1C23D502D}"/>
              </a:ext>
            </a:extLst>
          </p:cNvPr>
          <p:cNvPicPr>
            <a:picLocks noChangeAspect="1"/>
          </p:cNvPicPr>
          <p:nvPr/>
        </p:nvPicPr>
        <p:blipFill>
          <a:blip r:embed="rId5"/>
          <a:stretch>
            <a:fillRect/>
          </a:stretch>
        </p:blipFill>
        <p:spPr>
          <a:xfrm>
            <a:off x="721014" y="3811798"/>
            <a:ext cx="3672408" cy="2275557"/>
          </a:xfrm>
          <a:prstGeom prst="rect">
            <a:avLst/>
          </a:prstGeom>
        </p:spPr>
      </p:pic>
      <p:sp>
        <p:nvSpPr>
          <p:cNvPr id="9" name="TextBox 8">
            <a:extLst>
              <a:ext uri="{FF2B5EF4-FFF2-40B4-BE49-F238E27FC236}">
                <a16:creationId xmlns:a16="http://schemas.microsoft.com/office/drawing/2014/main" id="{5DF3ED8D-604F-E57D-67C3-46E60B53EF79}"/>
              </a:ext>
            </a:extLst>
          </p:cNvPr>
          <p:cNvSpPr txBox="1"/>
          <p:nvPr/>
        </p:nvSpPr>
        <p:spPr>
          <a:xfrm>
            <a:off x="4393422" y="1252150"/>
            <a:ext cx="4876965" cy="4693593"/>
          </a:xfrm>
          <a:prstGeom prst="rect">
            <a:avLst/>
          </a:prstGeom>
          <a:noFill/>
        </p:spPr>
        <p:txBody>
          <a:bodyPr wrap="square">
            <a:spAutoFit/>
          </a:bodyPr>
          <a:lstStyle/>
          <a:p>
            <a:pPr marL="0" marR="0">
              <a:spcBef>
                <a:spcPts val="0"/>
              </a:spcBef>
              <a:spcAft>
                <a:spcPts val="600"/>
              </a:spcAft>
            </a:pPr>
            <a:r>
              <a:rPr lang="ru-RU" sz="1400" dirty="0">
                <a:effectLst/>
                <a:latin typeface="+mj-lt"/>
                <a:ea typeface="SimSun" panose="02010600030101010101" pitchFamily="2" charset="-122"/>
              </a:rPr>
              <a:t>Пилотный завод по опытному производству губчатого железа в Лулео заработал 31 августа 2020 года.</a:t>
            </a:r>
            <a:endParaRPr lang="en-US" sz="1400" dirty="0">
              <a:effectLst/>
              <a:latin typeface="+mj-lt"/>
              <a:ea typeface="Calibri" panose="020F0502020204030204" pitchFamily="34" charset="0"/>
            </a:endParaRPr>
          </a:p>
          <a:p>
            <a:pPr marL="0" marR="0">
              <a:spcBef>
                <a:spcPts val="0"/>
              </a:spcBef>
              <a:spcAft>
                <a:spcPts val="600"/>
              </a:spcAft>
            </a:pPr>
            <a:r>
              <a:rPr lang="ru-RU" sz="1400" dirty="0">
                <a:effectLst/>
                <a:latin typeface="+mj-lt"/>
                <a:ea typeface="SimSun" panose="02010600030101010101" pitchFamily="2" charset="-122"/>
              </a:rPr>
              <a:t>24 марта 2021 года </a:t>
            </a:r>
            <a:r>
              <a:rPr lang="ru-RU" sz="1400" dirty="0" err="1">
                <a:effectLst/>
                <a:latin typeface="+mj-lt"/>
                <a:ea typeface="SimSun" panose="02010600030101010101" pitchFamily="2" charset="-122"/>
              </a:rPr>
              <a:t>Елливаре</a:t>
            </a:r>
            <a:r>
              <a:rPr lang="ru-RU" sz="1400" dirty="0">
                <a:effectLst/>
                <a:latin typeface="+mj-lt"/>
                <a:ea typeface="SimSun" panose="02010600030101010101" pitchFamily="2" charset="-122"/>
              </a:rPr>
              <a:t> был выбран местом планируемого демонстрационного завода по производству губчатого железа без ископаемого топлива в промышленных масштабах. Губчатое железо используется для изготовления стали.</a:t>
            </a:r>
            <a:endParaRPr lang="en-US" sz="1400" dirty="0">
              <a:effectLst/>
              <a:latin typeface="+mj-lt"/>
              <a:ea typeface="Calibri" panose="020F0502020204030204" pitchFamily="34" charset="0"/>
            </a:endParaRPr>
          </a:p>
          <a:p>
            <a:pPr marL="0" marR="0">
              <a:spcBef>
                <a:spcPts val="0"/>
              </a:spcBef>
              <a:spcAft>
                <a:spcPts val="600"/>
              </a:spcAft>
            </a:pPr>
            <a:r>
              <a:rPr lang="ru-RU" sz="1400" dirty="0">
                <a:effectLst/>
                <a:latin typeface="+mj-lt"/>
                <a:ea typeface="SimSun" panose="02010600030101010101" pitchFamily="2" charset="-122"/>
              </a:rPr>
              <a:t>В мае 2021 года компания </a:t>
            </a:r>
            <a:r>
              <a:rPr lang="en-US" sz="1400" dirty="0">
                <a:effectLst/>
                <a:latin typeface="+mj-lt"/>
                <a:ea typeface="SimSun" panose="02010600030101010101" pitchFamily="2" charset="-122"/>
              </a:rPr>
              <a:t>HYBRIT</a:t>
            </a:r>
            <a:r>
              <a:rPr lang="ru-RU" sz="1400" dirty="0">
                <a:effectLst/>
                <a:latin typeface="+mj-lt"/>
                <a:ea typeface="SimSun" panose="02010600030101010101" pitchFamily="2" charset="-122"/>
              </a:rPr>
              <a:t> начала строительство пилотного хранилища водорода в связи с пилотной установкой прямого восстановления в Лулео, хранилище было введено в эксплуатацию после лета 2022 года.</a:t>
            </a:r>
            <a:endParaRPr lang="en-US" sz="1400" dirty="0">
              <a:effectLst/>
              <a:latin typeface="+mj-lt"/>
              <a:ea typeface="Calibri" panose="020F0502020204030204" pitchFamily="34" charset="0"/>
            </a:endParaRPr>
          </a:p>
          <a:p>
            <a:pPr marL="0" marR="0">
              <a:spcBef>
                <a:spcPts val="0"/>
              </a:spcBef>
              <a:spcAft>
                <a:spcPts val="600"/>
              </a:spcAft>
            </a:pPr>
            <a:r>
              <a:rPr lang="ru-RU" sz="1400" dirty="0">
                <a:effectLst/>
                <a:latin typeface="+mj-lt"/>
                <a:ea typeface="SimSun" panose="02010600030101010101" pitchFamily="2" charset="-122"/>
              </a:rPr>
              <a:t>В августе 2021 года компания </a:t>
            </a:r>
            <a:r>
              <a:rPr lang="en-US" sz="1400" dirty="0">
                <a:effectLst/>
                <a:latin typeface="+mj-lt"/>
                <a:ea typeface="SimSun" panose="02010600030101010101" pitchFamily="2" charset="-122"/>
              </a:rPr>
              <a:t>SSAB</a:t>
            </a:r>
            <a:r>
              <a:rPr lang="ru-RU" sz="1400" dirty="0">
                <a:effectLst/>
                <a:latin typeface="+mj-lt"/>
                <a:ea typeface="SimSun" panose="02010600030101010101" pitchFamily="2" charset="-122"/>
              </a:rPr>
              <a:t> произвела и поставила заказчику первую в мире сталь, не содержащую ископаемого топлива, изготовленную по технологии </a:t>
            </a:r>
            <a:r>
              <a:rPr lang="en-US" sz="1400" dirty="0">
                <a:effectLst/>
                <a:latin typeface="+mj-lt"/>
                <a:ea typeface="SimSun" panose="02010600030101010101" pitchFamily="2" charset="-122"/>
              </a:rPr>
              <a:t>HYBRIT</a:t>
            </a:r>
            <a:r>
              <a:rPr lang="ru-RU" sz="1400" dirty="0">
                <a:effectLst/>
                <a:latin typeface="+mj-lt"/>
                <a:ea typeface="SimSun" panose="02010600030101010101" pitchFamily="2" charset="-122"/>
              </a:rPr>
              <a:t>. Пробная поставка стала важным шагом на пути к полностью свободной от ископаемого топлива цепочке создания стоимости при производстве железа и стали и важной вехой в сотрудничестве </a:t>
            </a:r>
            <a:r>
              <a:rPr lang="en-US" sz="1400" dirty="0">
                <a:effectLst/>
                <a:latin typeface="+mj-lt"/>
                <a:ea typeface="SimSun" panose="02010600030101010101" pitchFamily="2" charset="-122"/>
              </a:rPr>
              <a:t>HYBRIT</a:t>
            </a:r>
            <a:r>
              <a:rPr lang="ru-RU" sz="1400" dirty="0">
                <a:effectLst/>
                <a:latin typeface="+mj-lt"/>
                <a:ea typeface="SimSun" panose="02010600030101010101" pitchFamily="2" charset="-122"/>
              </a:rPr>
              <a:t> между </a:t>
            </a:r>
            <a:r>
              <a:rPr lang="en-US" sz="1400" dirty="0">
                <a:effectLst/>
                <a:latin typeface="+mj-lt"/>
                <a:ea typeface="SimSun" panose="02010600030101010101" pitchFamily="2" charset="-122"/>
              </a:rPr>
              <a:t>SSAB</a:t>
            </a:r>
            <a:r>
              <a:rPr lang="ru-RU" sz="1400" dirty="0">
                <a:effectLst/>
                <a:latin typeface="+mj-lt"/>
                <a:ea typeface="SimSun" panose="02010600030101010101" pitchFamily="2" charset="-122"/>
              </a:rPr>
              <a:t>, </a:t>
            </a:r>
            <a:r>
              <a:rPr lang="en-US" sz="1400" dirty="0">
                <a:effectLst/>
                <a:latin typeface="+mj-lt"/>
                <a:ea typeface="SimSun" panose="02010600030101010101" pitchFamily="2" charset="-122"/>
              </a:rPr>
              <a:t>LKAB</a:t>
            </a:r>
            <a:r>
              <a:rPr lang="ru-RU" sz="1400" dirty="0">
                <a:effectLst/>
                <a:latin typeface="+mj-lt"/>
                <a:ea typeface="SimSun" panose="02010600030101010101" pitchFamily="2" charset="-122"/>
              </a:rPr>
              <a:t> и </a:t>
            </a:r>
            <a:r>
              <a:rPr lang="en-US" sz="1400" dirty="0">
                <a:effectLst/>
                <a:latin typeface="+mj-lt"/>
                <a:ea typeface="SimSun" panose="02010600030101010101" pitchFamily="2" charset="-122"/>
              </a:rPr>
              <a:t>Vattenfall</a:t>
            </a:r>
            <a:r>
              <a:rPr lang="ru-RU" sz="1800" dirty="0">
                <a:effectLst/>
                <a:latin typeface="Times New Roman" panose="02020603050405020304" pitchFamily="18" charset="0"/>
                <a:ea typeface="SimSun" panose="02010600030101010101" pitchFamily="2" charset="-122"/>
              </a:rPr>
              <a:t>.</a:t>
            </a:r>
            <a:endParaRPr lang="en-US" sz="1600" dirty="0">
              <a:effectLst/>
              <a:latin typeface="Calibri" panose="020F050202020403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C63DF994-3627-B6F4-46A4-0B791B46400E}"/>
              </a:ext>
            </a:extLst>
          </p:cNvPr>
          <p:cNvSpPr txBox="1"/>
          <p:nvPr/>
        </p:nvSpPr>
        <p:spPr>
          <a:xfrm>
            <a:off x="629138" y="6158014"/>
            <a:ext cx="8514862" cy="646331"/>
          </a:xfrm>
          <a:prstGeom prst="rect">
            <a:avLst/>
          </a:prstGeom>
          <a:noFill/>
        </p:spPr>
        <p:txBody>
          <a:bodyPr wrap="square">
            <a:spAutoFit/>
          </a:bodyPr>
          <a:lstStyle/>
          <a:p>
            <a:r>
              <a:rPr lang="ru-RU" b="1" dirty="0">
                <a:latin typeface="+mj-lt"/>
                <a:ea typeface="SimSun" panose="02010600030101010101" pitchFamily="2" charset="-122"/>
              </a:rPr>
              <a:t>В 2023 г. Китай произвел на ВЭС и СЭС больше электроэнергии, чем Россия на всех источниках </a:t>
            </a:r>
            <a:endParaRPr lang="en-US" b="1" dirty="0"/>
          </a:p>
        </p:txBody>
      </p:sp>
    </p:spTree>
    <p:extLst>
      <p:ext uri="{BB962C8B-B14F-4D97-AF65-F5344CB8AC3E}">
        <p14:creationId xmlns:p14="http://schemas.microsoft.com/office/powerpoint/2010/main" val="1038602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5AD3F-7A38-C857-C3C2-F4ABA70E8A8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5F049F-1491-06CB-1B61-1AD20E51C9B3}"/>
              </a:ext>
            </a:extLst>
          </p:cNvPr>
          <p:cNvSpPr>
            <a:spLocks noGrp="1"/>
          </p:cNvSpPr>
          <p:nvPr>
            <p:ph type="title"/>
          </p:nvPr>
        </p:nvSpPr>
        <p:spPr>
          <a:xfrm>
            <a:off x="652802" y="1988840"/>
            <a:ext cx="8383694" cy="3240360"/>
          </a:xfrm>
        </p:spPr>
        <p:txBody>
          <a:bodyPr>
            <a:noAutofit/>
          </a:bodyPr>
          <a:lstStyle/>
          <a:p>
            <a:pPr marL="0" indent="0" algn="l"/>
            <a:r>
              <a:rPr lang="ru-RU" sz="3600" dirty="0">
                <a:latin typeface="Impact" panose="020B0806030902050204" pitchFamily="34" charset="0"/>
              </a:rPr>
              <a:t>Вопрос. </a:t>
            </a:r>
            <a:br>
              <a:rPr lang="ru-RU" sz="3600" dirty="0">
                <a:latin typeface="Impact" panose="020B0806030902050204" pitchFamily="34" charset="0"/>
              </a:rPr>
            </a:br>
            <a:br>
              <a:rPr lang="ru-RU" sz="3600" dirty="0">
                <a:latin typeface="Impact" panose="020B0806030902050204" pitchFamily="34" charset="0"/>
              </a:rPr>
            </a:br>
            <a:r>
              <a:rPr lang="ru-RU" sz="2400" dirty="0">
                <a:latin typeface="+mn-lt"/>
              </a:rPr>
              <a:t>Что вы думаете о прорывной технологии декарбонизации энергетики и промышленности, созданной американским физиком </a:t>
            </a:r>
            <a:r>
              <a:rPr lang="ru-RU" sz="2400" dirty="0" err="1">
                <a:latin typeface="+mn-lt"/>
              </a:rPr>
              <a:t>Рэнделлом</a:t>
            </a:r>
            <a:r>
              <a:rPr lang="ru-RU" sz="2400" dirty="0">
                <a:latin typeface="+mn-lt"/>
              </a:rPr>
              <a:t> Миллсом?</a:t>
            </a:r>
          </a:p>
        </p:txBody>
      </p:sp>
      <p:pic>
        <p:nvPicPr>
          <p:cNvPr id="5" name="Picture 6">
            <a:extLst>
              <a:ext uri="{FF2B5EF4-FFF2-40B4-BE49-F238E27FC236}">
                <a16:creationId xmlns:a16="http://schemas.microsoft.com/office/drawing/2014/main" id="{FD2C67BD-11AC-D8C5-558D-B1E5302306FF}"/>
              </a:ext>
            </a:extLst>
          </p:cNvPr>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EF7A934A-150C-9D04-E6AD-653266B8158A}"/>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Tree>
    <p:extLst>
      <p:ext uri="{BB962C8B-B14F-4D97-AF65-F5344CB8AC3E}">
        <p14:creationId xmlns:p14="http://schemas.microsoft.com/office/powerpoint/2010/main" val="1540595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5AD3F-7A38-C857-C3C2-F4ABA70E8A8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5F049F-1491-06CB-1B61-1AD20E51C9B3}"/>
              </a:ext>
            </a:extLst>
          </p:cNvPr>
          <p:cNvSpPr>
            <a:spLocks noGrp="1"/>
          </p:cNvSpPr>
          <p:nvPr>
            <p:ph type="title"/>
          </p:nvPr>
        </p:nvSpPr>
        <p:spPr>
          <a:xfrm>
            <a:off x="652802" y="332656"/>
            <a:ext cx="8491198" cy="6264696"/>
          </a:xfrm>
        </p:spPr>
        <p:txBody>
          <a:bodyPr>
            <a:noAutofit/>
          </a:bodyPr>
          <a:lstStyle/>
          <a:p>
            <a:pPr marL="0" indent="0" algn="l">
              <a:spcAft>
                <a:spcPts val="1200"/>
              </a:spcAft>
            </a:pPr>
            <a:r>
              <a:rPr lang="ru-RU" sz="1800" b="1" dirty="0">
                <a:latin typeface="+mn-lt"/>
              </a:rPr>
              <a:t>Первое. Вопрос не совсем по теме. </a:t>
            </a:r>
            <a:br>
              <a:rPr lang="ru-RU" sz="1800" b="1" dirty="0">
                <a:latin typeface="+mn-lt"/>
              </a:rPr>
            </a:br>
            <a:br>
              <a:rPr lang="ru-RU" sz="1800" b="1" dirty="0">
                <a:latin typeface="+mn-lt"/>
              </a:rPr>
            </a:br>
            <a:r>
              <a:rPr lang="ru-RU" sz="1800" b="1" dirty="0">
                <a:latin typeface="+mn-lt"/>
              </a:rPr>
              <a:t>Второе. Я не эксперт в сфере квантовой физики, поэтому комментировать технологическую схему не могу. Я был бы рад, если бы заявления о том, что это очень дешевая энергия, оказались бы правдой. По этому поводу есть опасения. Нам это уже говорили о термоядерном синтезе с 1950-х годов. Четыре года назад в </a:t>
            </a:r>
            <a:r>
              <a:rPr lang="ru-RU" sz="1800" b="1" dirty="0" err="1">
                <a:latin typeface="+mn-lt"/>
              </a:rPr>
              <a:t>Юлихе</a:t>
            </a:r>
            <a:r>
              <a:rPr lang="ru-RU" sz="1800" b="1" dirty="0">
                <a:latin typeface="+mn-lt"/>
              </a:rPr>
              <a:t> (Германия) мне немецкие специалисты сказали, что ждать коммерческого прототипа раньше 2050 г. не стоит. Ценовые параметры не ясны совсем. </a:t>
            </a:r>
            <a:br>
              <a:rPr lang="ru-RU" sz="1800" b="1" dirty="0">
                <a:latin typeface="+mn-lt"/>
              </a:rPr>
            </a:br>
            <a:br>
              <a:rPr lang="ru-RU" sz="1800" b="1" dirty="0">
                <a:latin typeface="+mn-lt"/>
              </a:rPr>
            </a:br>
            <a:r>
              <a:rPr lang="ru-RU" sz="1800" b="1" dirty="0">
                <a:latin typeface="+mn-lt"/>
              </a:rPr>
              <a:t>Третье. Чтобы всех убедить, нужны действующие установки. При столь низкой цене они завоют рынок без какой-либо помощи государства или помех с его стороны.</a:t>
            </a:r>
            <a:br>
              <a:rPr lang="ru-RU" sz="1800" b="1" dirty="0">
                <a:latin typeface="+mn-lt"/>
              </a:rPr>
            </a:br>
            <a:r>
              <a:rPr lang="ru-RU" sz="1800" b="1" dirty="0">
                <a:latin typeface="+mn-lt"/>
              </a:rPr>
              <a:t>   </a:t>
            </a:r>
            <a:br>
              <a:rPr lang="ru-RU" sz="1800" b="1" dirty="0">
                <a:latin typeface="+mn-lt"/>
              </a:rPr>
            </a:br>
            <a:r>
              <a:rPr lang="ru-RU" sz="1800" b="1" dirty="0">
                <a:latin typeface="+mn-lt"/>
              </a:rPr>
              <a:t>Четвертое. Материал по указанной ссылке пестрит предположениями о заговоре против этой технологии. Все несчастны, и американские чиновники, и нефтяные магнаты и климатические активисты, которые, по мнению автора материала, стремятся не столько решить климатическую проблему, сколько обложить всех налогом. Они, как пишет автор, придумали страшилку о глобальном изменении климата. Теории заговора не стоят того, чтобы их серьезно обсуждать. </a:t>
            </a:r>
            <a:endParaRPr lang="ru-RU" sz="1400" dirty="0">
              <a:latin typeface="+mn-lt"/>
            </a:endParaRPr>
          </a:p>
        </p:txBody>
      </p:sp>
      <p:pic>
        <p:nvPicPr>
          <p:cNvPr id="5" name="Picture 6">
            <a:extLst>
              <a:ext uri="{FF2B5EF4-FFF2-40B4-BE49-F238E27FC236}">
                <a16:creationId xmlns:a16="http://schemas.microsoft.com/office/drawing/2014/main" id="{FD2C67BD-11AC-D8C5-558D-B1E5302306FF}"/>
              </a:ext>
            </a:extLst>
          </p:cNvPr>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EF7A934A-150C-9D04-E6AD-653266B8158A}"/>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Tree>
    <p:extLst>
      <p:ext uri="{BB962C8B-B14F-4D97-AF65-F5344CB8AC3E}">
        <p14:creationId xmlns:p14="http://schemas.microsoft.com/office/powerpoint/2010/main" val="1940531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5AD3F-7A38-C857-C3C2-F4ABA70E8A8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5F049F-1491-06CB-1B61-1AD20E51C9B3}"/>
              </a:ext>
            </a:extLst>
          </p:cNvPr>
          <p:cNvSpPr>
            <a:spLocks noGrp="1"/>
          </p:cNvSpPr>
          <p:nvPr>
            <p:ph type="title"/>
          </p:nvPr>
        </p:nvSpPr>
        <p:spPr>
          <a:xfrm>
            <a:off x="652802" y="548680"/>
            <a:ext cx="8491198" cy="5904656"/>
          </a:xfrm>
        </p:spPr>
        <p:txBody>
          <a:bodyPr>
            <a:noAutofit/>
          </a:bodyPr>
          <a:lstStyle/>
          <a:p>
            <a:pPr marL="0" indent="0" algn="l">
              <a:spcAft>
                <a:spcPts val="600"/>
              </a:spcAft>
            </a:pPr>
            <a:r>
              <a:rPr lang="ru-RU" sz="3600" dirty="0">
                <a:latin typeface="Impact" panose="020B0806030902050204" pitchFamily="34" charset="0"/>
              </a:rPr>
              <a:t>Вопрос </a:t>
            </a:r>
            <a:br>
              <a:rPr lang="ru-RU" sz="3600" dirty="0">
                <a:latin typeface="Impact" panose="020B0806030902050204" pitchFamily="34" charset="0"/>
              </a:rPr>
            </a:br>
            <a:br>
              <a:rPr lang="ru-RU" sz="3600" dirty="0">
                <a:latin typeface="Impact" panose="020B0806030902050204" pitchFamily="34" charset="0"/>
              </a:rPr>
            </a:br>
            <a:r>
              <a:rPr lang="ru-RU" sz="1800" b="1" dirty="0">
                <a:latin typeface="+mn-lt"/>
              </a:rPr>
              <a:t>На мой взгляд, для более определенной деятельности в области развития ВИЭ необходим переход от рассуждений с позиций мифов, былин, сказов к главам маркетинг-менеджмента.</a:t>
            </a:r>
            <a:br>
              <a:rPr lang="ru-RU" sz="1800" b="1" dirty="0">
                <a:latin typeface="+mn-lt"/>
              </a:rPr>
            </a:br>
            <a:r>
              <a:rPr lang="ru-RU" sz="1800" b="1" dirty="0">
                <a:latin typeface="+mn-lt"/>
              </a:rPr>
              <a:t>На мой взгляд, необходимо:</a:t>
            </a:r>
            <a:br>
              <a:rPr lang="ru-RU" sz="1800" b="1" dirty="0">
                <a:latin typeface="+mn-lt"/>
              </a:rPr>
            </a:br>
            <a:r>
              <a:rPr lang="ru-RU" sz="1800" b="1" dirty="0">
                <a:latin typeface="+mn-lt"/>
              </a:rPr>
              <a:t>- определение </a:t>
            </a:r>
            <a:r>
              <a:rPr lang="ru-RU" sz="1800" b="1" dirty="0" err="1">
                <a:latin typeface="+mn-lt"/>
              </a:rPr>
              <a:t>энергоперехода</a:t>
            </a:r>
            <a:r>
              <a:rPr lang="ru-RU" sz="1800" b="1" dirty="0">
                <a:latin typeface="+mn-lt"/>
              </a:rPr>
              <a:t> — каким вы видите определение </a:t>
            </a:r>
            <a:r>
              <a:rPr lang="ru-RU" sz="1800" b="1" dirty="0" err="1">
                <a:latin typeface="+mn-lt"/>
              </a:rPr>
              <a:t>энергоперехода</a:t>
            </a:r>
            <a:r>
              <a:rPr lang="ru-RU" sz="1800" b="1" dirty="0">
                <a:latin typeface="+mn-lt"/>
              </a:rPr>
              <a:t>?</a:t>
            </a:r>
            <a:br>
              <a:rPr lang="ru-RU" sz="1800" b="1" dirty="0">
                <a:latin typeface="+mn-lt"/>
              </a:rPr>
            </a:br>
            <a:r>
              <a:rPr lang="ru-RU" sz="1800" b="1" dirty="0">
                <a:latin typeface="+mn-lt"/>
              </a:rPr>
              <a:t>- вспомнить — каковы причины возникновения этого </a:t>
            </a:r>
            <a:r>
              <a:rPr lang="ru-RU" sz="1800" b="1" dirty="0" err="1">
                <a:latin typeface="+mn-lt"/>
              </a:rPr>
              <a:t>энергоперехода</a:t>
            </a:r>
            <a:r>
              <a:rPr lang="ru-RU" sz="1800" b="1" dirty="0">
                <a:latin typeface="+mn-lt"/>
              </a:rPr>
              <a:t> в мире?</a:t>
            </a:r>
            <a:br>
              <a:rPr lang="ru-RU" sz="1800" b="1" dirty="0">
                <a:latin typeface="+mn-lt"/>
              </a:rPr>
            </a:br>
            <a:r>
              <a:rPr lang="ru-RU" sz="1800" b="1" dirty="0">
                <a:latin typeface="+mn-lt"/>
              </a:rPr>
              <a:t>- исходя из этого предугадать — какие цели и задачи этого </a:t>
            </a:r>
            <a:r>
              <a:rPr lang="ru-RU" sz="1800" b="1" dirty="0" err="1">
                <a:latin typeface="+mn-lt"/>
              </a:rPr>
              <a:t>энергоперехода</a:t>
            </a:r>
            <a:r>
              <a:rPr lang="ru-RU" sz="1800" b="1" dirty="0">
                <a:latin typeface="+mn-lt"/>
              </a:rPr>
              <a:t> в мире?</a:t>
            </a:r>
            <a:br>
              <a:rPr lang="ru-RU" sz="1800" b="1" dirty="0">
                <a:latin typeface="+mn-lt"/>
              </a:rPr>
            </a:br>
            <a:r>
              <a:rPr lang="ru-RU" sz="1800" b="1" dirty="0">
                <a:latin typeface="+mn-lt"/>
              </a:rPr>
              <a:t>- определиться с возможностями и угрозами этого </a:t>
            </a:r>
            <a:r>
              <a:rPr lang="ru-RU" sz="1800" b="1" dirty="0" err="1">
                <a:latin typeface="+mn-lt"/>
              </a:rPr>
              <a:t>энергоперехода</a:t>
            </a:r>
            <a:r>
              <a:rPr lang="ru-RU" sz="1800" b="1" dirty="0">
                <a:latin typeface="+mn-lt"/>
              </a:rPr>
              <a:t> — какие возможности и какие угрозы для нашей экономики и энергетики являются принципиальными в связи с этим </a:t>
            </a:r>
            <a:r>
              <a:rPr lang="ru-RU" sz="1800" b="1" dirty="0" err="1">
                <a:latin typeface="+mn-lt"/>
              </a:rPr>
              <a:t>энергопереходом</a:t>
            </a:r>
            <a:r>
              <a:rPr lang="ru-RU" sz="1800" b="1" dirty="0">
                <a:latin typeface="+mn-lt"/>
              </a:rPr>
              <a:t> в мире?</a:t>
            </a:r>
            <a:br>
              <a:rPr lang="ru-RU" sz="1800" b="1" dirty="0">
                <a:latin typeface="+mn-lt"/>
              </a:rPr>
            </a:br>
            <a:r>
              <a:rPr lang="ru-RU" sz="1800" b="1" dirty="0">
                <a:latin typeface="+mn-lt"/>
              </a:rPr>
              <a:t>-  определить необходимые направления развития этого </a:t>
            </a:r>
            <a:r>
              <a:rPr lang="ru-RU" sz="1800" b="1" dirty="0" err="1">
                <a:latin typeface="+mn-lt"/>
              </a:rPr>
              <a:t>энергоперехода</a:t>
            </a:r>
            <a:r>
              <a:rPr lang="ru-RU" sz="1800" b="1" dirty="0">
                <a:latin typeface="+mn-lt"/>
              </a:rPr>
              <a:t> в нашей экономике —  какое место это энергопереход занимает в нашей экономике сейчас и как соотносится с мировым </a:t>
            </a:r>
            <a:r>
              <a:rPr lang="ru-RU" sz="1800" b="1" dirty="0" err="1">
                <a:latin typeface="+mn-lt"/>
              </a:rPr>
              <a:t>энергопереходом</a:t>
            </a:r>
            <a:r>
              <a:rPr lang="ru-RU" sz="1800" b="1" dirty="0">
                <a:latin typeface="+mn-lt"/>
              </a:rPr>
              <a:t>? какое место мы должны будем занимать в мировом </a:t>
            </a:r>
            <a:r>
              <a:rPr lang="ru-RU" sz="1800" b="1" dirty="0" err="1">
                <a:latin typeface="+mn-lt"/>
              </a:rPr>
              <a:t>энергопереходе</a:t>
            </a:r>
            <a:r>
              <a:rPr lang="ru-RU" sz="1800" b="1" dirty="0">
                <a:latin typeface="+mn-lt"/>
              </a:rPr>
              <a:t> к его окончанию? как наш энергопереход будет формировать необходимое развитие страны?</a:t>
            </a:r>
            <a:br>
              <a:rPr lang="ru-RU" sz="2000" dirty="0">
                <a:latin typeface="+mn-lt"/>
              </a:rPr>
            </a:br>
            <a:endParaRPr lang="ru-RU" sz="2000" dirty="0">
              <a:latin typeface="+mn-lt"/>
            </a:endParaRPr>
          </a:p>
        </p:txBody>
      </p:sp>
      <p:pic>
        <p:nvPicPr>
          <p:cNvPr id="5" name="Picture 6">
            <a:extLst>
              <a:ext uri="{FF2B5EF4-FFF2-40B4-BE49-F238E27FC236}">
                <a16:creationId xmlns:a16="http://schemas.microsoft.com/office/drawing/2014/main" id="{FD2C67BD-11AC-D8C5-558D-B1E5302306FF}"/>
              </a:ext>
            </a:extLst>
          </p:cNvPr>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EF7A934A-150C-9D04-E6AD-653266B8158A}"/>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Tree>
    <p:extLst>
      <p:ext uri="{BB962C8B-B14F-4D97-AF65-F5344CB8AC3E}">
        <p14:creationId xmlns:p14="http://schemas.microsoft.com/office/powerpoint/2010/main" val="472866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5AD3F-7A38-C857-C3C2-F4ABA70E8A8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5F049F-1491-06CB-1B61-1AD20E51C9B3}"/>
              </a:ext>
            </a:extLst>
          </p:cNvPr>
          <p:cNvSpPr>
            <a:spLocks noGrp="1"/>
          </p:cNvSpPr>
          <p:nvPr>
            <p:ph type="title"/>
          </p:nvPr>
        </p:nvSpPr>
        <p:spPr>
          <a:xfrm>
            <a:off x="652802" y="332656"/>
            <a:ext cx="8491198" cy="6048672"/>
          </a:xfrm>
        </p:spPr>
        <p:txBody>
          <a:bodyPr>
            <a:noAutofit/>
          </a:bodyPr>
          <a:lstStyle/>
          <a:p>
            <a:pPr marL="0" indent="0" algn="l">
              <a:spcAft>
                <a:spcPts val="1200"/>
              </a:spcAft>
            </a:pPr>
            <a:r>
              <a:rPr lang="ru-RU" sz="1800" b="1" dirty="0">
                <a:latin typeface="+mn-lt"/>
              </a:rPr>
              <a:t>Первое. </a:t>
            </a:r>
            <a:br>
              <a:rPr lang="ru-RU" sz="1800" b="1" dirty="0">
                <a:latin typeface="+mn-lt"/>
              </a:rPr>
            </a:br>
            <a:r>
              <a:rPr lang="ru-RU" sz="1800" b="1" dirty="0">
                <a:latin typeface="+mn-lt"/>
              </a:rPr>
              <a:t>Ведущим ученым-климатологам из разных стран, включая Россию, причины ясны. </a:t>
            </a:r>
            <a:br>
              <a:rPr lang="ru-RU" sz="1800" b="1" dirty="0">
                <a:latin typeface="+mn-lt"/>
              </a:rPr>
            </a:br>
            <a:r>
              <a:rPr lang="ru-RU" sz="1800" b="1" dirty="0">
                <a:latin typeface="+mn-lt"/>
              </a:rPr>
              <a:t>Цели сформулировали все государства мира в рамках РКИК ООН, включая Парижское соглашение. ОНУВ страны принимают сами. </a:t>
            </a:r>
            <a:br>
              <a:rPr lang="ru-RU" sz="1800" b="1" dirty="0">
                <a:latin typeface="+mn-lt"/>
              </a:rPr>
            </a:br>
            <a:br>
              <a:rPr lang="ru-RU" sz="1800" b="1" dirty="0">
                <a:latin typeface="+mn-lt"/>
              </a:rPr>
            </a:br>
            <a:r>
              <a:rPr lang="ru-RU" sz="1800" b="1" dirty="0">
                <a:latin typeface="+mn-lt"/>
              </a:rPr>
              <a:t>Второе. Что такое энергопереход – понятно. Распределительным эффектам – влиянию на доходы и расходы отдельных экономических агентов – внимания уделяется еще недостаточно. Работы в этом направлении активизируются. Я провел такое исследование для России в прошлом году, оно представлено на сайте ЦЭНЭФ-XXI. Там же размещены материалы, в которых детально описано, как может проходить процесс декарбонизации в России во всех секторах с целью выхода на углеродную нейтральность к 2060 г. </a:t>
            </a:r>
            <a:br>
              <a:rPr lang="ru-RU" sz="1800" b="1" dirty="0">
                <a:latin typeface="+mn-lt"/>
              </a:rPr>
            </a:br>
            <a:r>
              <a:rPr lang="ru-RU" sz="1800" b="1" dirty="0">
                <a:latin typeface="+mn-lt"/>
              </a:rPr>
              <a:t> </a:t>
            </a:r>
            <a:br>
              <a:rPr lang="ru-RU" sz="1800" b="1" dirty="0">
                <a:latin typeface="+mn-lt"/>
              </a:rPr>
            </a:br>
            <a:r>
              <a:rPr lang="ru-RU" sz="1800" b="1" dirty="0">
                <a:latin typeface="+mn-lt"/>
              </a:rPr>
              <a:t>Третье. Энергопереход – это не совсем правильное название для процесса декарбонизации экономики. Смена энергетических технологий идет постоянно во все века. Теперь она ускорилась и главное ее направление – декарбонизация. Этот процесс должен охватывать все сектора, а не только энергетику. </a:t>
            </a:r>
            <a:endParaRPr lang="ru-RU" sz="1400" dirty="0">
              <a:latin typeface="+mn-lt"/>
            </a:endParaRPr>
          </a:p>
        </p:txBody>
      </p:sp>
      <p:pic>
        <p:nvPicPr>
          <p:cNvPr id="5" name="Picture 6">
            <a:extLst>
              <a:ext uri="{FF2B5EF4-FFF2-40B4-BE49-F238E27FC236}">
                <a16:creationId xmlns:a16="http://schemas.microsoft.com/office/drawing/2014/main" id="{FD2C67BD-11AC-D8C5-558D-B1E5302306FF}"/>
              </a:ext>
            </a:extLst>
          </p:cNvPr>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EF7A934A-150C-9D04-E6AD-653266B8158A}"/>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Tree>
    <p:extLst>
      <p:ext uri="{BB962C8B-B14F-4D97-AF65-F5344CB8AC3E}">
        <p14:creationId xmlns:p14="http://schemas.microsoft.com/office/powerpoint/2010/main" val="3211794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620688"/>
          </a:xfrm>
        </p:spPr>
        <p:txBody>
          <a:bodyPr>
            <a:normAutofit/>
          </a:bodyPr>
          <a:lstStyle/>
          <a:p>
            <a:pPr algn="l"/>
            <a:r>
              <a:rPr lang="ru-RU" sz="2800">
                <a:latin typeface="Impact" pitchFamily="34" charset="0"/>
              </a:rPr>
              <a:t>Смотрите здесь:</a:t>
            </a:r>
            <a:endParaRPr lang="en-US" sz="2800" dirty="0">
              <a:latin typeface="Impact" pitchFamily="34" charset="0"/>
            </a:endParaRPr>
          </a:p>
        </p:txBody>
      </p:sp>
      <p:sp>
        <p:nvSpPr>
          <p:cNvPr id="3" name="Content Placeholder 2"/>
          <p:cNvSpPr>
            <a:spLocks noGrp="1"/>
          </p:cNvSpPr>
          <p:nvPr>
            <p:ph idx="1"/>
          </p:nvPr>
        </p:nvSpPr>
        <p:spPr>
          <a:xfrm>
            <a:off x="672365" y="692696"/>
            <a:ext cx="8220115" cy="5400600"/>
          </a:xfrm>
        </p:spPr>
        <p:txBody>
          <a:bodyPr>
            <a:noAutofit/>
          </a:bodyPr>
          <a:lstStyle/>
          <a:p>
            <a:pPr>
              <a:spcAft>
                <a:spcPts val="600"/>
              </a:spcAft>
            </a:pPr>
            <a:r>
              <a:rPr lang="ru-RU" sz="1600" b="1" dirty="0">
                <a:cs typeface="Arial" panose="020B0604020202020204" pitchFamily="34" charset="0"/>
              </a:rPr>
              <a:t>Башмаков И., В. Башмаков, К. Борисов, М. </a:t>
            </a:r>
            <a:r>
              <a:rPr lang="ru-RU" sz="1600" b="1" dirty="0" err="1">
                <a:cs typeface="Arial" panose="020B0604020202020204" pitchFamily="34" charset="0"/>
              </a:rPr>
              <a:t>Дзедзичек</a:t>
            </a:r>
            <a:r>
              <a:rPr lang="ru-RU" sz="1600" b="1" dirty="0">
                <a:cs typeface="Arial" panose="020B0604020202020204" pitchFamily="34" charset="0"/>
              </a:rPr>
              <a:t>, О. Лебедев, А. Лунин, А. Мышак. 2023. Движение России к углеродной нейтральности: развилки на дорожных картах. </a:t>
            </a:r>
            <a:r>
              <a:rPr lang="en-US" sz="1600" u="sng" dirty="0">
                <a:solidFill>
                  <a:srgbClr val="0000FF"/>
                </a:solidFill>
                <a:effectLst/>
                <a:ea typeface="Calibri" panose="020F0502020204030204" pitchFamily="34" charset="0"/>
                <a:hlinkClick r:id="rId2"/>
              </a:rPr>
              <a:t>https://cenef-xxi.ru/articles/dvizhenie-rossii-k-uglerodnoj-nejtralnosti:-razvilki-na-dorozhnyh-kartah</a:t>
            </a:r>
            <a:endParaRPr lang="en-US" sz="1600" b="1" dirty="0"/>
          </a:p>
          <a:p>
            <a:pPr>
              <a:spcAft>
                <a:spcPts val="600"/>
              </a:spcAft>
            </a:pPr>
            <a:r>
              <a:rPr lang="ru-RU" sz="1600" b="1" dirty="0"/>
              <a:t>Башмаков И.А. Внешняя торговля, экономический рост и декарбонизация в России. Долгосрочные перспективы. Москва, апрель 2023 г. </a:t>
            </a:r>
            <a:r>
              <a:rPr lang="ru-RU" sz="1600" b="1" dirty="0">
                <a:hlinkClick r:id="rId3"/>
              </a:rPr>
              <a:t>https://cenef-xxi.ru/uploads/RUS_Vneshnyaya_torgovlya_ekonomicheskij_rost_Perspektivy_463a2412c5.pdf</a:t>
            </a:r>
            <a:r>
              <a:rPr lang="ru-RU" sz="1600" b="1" dirty="0"/>
              <a:t> </a:t>
            </a:r>
          </a:p>
          <a:p>
            <a:pPr>
              <a:spcAft>
                <a:spcPts val="600"/>
              </a:spcAft>
            </a:pPr>
            <a:r>
              <a:rPr lang="ru-RU" sz="1600" b="1" dirty="0"/>
              <a:t>Башмаков И., В. Башмаков, К. Борисов, М. </a:t>
            </a:r>
            <a:r>
              <a:rPr lang="ru-RU" sz="1600" b="1" dirty="0" err="1"/>
              <a:t>Дзедзичек</a:t>
            </a:r>
            <a:r>
              <a:rPr lang="ru-RU" sz="1600" b="1" dirty="0"/>
              <a:t>, О. Лебедев, </a:t>
            </a:r>
            <a:r>
              <a:rPr lang="ru-RU" sz="1600" b="1" dirty="0" err="1"/>
              <a:t>А.Лунин</a:t>
            </a:r>
            <a:r>
              <a:rPr lang="ru-RU" sz="1600" b="1" dirty="0"/>
              <a:t>, А. Мышак. 2023. </a:t>
            </a:r>
            <a:r>
              <a:rPr lang="ru-RU" sz="1600" b="1" dirty="0" err="1"/>
              <a:t>Низкоуглеродные</a:t>
            </a:r>
            <a:r>
              <a:rPr lang="ru-RU" sz="1600" b="1" dirty="0"/>
              <a:t> технологии в России Нынешний статус и перспективы. </a:t>
            </a:r>
            <a:r>
              <a:rPr lang="ru-RU" sz="1600" b="1" dirty="0">
                <a:hlinkClick r:id="rId4"/>
              </a:rPr>
              <a:t>https://cenef-xxi.ru/articles/nizkouglerodnye-tehnologii-v-rossii.-nyneshnij-status-i-perspektivy</a:t>
            </a:r>
            <a:r>
              <a:rPr lang="ru-RU" sz="1600" b="1" dirty="0"/>
              <a:t>  </a:t>
            </a:r>
          </a:p>
          <a:p>
            <a:pPr>
              <a:spcAft>
                <a:spcPts val="600"/>
              </a:spcAft>
            </a:pPr>
            <a:r>
              <a:rPr lang="ru-RU" sz="1600" b="1" dirty="0"/>
              <a:t>Башмаков И. Распределительные эффекты от мер по декарбонизации экономики России. ЦЭНЭФ-XXI. Москва. Октябрь 2023 г. </a:t>
            </a:r>
            <a:r>
              <a:rPr lang="ru-RU" sz="1600" b="1" dirty="0">
                <a:hlinkClick r:id="rId5"/>
              </a:rPr>
              <a:t>https://cenef-xxi.ru/articles/raspredelitelnye-effekty-ot-mer-po-dekarbonizacii-ekonomiki-rossii</a:t>
            </a:r>
            <a:r>
              <a:rPr lang="ru-RU" sz="1600" b="1" dirty="0"/>
              <a:t> </a:t>
            </a:r>
          </a:p>
          <a:p>
            <a:pPr>
              <a:spcAft>
                <a:spcPts val="600"/>
              </a:spcAft>
            </a:pPr>
            <a:r>
              <a:rPr lang="ru-RU" sz="1600" b="1" dirty="0">
                <a:cs typeface="Arial" panose="020B0604020202020204" pitchFamily="34" charset="0"/>
              </a:rPr>
              <a:t>Башмаков И., В. Башмаков, К. Борисов, М. </a:t>
            </a:r>
            <a:r>
              <a:rPr lang="ru-RU" sz="1600" b="1" dirty="0" err="1">
                <a:cs typeface="Arial" panose="020B0604020202020204" pitchFamily="34" charset="0"/>
              </a:rPr>
              <a:t>Дзедзичек</a:t>
            </a:r>
            <a:r>
              <a:rPr lang="ru-RU" sz="1600" b="1" dirty="0">
                <a:cs typeface="Arial" panose="020B0604020202020204" pitchFamily="34" charset="0"/>
              </a:rPr>
              <a:t>, О. Лебедев, А. Лунин, А. Мышак. 2023. Движение России к углеродной нейтральности: развилки на дорожных картах.</a:t>
            </a:r>
            <a:r>
              <a:rPr lang="en-US" sz="1600" dirty="0">
                <a:hlinkClick r:id="rId6"/>
              </a:rPr>
              <a:t> Roadmaps_46ea8e9def.pdf (cenef-xxi.ru)</a:t>
            </a:r>
            <a:endParaRPr lang="ru-RU" sz="2000" dirty="0">
              <a:latin typeface="Arial" panose="020B0604020202020204" pitchFamily="34" charset="0"/>
              <a:cs typeface="Arial" panose="020B0604020202020204" pitchFamily="34" charset="0"/>
            </a:endParaRPr>
          </a:p>
          <a:p>
            <a:endParaRPr lang="ru-RU" sz="2000" b="1" dirty="0">
              <a:latin typeface="Arial" panose="020B0604020202020204" pitchFamily="34" charset="0"/>
              <a:cs typeface="Arial" panose="020B0604020202020204" pitchFamily="34" charset="0"/>
            </a:endParaRPr>
          </a:p>
          <a:p>
            <a:endParaRPr lang="ru-RU" sz="2000" b="1" dirty="0"/>
          </a:p>
          <a:p>
            <a:endParaRPr lang="ru-RU" sz="2000" b="1" dirty="0"/>
          </a:p>
          <a:p>
            <a:endParaRPr lang="ru-RU" sz="2000" b="1" dirty="0"/>
          </a:p>
        </p:txBody>
      </p:sp>
      <p:pic>
        <p:nvPicPr>
          <p:cNvPr id="4" name="Picture 6"/>
          <p:cNvPicPr>
            <a:picLocks noChangeAspect="1" noChangeArrowheads="1"/>
          </p:cNvPicPr>
          <p:nvPr/>
        </p:nvPicPr>
        <p:blipFill>
          <a:blip r:embed="rId7" cstate="print"/>
          <a:srcRect/>
          <a:stretch>
            <a:fillRect/>
          </a:stretch>
        </p:blipFill>
        <p:spPr bwMode="auto">
          <a:xfrm>
            <a:off x="0" y="0"/>
            <a:ext cx="574675" cy="6858000"/>
          </a:xfrm>
          <a:prstGeom prst="rect">
            <a:avLst/>
          </a:prstGeom>
          <a:noFill/>
          <a:ln w="9525">
            <a:noFill/>
            <a:miter lim="800000"/>
            <a:headEnd/>
            <a:tailEnd/>
          </a:ln>
        </p:spPr>
      </p:pic>
      <p:pic>
        <p:nvPicPr>
          <p:cNvPr id="5" name="Рисунок 4"/>
          <p:cNvPicPr>
            <a:picLocks noChangeAspect="1" noChangeArrowheads="1"/>
          </p:cNvPicPr>
          <p:nvPr/>
        </p:nvPicPr>
        <p:blipFill>
          <a:blip r:embed="rId8"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Tree>
    <p:extLst>
      <p:ext uri="{BB962C8B-B14F-4D97-AF65-F5344CB8AC3E}">
        <p14:creationId xmlns:p14="http://schemas.microsoft.com/office/powerpoint/2010/main" val="3050204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1560" y="0"/>
            <a:ext cx="8532440" cy="764704"/>
          </a:xfrm>
          <a:solidFill>
            <a:srgbClr val="FFFFFF"/>
          </a:solidFill>
          <a:effectLst>
            <a:outerShdw dist="107763" dir="2700000" algn="ctr" rotWithShape="0">
              <a:schemeClr val="bg2">
                <a:alpha val="50000"/>
              </a:schemeClr>
            </a:outerShdw>
          </a:effectLst>
        </p:spPr>
        <p:txBody>
          <a:bodyPr/>
          <a:lstStyle/>
          <a:p>
            <a:pPr lvl="0" algn="l"/>
            <a:r>
              <a:rPr lang="ru-RU" sz="2800" dirty="0">
                <a:solidFill>
                  <a:schemeClr val="tx2">
                    <a:lumMod val="50000"/>
                  </a:schemeClr>
                </a:solidFill>
                <a:latin typeface="Impact" pitchFamily="34" charset="0"/>
              </a:rPr>
              <a:t>Третий закон энергетической трансформации</a:t>
            </a:r>
            <a:endParaRPr lang="en-US" sz="2800" dirty="0">
              <a:solidFill>
                <a:schemeClr val="tx2">
                  <a:lumMod val="50000"/>
                </a:schemeClr>
              </a:solidFill>
              <a:latin typeface="Impact" pitchFamily="34" charset="0"/>
            </a:endParaRPr>
          </a:p>
        </p:txBody>
      </p:sp>
      <p:pic>
        <p:nvPicPr>
          <p:cNvPr id="3076" name="Рисунок 4"/>
          <p:cNvPicPr>
            <a:picLocks noGrp="1" noChangeAspect="1" noChangeArrowheads="1"/>
          </p:cNvPicPr>
          <p:nvPr>
            <p:ph idx="1"/>
          </p:nvPr>
        </p:nvPicPr>
        <p:blipFill>
          <a:blip r:embed="rId2" cstate="print"/>
          <a:srcRect/>
          <a:stretch>
            <a:fillRect/>
          </a:stretch>
        </p:blipFill>
        <p:spPr>
          <a:xfrm flipV="1">
            <a:off x="0" y="6300788"/>
            <a:ext cx="635000" cy="557212"/>
          </a:xfrm>
          <a:solidFill>
            <a:srgbClr val="FFFF00">
              <a:alpha val="50195"/>
            </a:srgbClr>
          </a:solidFill>
        </p:spPr>
      </p:pic>
      <p:pic>
        <p:nvPicPr>
          <p:cNvPr id="3075" name="Picture 4"/>
          <p:cNvPicPr>
            <a:picLocks noChangeAspect="1" noChangeArrowheads="1"/>
          </p:cNvPicPr>
          <p:nvPr/>
        </p:nvPicPr>
        <p:blipFill>
          <a:blip r:embed="rId3" cstate="print"/>
          <a:srcRect/>
          <a:stretch>
            <a:fillRect/>
          </a:stretch>
        </p:blipFill>
        <p:spPr bwMode="auto">
          <a:xfrm>
            <a:off x="0" y="0"/>
            <a:ext cx="574675" cy="6858000"/>
          </a:xfrm>
          <a:prstGeom prst="rect">
            <a:avLst/>
          </a:prstGeom>
          <a:noFill/>
          <a:ln w="9525">
            <a:noFill/>
            <a:miter lim="800000"/>
            <a:headEnd/>
            <a:tailEnd/>
          </a:ln>
        </p:spPr>
      </p:pic>
      <p:sp>
        <p:nvSpPr>
          <p:cNvPr id="3077" name="Rectangle 13"/>
          <p:cNvSpPr>
            <a:spLocks noChangeArrowheads="1"/>
          </p:cNvSpPr>
          <p:nvPr/>
        </p:nvSpPr>
        <p:spPr bwMode="auto">
          <a:xfrm>
            <a:off x="0" y="1535113"/>
            <a:ext cx="9144000" cy="0"/>
          </a:xfrm>
          <a:prstGeom prst="rect">
            <a:avLst/>
          </a:prstGeom>
          <a:noFill/>
          <a:ln w="12700" cap="sq">
            <a:noFill/>
            <a:miter lim="800000"/>
            <a:headEnd type="none" w="sm" len="sm"/>
            <a:tailEnd type="none" w="sm" len="sm"/>
          </a:ln>
        </p:spPr>
        <p:txBody>
          <a:bodyPr wrap="none" anchor="ctr">
            <a:spAutoFit/>
          </a:bodyPr>
          <a:lstStyle/>
          <a:p>
            <a:endParaRPr lang="en-US"/>
          </a:p>
        </p:txBody>
      </p:sp>
      <p:sp>
        <p:nvSpPr>
          <p:cNvPr id="3078" name="Rectangle 14"/>
          <p:cNvSpPr>
            <a:spLocks noChangeArrowheads="1"/>
          </p:cNvSpPr>
          <p:nvPr/>
        </p:nvSpPr>
        <p:spPr bwMode="auto">
          <a:xfrm>
            <a:off x="0" y="1535113"/>
            <a:ext cx="9144000" cy="0"/>
          </a:xfrm>
          <a:prstGeom prst="rect">
            <a:avLst/>
          </a:prstGeom>
          <a:noFill/>
          <a:ln w="12700" cap="sq">
            <a:noFill/>
            <a:miter lim="800000"/>
            <a:headEnd type="none" w="sm" len="sm"/>
            <a:tailEnd type="none" w="sm" len="sm"/>
          </a:ln>
        </p:spPr>
        <p:txBody>
          <a:bodyPr wrap="none" anchor="ctr">
            <a:spAutoFit/>
          </a:bodyPr>
          <a:lstStyle/>
          <a:p>
            <a:endParaRPr lang="en-US"/>
          </a:p>
        </p:txBody>
      </p:sp>
      <p:sp>
        <p:nvSpPr>
          <p:cNvPr id="7176" name="Rectangle 7"/>
          <p:cNvSpPr>
            <a:spLocks noChangeArrowheads="1"/>
          </p:cNvSpPr>
          <p:nvPr/>
        </p:nvSpPr>
        <p:spPr bwMode="auto">
          <a:xfrm>
            <a:off x="683568" y="908719"/>
            <a:ext cx="8384232" cy="1440160"/>
          </a:xfrm>
          <a:prstGeom prst="rect">
            <a:avLst/>
          </a:prstGeom>
          <a:noFill/>
          <a:ln w="9525">
            <a:noFill/>
            <a:miter lim="800000"/>
            <a:headEnd/>
            <a:tailEnd/>
          </a:ln>
        </p:spPr>
        <p:txBody>
          <a:bodyPr/>
          <a:lstStyle/>
          <a:p>
            <a:pPr>
              <a:spcAft>
                <a:spcPts val="600"/>
              </a:spcAft>
              <a:defRPr/>
            </a:pPr>
            <a:r>
              <a:rPr lang="ru-RU" b="1" dirty="0"/>
              <a:t>Закон растущей производительности энергии: </a:t>
            </a:r>
            <a:r>
              <a:rPr lang="ru-RU" b="1" i="1" dirty="0"/>
              <a:t>по мере роста качества энергии и средней цены единицы энергии стабильность доли расходов на энергию в доходе может быть обеспечена только за счет повышения производительности энергии или за счет снижения энергоемкости</a:t>
            </a:r>
            <a:endParaRPr lang="ru-RU" b="1" dirty="0"/>
          </a:p>
        </p:txBody>
      </p:sp>
      <p:sp>
        <p:nvSpPr>
          <p:cNvPr id="12" name="Rectangle 11"/>
          <p:cNvSpPr/>
          <p:nvPr/>
        </p:nvSpPr>
        <p:spPr>
          <a:xfrm>
            <a:off x="611560" y="764704"/>
            <a:ext cx="8532440" cy="72008"/>
          </a:xfrm>
          <a:prstGeom prst="rect">
            <a:avLst/>
          </a:prstGeom>
          <a:gradFill flip="none" rotWithShape="1">
            <a:gsLst>
              <a:gs pos="0">
                <a:srgbClr val="FFF200"/>
              </a:gs>
              <a:gs pos="45000">
                <a:srgbClr val="FF7A00"/>
              </a:gs>
              <a:gs pos="70000">
                <a:srgbClr val="FF0300"/>
              </a:gs>
              <a:gs pos="100000">
                <a:srgbClr val="4D080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61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20"/>
          <p:cNvSpPr/>
          <p:nvPr/>
        </p:nvSpPr>
        <p:spPr>
          <a:xfrm>
            <a:off x="4446805" y="3244334"/>
            <a:ext cx="250390" cy="369332"/>
          </a:xfrm>
          <a:prstGeom prst="rect">
            <a:avLst/>
          </a:prstGeom>
        </p:spPr>
        <p:txBody>
          <a:bodyPr wrap="none">
            <a:spAutoFit/>
          </a:bodyPr>
          <a:lstStyle/>
          <a:p>
            <a:r>
              <a:rPr lang="ru-RU" b="1" dirty="0">
                <a:solidFill>
                  <a:schemeClr val="accent2">
                    <a:lumMod val="75000"/>
                  </a:schemeClr>
                </a:solidFill>
                <a:latin typeface="Impact" pitchFamily="34" charset="0"/>
              </a:rPr>
              <a:t>*</a:t>
            </a:r>
            <a:endParaRPr lang="en-US" dirty="0">
              <a:latin typeface="Arial" charset="0"/>
            </a:endParaRPr>
          </a:p>
        </p:txBody>
      </p:sp>
      <p:pic>
        <p:nvPicPr>
          <p:cNvPr id="3" name="Picture 2">
            <a:extLst>
              <a:ext uri="{FF2B5EF4-FFF2-40B4-BE49-F238E27FC236}">
                <a16:creationId xmlns:a16="http://schemas.microsoft.com/office/drawing/2014/main" id="{3196363C-C7C9-E856-5C20-66D54CDF110C}"/>
              </a:ext>
            </a:extLst>
          </p:cNvPr>
          <p:cNvPicPr>
            <a:picLocks noChangeAspect="1"/>
          </p:cNvPicPr>
          <p:nvPr/>
        </p:nvPicPr>
        <p:blipFill>
          <a:blip r:embed="rId4"/>
          <a:stretch>
            <a:fillRect/>
          </a:stretch>
        </p:blipFill>
        <p:spPr>
          <a:xfrm>
            <a:off x="683568" y="2482407"/>
            <a:ext cx="8575912" cy="3735884"/>
          </a:xfrm>
          <a:prstGeom prst="rect">
            <a:avLst/>
          </a:prstGeom>
        </p:spPr>
      </p:pic>
      <p:sp>
        <p:nvSpPr>
          <p:cNvPr id="4" name="TextBox 3">
            <a:extLst>
              <a:ext uri="{FF2B5EF4-FFF2-40B4-BE49-F238E27FC236}">
                <a16:creationId xmlns:a16="http://schemas.microsoft.com/office/drawing/2014/main" id="{7DBECA05-6EF4-3402-10D5-86BECFA0DAC1}"/>
              </a:ext>
            </a:extLst>
          </p:cNvPr>
          <p:cNvSpPr txBox="1"/>
          <p:nvPr/>
        </p:nvSpPr>
        <p:spPr>
          <a:xfrm>
            <a:off x="683568" y="6242028"/>
            <a:ext cx="8575911" cy="461665"/>
          </a:xfrm>
          <a:prstGeom prst="rect">
            <a:avLst/>
          </a:prstGeom>
          <a:noFill/>
        </p:spPr>
        <p:txBody>
          <a:bodyPr wrap="square">
            <a:spAutoFit/>
          </a:bodyPr>
          <a:lstStyle/>
          <a:p>
            <a:pPr algn="l"/>
            <a:r>
              <a:rPr lang="ru-RU" sz="1200" b="0" i="0" dirty="0">
                <a:solidFill>
                  <a:srgbClr val="666666"/>
                </a:solidFill>
                <a:effectLst/>
                <a:highlight>
                  <a:srgbClr val="FFFFFF"/>
                </a:highlight>
                <a:latin typeface="PT Sans" panose="020B0503020203020204" pitchFamily="34" charset="-52"/>
              </a:rPr>
              <a:t>Башмаков И.А. Повышение энергоэффективности и экономический рост. </a:t>
            </a:r>
            <a:r>
              <a:rPr lang="ru-RU" sz="1200" b="0" i="1" dirty="0">
                <a:solidFill>
                  <a:srgbClr val="666666"/>
                </a:solidFill>
                <a:effectLst/>
                <a:highlight>
                  <a:srgbClr val="FFFFFF"/>
                </a:highlight>
                <a:latin typeface="PT Sans" panose="020B0503020203020204" pitchFamily="34" charset="-52"/>
              </a:rPr>
              <a:t>Вопросы экономики</a:t>
            </a:r>
            <a:r>
              <a:rPr lang="ru-RU" sz="1200" b="0" i="0" dirty="0">
                <a:solidFill>
                  <a:srgbClr val="666666"/>
                </a:solidFill>
                <a:effectLst/>
                <a:highlight>
                  <a:srgbClr val="FFFFFF"/>
                </a:highlight>
                <a:latin typeface="PT Sans" panose="020B0503020203020204" pitchFamily="34" charset="-52"/>
              </a:rPr>
              <a:t>. 2019;(10):32-63. </a:t>
            </a:r>
            <a:r>
              <a:rPr lang="ru-RU" sz="1200" b="0" i="0" u="none" strike="noStrike" dirty="0">
                <a:solidFill>
                  <a:srgbClr val="29ABE2"/>
                </a:solidFill>
                <a:effectLst/>
                <a:highlight>
                  <a:srgbClr val="FFFFFF"/>
                </a:highlight>
                <a:latin typeface="PT Sans" panose="020B0503020203020204" pitchFamily="34" charset="-52"/>
                <a:hlinkClick r:id="rId5"/>
              </a:rPr>
              <a:t>https://doi.org/10.32609/0042-8736-2019-10-32-63</a:t>
            </a:r>
            <a:endParaRPr lang="ru-RU" sz="1200" b="0" i="0" dirty="0">
              <a:solidFill>
                <a:srgbClr val="666666"/>
              </a:solidFill>
              <a:effectLst/>
              <a:highlight>
                <a:srgbClr val="FFFFFF"/>
              </a:highlight>
              <a:latin typeface="PT Sans" panose="020B0503020203020204" pitchFamily="34" charset="-52"/>
            </a:endParaRPr>
          </a:p>
        </p:txBody>
      </p:sp>
      <p:sp>
        <p:nvSpPr>
          <p:cNvPr id="6" name="TextBox 5">
            <a:extLst>
              <a:ext uri="{FF2B5EF4-FFF2-40B4-BE49-F238E27FC236}">
                <a16:creationId xmlns:a16="http://schemas.microsoft.com/office/drawing/2014/main" id="{3A1C9A24-6BAD-0C99-4982-C83FCDD95930}"/>
              </a:ext>
            </a:extLst>
          </p:cNvPr>
          <p:cNvSpPr txBox="1"/>
          <p:nvPr/>
        </p:nvSpPr>
        <p:spPr>
          <a:xfrm>
            <a:off x="1267981" y="2552949"/>
            <a:ext cx="8100392" cy="369332"/>
          </a:xfrm>
          <a:prstGeom prst="rect">
            <a:avLst/>
          </a:prstGeom>
          <a:noFill/>
        </p:spPr>
        <p:txBody>
          <a:bodyPr wrap="square">
            <a:spAutoFit/>
          </a:bodyPr>
          <a:lstStyle/>
          <a:p>
            <a:r>
              <a:rPr lang="ru-RU" b="1" dirty="0"/>
              <a:t>С 1800 года энергоемкость глобального ВВП упала в 4 раза</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132850D4-AC41-0F94-D69E-10D2EAD0CD2E}"/>
              </a:ext>
            </a:extLst>
          </p:cNvPr>
          <p:cNvSpPr>
            <a:spLocks noGrp="1" noChangeArrowheads="1"/>
          </p:cNvSpPr>
          <p:nvPr>
            <p:ph type="title"/>
          </p:nvPr>
        </p:nvSpPr>
        <p:spPr>
          <a:xfrm>
            <a:off x="498723" y="48480"/>
            <a:ext cx="8604250" cy="1227138"/>
          </a:xfrm>
          <a:solidFill>
            <a:srgbClr val="FFFFFF"/>
          </a:solidFill>
        </p:spPr>
        <p:txBody>
          <a:bodyPr>
            <a:noAutofit/>
          </a:bodyPr>
          <a:lstStyle/>
          <a:p>
            <a:pPr algn="l"/>
            <a:r>
              <a:rPr lang="ru-RU" altLang="en-US" sz="2200" dirty="0">
                <a:latin typeface="Impact" panose="020B0806030902050204" pitchFamily="34" charset="0"/>
              </a:rPr>
              <a:t>Замещение ископаемого топлива ресурсом энергоэффективности  - явление не новое. Если бы энергоемкость глобального ВВП на протяжении 1800-2017 годов не сократилась в 4 раза, то . . . </a:t>
            </a:r>
          </a:p>
        </p:txBody>
      </p:sp>
      <p:pic>
        <p:nvPicPr>
          <p:cNvPr id="21508" name="Рисунок 4">
            <a:extLst>
              <a:ext uri="{FF2B5EF4-FFF2-40B4-BE49-F238E27FC236}">
                <a16:creationId xmlns:a16="http://schemas.microsoft.com/office/drawing/2014/main" id="{C31FA1A6-2B3B-CEE3-FF91-A95139953A16}"/>
              </a:ext>
            </a:extLst>
          </p:cNvPr>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flipV="1">
            <a:off x="0" y="6464300"/>
            <a:ext cx="476250" cy="417513"/>
          </a:xfrm>
          <a:solidFill>
            <a:srgbClr val="FFFF00">
              <a:alpha val="50195"/>
            </a:srgbClr>
          </a:solidFill>
        </p:spPr>
      </p:pic>
      <p:pic>
        <p:nvPicPr>
          <p:cNvPr id="21507" name="Picture 4">
            <a:extLst>
              <a:ext uri="{FF2B5EF4-FFF2-40B4-BE49-F238E27FC236}">
                <a16:creationId xmlns:a16="http://schemas.microsoft.com/office/drawing/2014/main" id="{76FBA000-02F5-5B44-4070-B63AA9EDF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430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6">
            <a:extLst>
              <a:ext uri="{FF2B5EF4-FFF2-40B4-BE49-F238E27FC236}">
                <a16:creationId xmlns:a16="http://schemas.microsoft.com/office/drawing/2014/main" id="{F25E90F6-7599-5C63-4955-5B647E8B5B73}"/>
              </a:ext>
            </a:extLst>
          </p:cNvPr>
          <p:cNvSpPr>
            <a:spLocks noChangeArrowheads="1"/>
          </p:cNvSpPr>
          <p:nvPr/>
        </p:nvSpPr>
        <p:spPr bwMode="auto">
          <a:xfrm>
            <a:off x="1143000" y="1824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433" tIns="45716" rIns="91433" bIns="4571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510" name="Rectangle 7">
            <a:extLst>
              <a:ext uri="{FF2B5EF4-FFF2-40B4-BE49-F238E27FC236}">
                <a16:creationId xmlns:a16="http://schemas.microsoft.com/office/drawing/2014/main" id="{B1F67EEA-C4E9-FAC0-E6CB-50EFA55C73E3}"/>
              </a:ext>
            </a:extLst>
          </p:cNvPr>
          <p:cNvSpPr>
            <a:spLocks noChangeArrowheads="1"/>
          </p:cNvSpPr>
          <p:nvPr/>
        </p:nvSpPr>
        <p:spPr bwMode="auto">
          <a:xfrm>
            <a:off x="1143000" y="1824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433" tIns="45716" rIns="91433" bIns="4571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511" name="Rectangle 11">
            <a:extLst>
              <a:ext uri="{FF2B5EF4-FFF2-40B4-BE49-F238E27FC236}">
                <a16:creationId xmlns:a16="http://schemas.microsoft.com/office/drawing/2014/main" id="{A552BA9A-D9D0-8BE5-B18A-5ECA8DFD6F95}"/>
              </a:ext>
            </a:extLst>
          </p:cNvPr>
          <p:cNvSpPr>
            <a:spLocks noChangeArrowheads="1"/>
          </p:cNvSpPr>
          <p:nvPr/>
        </p:nvSpPr>
        <p:spPr bwMode="auto">
          <a:xfrm>
            <a:off x="549432" y="1401384"/>
            <a:ext cx="8604250" cy="5062916"/>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lIns="91433" tIns="45716" rIns="91433" bIns="45716">
            <a:spAutoFit/>
          </a:bodyPr>
          <a:lstStyle>
            <a:lvl1pPr marL="271463" indent="-2714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Tx/>
              <a:buBlip>
                <a:blip r:embed="rId4"/>
              </a:buBlip>
            </a:pPr>
            <a:r>
              <a:rPr lang="ru-RU" altLang="en-US" sz="1700" b="1" dirty="0"/>
              <a:t>Потребление первичной энергии было бы сегодня не 15 млрд </a:t>
            </a:r>
            <a:r>
              <a:rPr lang="ru-RU" altLang="en-US" sz="1700" b="1" dirty="0" err="1"/>
              <a:t>тнэ</a:t>
            </a:r>
            <a:r>
              <a:rPr lang="ru-RU" altLang="en-US" sz="1700" b="1" dirty="0"/>
              <a:t>, а 60 млрд </a:t>
            </a:r>
            <a:r>
              <a:rPr lang="ru-RU" altLang="en-US" sz="1700" b="1" dirty="0" err="1"/>
              <a:t>тнэ</a:t>
            </a:r>
            <a:r>
              <a:rPr lang="ru-RU" altLang="en-US" sz="1700" b="1" dirty="0"/>
              <a:t>. Добыча ископаемого топлива выросла бы более чем в 4 раза. </a:t>
            </a:r>
          </a:p>
          <a:p>
            <a:pPr>
              <a:buFontTx/>
              <a:buBlip>
                <a:blip r:embed="rId4"/>
              </a:buBlip>
            </a:pPr>
            <a:r>
              <a:rPr lang="ru-RU" altLang="en-US" sz="1700" b="1" dirty="0"/>
              <a:t>Кумулятивное потребление нефти на 400 млрд т превысило бы фактическое. Это больше имеющихся достоверных запасов нефти. То есть мы бы их уже полностью истощили.</a:t>
            </a:r>
          </a:p>
          <a:p>
            <a:pPr>
              <a:buFontTx/>
              <a:buBlip>
                <a:blip r:embed="rId4"/>
              </a:buBlip>
            </a:pPr>
            <a:r>
              <a:rPr lang="ru-RU" altLang="en-US" sz="1700" b="1" dirty="0"/>
              <a:t>Кумулятивное потребление природного газа было бы на 230 млрд </a:t>
            </a:r>
            <a:r>
              <a:rPr lang="ru-RU" altLang="en-US" sz="1700" b="1" dirty="0" err="1"/>
              <a:t>тнэ</a:t>
            </a:r>
            <a:r>
              <a:rPr lang="ru-RU" altLang="en-US" sz="1700" b="1" dirty="0"/>
              <a:t> выше фактического, что почти равно достоверным запасам газа. То есть мы уже истощили бы и запасы газа.</a:t>
            </a:r>
          </a:p>
          <a:p>
            <a:pPr>
              <a:buFontTx/>
              <a:buBlip>
                <a:blip r:embed="rId4"/>
              </a:buBlip>
            </a:pPr>
            <a:r>
              <a:rPr lang="ru-RU" altLang="en-US" sz="1700" b="1" dirty="0"/>
              <a:t>Кумулятивное потребление угля на 350 млрд </a:t>
            </a:r>
            <a:r>
              <a:rPr lang="ru-RU" altLang="en-US" sz="1700" b="1" dirty="0" err="1"/>
              <a:t>тнэ</a:t>
            </a:r>
            <a:r>
              <a:rPr lang="ru-RU" altLang="en-US" sz="1700" b="1" dirty="0"/>
              <a:t> превысило бы фактическое. Это увеличило бы выбросы вредных веществ в атмосферу в 4 раза, а смертность от загрязнения воздуха повысилась бы с 7,5 млн чел. до 30 млн чел. в год. С 1980 года человечество потеряло бы более 1 млрд человек. </a:t>
            </a:r>
          </a:p>
          <a:p>
            <a:pPr>
              <a:buFontTx/>
              <a:buBlip>
                <a:blip r:embed="rId4"/>
              </a:buBlip>
            </a:pPr>
            <a:r>
              <a:rPr lang="ru-RU" altLang="en-US" sz="1700" b="1" dirty="0"/>
              <a:t>Кумулятивное потребление биомассы было бы на 160 млрд </a:t>
            </a:r>
            <a:r>
              <a:rPr lang="ru-RU" altLang="en-US" sz="1700" b="1" dirty="0" err="1"/>
              <a:t>тнэ</a:t>
            </a:r>
            <a:r>
              <a:rPr lang="ru-RU" altLang="en-US" sz="1700" b="1" dirty="0"/>
              <a:t> выше. Для этого пришлось бы использовать почти 900 млрд м3 леса, то есть вырубить 5-6 млрд га. Площадь всех лесов в мире равна 4 млрд га. То есть мы остались бы и без лесов.  </a:t>
            </a:r>
          </a:p>
          <a:p>
            <a:pPr>
              <a:buFontTx/>
              <a:buBlip>
                <a:blip r:embed="rId4"/>
              </a:buBlip>
            </a:pPr>
            <a:r>
              <a:rPr lang="ru-RU" altLang="en-US" sz="1700" b="1" dirty="0"/>
              <a:t>Суммарные выбросы ПГ были бы больше на 3,9 ГтСО2экв., а глобальная температура уже повысилась бы на 3</a:t>
            </a:r>
            <a:r>
              <a:rPr lang="ru-RU" altLang="en-US" sz="1700" b="1" baseline="30000" dirty="0"/>
              <a:t>о</a:t>
            </a:r>
            <a:r>
              <a:rPr lang="ru-RU" altLang="en-US" sz="1700" b="1" dirty="0"/>
              <a:t>С, а с учетом обезлесения – еще более.</a:t>
            </a:r>
          </a:p>
          <a:p>
            <a:pPr>
              <a:buFontTx/>
              <a:buBlip>
                <a:blip r:embed="rId4"/>
              </a:buBlip>
            </a:pPr>
            <a:r>
              <a:rPr lang="ru-RU" altLang="en-US" sz="1700" b="1" dirty="0"/>
              <a:t>Все это на нашей планете было бы практически невозможно, поэтому … мировая экономика сегодня была бы в 3-4 раза меньше.</a:t>
            </a:r>
          </a:p>
        </p:txBody>
      </p:sp>
      <p:sp>
        <p:nvSpPr>
          <p:cNvPr id="8" name="Rectangle 7">
            <a:extLst>
              <a:ext uri="{FF2B5EF4-FFF2-40B4-BE49-F238E27FC236}">
                <a16:creationId xmlns:a16="http://schemas.microsoft.com/office/drawing/2014/main" id="{CD8EC173-034F-8BE7-6A7C-FA7005973D0B}"/>
              </a:ext>
            </a:extLst>
          </p:cNvPr>
          <p:cNvSpPr/>
          <p:nvPr/>
        </p:nvSpPr>
        <p:spPr>
          <a:xfrm>
            <a:off x="539750" y="1227138"/>
            <a:ext cx="8677275" cy="69850"/>
          </a:xfrm>
          <a:prstGeom prst="rect">
            <a:avLst/>
          </a:prstGeom>
          <a:gradFill flip="none" rotWithShape="1">
            <a:gsLst>
              <a:gs pos="0">
                <a:srgbClr val="FFF200"/>
              </a:gs>
              <a:gs pos="45000">
                <a:srgbClr val="FF7A00"/>
              </a:gs>
              <a:gs pos="70000">
                <a:srgbClr val="FF0300"/>
              </a:gs>
              <a:gs pos="100000">
                <a:srgbClr val="4D080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a:defRPr/>
            </a:pPr>
            <a:endParaRPr lang="en-US">
              <a:solidFill>
                <a:srgbClr val="FFFFFF"/>
              </a:solidFill>
            </a:endParaRPr>
          </a:p>
        </p:txBody>
      </p:sp>
      <p:pic>
        <p:nvPicPr>
          <p:cNvPr id="21513" name="Picture 4">
            <a:extLst>
              <a:ext uri="{FF2B5EF4-FFF2-40B4-BE49-F238E27FC236}">
                <a16:creationId xmlns:a16="http://schemas.microsoft.com/office/drawing/2014/main" id="{EC0CB39A-62F4-9A75-3BE8-4C2F5D549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430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5AD3F-7A38-C857-C3C2-F4ABA70E8A8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5F049F-1491-06CB-1B61-1AD20E51C9B3}"/>
              </a:ext>
            </a:extLst>
          </p:cNvPr>
          <p:cNvSpPr>
            <a:spLocks noGrp="1"/>
          </p:cNvSpPr>
          <p:nvPr>
            <p:ph type="title"/>
          </p:nvPr>
        </p:nvSpPr>
        <p:spPr>
          <a:xfrm>
            <a:off x="558760" y="37687"/>
            <a:ext cx="8534400" cy="1124743"/>
          </a:xfrm>
        </p:spPr>
        <p:txBody>
          <a:bodyPr>
            <a:noAutofit/>
          </a:bodyPr>
          <a:lstStyle/>
          <a:p>
            <a:pPr marL="0" indent="0" algn="l"/>
            <a:r>
              <a:rPr lang="en-US" sz="2800" dirty="0">
                <a:latin typeface="Impact" panose="020B0806030902050204" pitchFamily="34" charset="0"/>
              </a:rPr>
              <a:t>GLOBAL RENEWABLES AND ENERGY EFFICIENCY PLEDGE </a:t>
            </a:r>
            <a:r>
              <a:rPr lang="ru-RU" sz="2800" dirty="0">
                <a:latin typeface="Impact" panose="020B0806030902050204" pitchFamily="34" charset="0"/>
              </a:rPr>
              <a:t>Удвоить темпы повышения энергоэффективности</a:t>
            </a:r>
          </a:p>
        </p:txBody>
      </p:sp>
      <p:pic>
        <p:nvPicPr>
          <p:cNvPr id="5" name="Picture 6">
            <a:extLst>
              <a:ext uri="{FF2B5EF4-FFF2-40B4-BE49-F238E27FC236}">
                <a16:creationId xmlns:a16="http://schemas.microsoft.com/office/drawing/2014/main" id="{FD2C67BD-11AC-D8C5-558D-B1E5302306FF}"/>
              </a:ext>
            </a:extLst>
          </p:cNvPr>
          <p:cNvPicPr>
            <a:picLocks noChangeAspect="1" noChangeArrowheads="1"/>
          </p:cNvPicPr>
          <p:nvPr/>
        </p:nvPicPr>
        <p:blipFill>
          <a:blip r:embed="rId3"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EF7A934A-150C-9D04-E6AD-653266B8158A}"/>
              </a:ext>
            </a:extLst>
          </p:cNvPr>
          <p:cNvPicPr>
            <a:picLocks noChangeAspect="1" noChangeArrowheads="1"/>
          </p:cNvPicPr>
          <p:nvPr/>
        </p:nvPicPr>
        <p:blipFill>
          <a:blip r:embed="rId4"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
        <p:nvSpPr>
          <p:cNvPr id="4" name="TextBox 3">
            <a:extLst>
              <a:ext uri="{FF2B5EF4-FFF2-40B4-BE49-F238E27FC236}">
                <a16:creationId xmlns:a16="http://schemas.microsoft.com/office/drawing/2014/main" id="{8742C3B0-FEC7-DB37-02A2-1B5B2DDF0EC8}"/>
              </a:ext>
            </a:extLst>
          </p:cNvPr>
          <p:cNvSpPr txBox="1"/>
          <p:nvPr/>
        </p:nvSpPr>
        <p:spPr>
          <a:xfrm>
            <a:off x="6204744" y="1200116"/>
            <a:ext cx="2939256" cy="3693319"/>
          </a:xfrm>
          <a:prstGeom prst="rect">
            <a:avLst/>
          </a:prstGeom>
          <a:noFill/>
        </p:spPr>
        <p:txBody>
          <a:bodyPr wrap="square">
            <a:spAutoFit/>
          </a:bodyPr>
          <a:lstStyle/>
          <a:p>
            <a:pPr>
              <a:spcAft>
                <a:spcPts val="600"/>
              </a:spcAft>
            </a:pPr>
            <a:r>
              <a:rPr lang="ru-RU" b="1" kern="0" dirty="0">
                <a:effectLst/>
                <a:latin typeface="+mn-lt"/>
                <a:ea typeface="Calibri" panose="020F0502020204030204" pitchFamily="34" charset="0"/>
              </a:rPr>
              <a:t>Как показывают ретроспективные эмпирические данные, снижение энергоемкости ВВП на 4% в год на протяжении десятилетия возможно только в специфических условиях, обеспечивающих высокий вклад структурного фактора</a:t>
            </a:r>
          </a:p>
        </p:txBody>
      </p:sp>
      <p:pic>
        <p:nvPicPr>
          <p:cNvPr id="9" name="Picture 8">
            <a:extLst>
              <a:ext uri="{FF2B5EF4-FFF2-40B4-BE49-F238E27FC236}">
                <a16:creationId xmlns:a16="http://schemas.microsoft.com/office/drawing/2014/main" id="{68EE516D-7C65-1C86-099A-4E5B07C27D79}"/>
              </a:ext>
            </a:extLst>
          </p:cNvPr>
          <p:cNvPicPr>
            <a:picLocks noChangeAspect="1"/>
          </p:cNvPicPr>
          <p:nvPr/>
        </p:nvPicPr>
        <p:blipFill>
          <a:blip r:embed="rId5" cstate="print">
            <a:lum bright="-20000" contrast="40000"/>
            <a:extLst>
              <a:ext uri="{28A0092B-C50C-407E-A947-70E740481C1C}">
                <a14:useLocalDpi xmlns:a14="http://schemas.microsoft.com/office/drawing/2010/main" val="0"/>
              </a:ext>
            </a:extLst>
          </a:blip>
          <a:srcRect/>
          <a:stretch>
            <a:fillRect/>
          </a:stretch>
        </p:blipFill>
        <p:spPr bwMode="auto">
          <a:xfrm>
            <a:off x="635000" y="1200116"/>
            <a:ext cx="5449168" cy="3900557"/>
          </a:xfrm>
          <a:prstGeom prst="rect">
            <a:avLst/>
          </a:prstGeom>
          <a:noFill/>
          <a:ln>
            <a:noFill/>
          </a:ln>
        </p:spPr>
      </p:pic>
      <p:sp>
        <p:nvSpPr>
          <p:cNvPr id="11" name="TextBox 10">
            <a:extLst>
              <a:ext uri="{FF2B5EF4-FFF2-40B4-BE49-F238E27FC236}">
                <a16:creationId xmlns:a16="http://schemas.microsoft.com/office/drawing/2014/main" id="{031FE86B-1F3A-C6C2-9699-93DC256DFBA6}"/>
              </a:ext>
            </a:extLst>
          </p:cNvPr>
          <p:cNvSpPr txBox="1"/>
          <p:nvPr/>
        </p:nvSpPr>
        <p:spPr>
          <a:xfrm>
            <a:off x="609600" y="4968807"/>
            <a:ext cx="8534400" cy="1785104"/>
          </a:xfrm>
          <a:prstGeom prst="rect">
            <a:avLst/>
          </a:prstGeom>
          <a:noFill/>
        </p:spPr>
        <p:txBody>
          <a:bodyPr wrap="square">
            <a:spAutoFit/>
          </a:bodyPr>
          <a:lstStyle/>
          <a:p>
            <a:pPr>
              <a:spcAft>
                <a:spcPts val="600"/>
              </a:spcAft>
            </a:pPr>
            <a:r>
              <a:rPr lang="ru-RU" sz="2000" b="1" kern="0" dirty="0">
                <a:latin typeface="+mn-lt"/>
              </a:rPr>
              <a:t>Однако…</a:t>
            </a:r>
          </a:p>
          <a:p>
            <a:pPr>
              <a:spcAft>
                <a:spcPts val="600"/>
              </a:spcAft>
            </a:pPr>
            <a:r>
              <a:rPr lang="ru-RU" sz="2000" b="1" kern="0" dirty="0">
                <a:latin typeface="+mn-lt"/>
              </a:rPr>
              <a:t>Декарбонизация электроэнергетики добавляет 1% к темпу снижения энергоемкости ВВП</a:t>
            </a:r>
          </a:p>
          <a:p>
            <a:pPr>
              <a:spcAft>
                <a:spcPts val="600"/>
              </a:spcAft>
            </a:pPr>
            <a:r>
              <a:rPr lang="ru-RU" sz="2000" b="1" kern="0" dirty="0">
                <a:latin typeface="+mn-lt"/>
              </a:rPr>
              <a:t>Электрификация транспорта и зданий способна добавить еще 1% снижения энергоемкости ВВП</a:t>
            </a:r>
            <a:endParaRPr lang="en-US" sz="2000" dirty="0">
              <a:latin typeface="+mn-lt"/>
            </a:endParaRPr>
          </a:p>
        </p:txBody>
      </p:sp>
      <p:cxnSp>
        <p:nvCxnSpPr>
          <p:cNvPr id="13" name="Straight Connector 12">
            <a:extLst>
              <a:ext uri="{FF2B5EF4-FFF2-40B4-BE49-F238E27FC236}">
                <a16:creationId xmlns:a16="http://schemas.microsoft.com/office/drawing/2014/main" id="{FC7290FB-D03A-B0AC-1BD3-5DF931A097D8}"/>
              </a:ext>
            </a:extLst>
          </p:cNvPr>
          <p:cNvCxnSpPr>
            <a:cxnSpLocks/>
          </p:cNvCxnSpPr>
          <p:nvPr/>
        </p:nvCxnSpPr>
        <p:spPr bwMode="auto">
          <a:xfrm>
            <a:off x="1043608" y="3429000"/>
            <a:ext cx="4968552" cy="0"/>
          </a:xfrm>
          <a:prstGeom prst="line">
            <a:avLst/>
          </a:prstGeom>
          <a:solidFill>
            <a:schemeClr val="accent1"/>
          </a:solidFill>
          <a:ln w="38100" cap="sq" cmpd="sng" algn="ctr">
            <a:solidFill>
              <a:srgbClr val="FF0000"/>
            </a:solidFill>
            <a:prstDash val="sysDot"/>
            <a:round/>
            <a:headEnd type="none" w="sm" len="sm"/>
            <a:tailEnd type="none" w="sm" len="sm"/>
          </a:ln>
          <a:effectLst/>
        </p:spPr>
      </p:cxnSp>
    </p:spTree>
    <p:extLst>
      <p:ext uri="{BB962C8B-B14F-4D97-AF65-F5344CB8AC3E}">
        <p14:creationId xmlns:p14="http://schemas.microsoft.com/office/powerpoint/2010/main" val="2768243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132850D4-AC41-0F94-D69E-10D2EAD0CD2E}"/>
              </a:ext>
            </a:extLst>
          </p:cNvPr>
          <p:cNvSpPr>
            <a:spLocks noGrp="1" noChangeArrowheads="1"/>
          </p:cNvSpPr>
          <p:nvPr>
            <p:ph type="title"/>
          </p:nvPr>
        </p:nvSpPr>
        <p:spPr>
          <a:xfrm>
            <a:off x="498723" y="48480"/>
            <a:ext cx="8604250" cy="1227138"/>
          </a:xfrm>
          <a:solidFill>
            <a:srgbClr val="FFFFFF"/>
          </a:solidFill>
        </p:spPr>
        <p:txBody>
          <a:bodyPr>
            <a:noAutofit/>
          </a:bodyPr>
          <a:lstStyle/>
          <a:p>
            <a:pPr algn="l"/>
            <a:r>
              <a:rPr lang="ru-RU" altLang="en-US" sz="2400" dirty="0">
                <a:latin typeface="Impact" panose="020B0806030902050204" pitchFamily="34" charset="0"/>
              </a:rPr>
              <a:t>В России энергоемкость ВВП ни по первичной, ни по конечной энергии в 2015-2022 гг. не снижалась</a:t>
            </a:r>
          </a:p>
        </p:txBody>
      </p:sp>
      <p:pic>
        <p:nvPicPr>
          <p:cNvPr id="21508" name="Рисунок 4">
            <a:extLst>
              <a:ext uri="{FF2B5EF4-FFF2-40B4-BE49-F238E27FC236}">
                <a16:creationId xmlns:a16="http://schemas.microsoft.com/office/drawing/2014/main" id="{C31FA1A6-2B3B-CEE3-FF91-A95139953A16}"/>
              </a:ext>
            </a:extLst>
          </p:cNvPr>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flipV="1">
            <a:off x="0" y="6464300"/>
            <a:ext cx="476250" cy="417513"/>
          </a:xfrm>
          <a:solidFill>
            <a:srgbClr val="FFFF00">
              <a:alpha val="50195"/>
            </a:srgbClr>
          </a:solidFill>
        </p:spPr>
      </p:pic>
      <p:pic>
        <p:nvPicPr>
          <p:cNvPr id="21507" name="Picture 4">
            <a:extLst>
              <a:ext uri="{FF2B5EF4-FFF2-40B4-BE49-F238E27FC236}">
                <a16:creationId xmlns:a16="http://schemas.microsoft.com/office/drawing/2014/main" id="{76FBA000-02F5-5B44-4070-B63AA9EDF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430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6">
            <a:extLst>
              <a:ext uri="{FF2B5EF4-FFF2-40B4-BE49-F238E27FC236}">
                <a16:creationId xmlns:a16="http://schemas.microsoft.com/office/drawing/2014/main" id="{F25E90F6-7599-5C63-4955-5B647E8B5B73}"/>
              </a:ext>
            </a:extLst>
          </p:cNvPr>
          <p:cNvSpPr>
            <a:spLocks noChangeArrowheads="1"/>
          </p:cNvSpPr>
          <p:nvPr/>
        </p:nvSpPr>
        <p:spPr bwMode="auto">
          <a:xfrm>
            <a:off x="1143000" y="1824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433" tIns="45716" rIns="91433" bIns="4571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510" name="Rectangle 7">
            <a:extLst>
              <a:ext uri="{FF2B5EF4-FFF2-40B4-BE49-F238E27FC236}">
                <a16:creationId xmlns:a16="http://schemas.microsoft.com/office/drawing/2014/main" id="{B1F67EEA-C4E9-FAC0-E6CB-50EFA55C73E3}"/>
              </a:ext>
            </a:extLst>
          </p:cNvPr>
          <p:cNvSpPr>
            <a:spLocks noChangeArrowheads="1"/>
          </p:cNvSpPr>
          <p:nvPr/>
        </p:nvSpPr>
        <p:spPr bwMode="auto">
          <a:xfrm>
            <a:off x="1143000" y="1824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433" tIns="45716" rIns="91433" bIns="4571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511" name="Rectangle 11">
            <a:extLst>
              <a:ext uri="{FF2B5EF4-FFF2-40B4-BE49-F238E27FC236}">
                <a16:creationId xmlns:a16="http://schemas.microsoft.com/office/drawing/2014/main" id="{A552BA9A-D9D0-8BE5-B18A-5ECA8DFD6F95}"/>
              </a:ext>
            </a:extLst>
          </p:cNvPr>
          <p:cNvSpPr>
            <a:spLocks noChangeArrowheads="1"/>
          </p:cNvSpPr>
          <p:nvPr/>
        </p:nvSpPr>
        <p:spPr bwMode="auto">
          <a:xfrm>
            <a:off x="6516215" y="1538226"/>
            <a:ext cx="2627785" cy="1477319"/>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lIns="91433" tIns="45716" rIns="91433" bIns="45716">
            <a:spAutoFit/>
          </a:bodyPr>
          <a:lstStyle>
            <a:lvl1pPr marL="271463" indent="-2714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a:r>
              <a:rPr lang="ru-RU" sz="1800" b="1" kern="0" dirty="0">
                <a:effectLst/>
                <a:latin typeface="Arial" panose="020B0604020202020204" pitchFamily="34" charset="0"/>
                <a:ea typeface="Times New Roman" panose="02020603050405020304" pitchFamily="18" charset="0"/>
              </a:rPr>
              <a:t>Динамика энергоемкости ВВП Российской Федерации в 2015-2022 годах</a:t>
            </a:r>
            <a:endParaRPr lang="ru-RU" altLang="en-US" sz="1700" b="1" dirty="0"/>
          </a:p>
        </p:txBody>
      </p:sp>
      <p:sp>
        <p:nvSpPr>
          <p:cNvPr id="8" name="Rectangle 7">
            <a:extLst>
              <a:ext uri="{FF2B5EF4-FFF2-40B4-BE49-F238E27FC236}">
                <a16:creationId xmlns:a16="http://schemas.microsoft.com/office/drawing/2014/main" id="{CD8EC173-034F-8BE7-6A7C-FA7005973D0B}"/>
              </a:ext>
            </a:extLst>
          </p:cNvPr>
          <p:cNvSpPr/>
          <p:nvPr/>
        </p:nvSpPr>
        <p:spPr>
          <a:xfrm>
            <a:off x="539750" y="1227138"/>
            <a:ext cx="8677275" cy="69850"/>
          </a:xfrm>
          <a:prstGeom prst="rect">
            <a:avLst/>
          </a:prstGeom>
          <a:gradFill flip="none" rotWithShape="1">
            <a:gsLst>
              <a:gs pos="0">
                <a:srgbClr val="FFF200"/>
              </a:gs>
              <a:gs pos="45000">
                <a:srgbClr val="FF7A00"/>
              </a:gs>
              <a:gs pos="70000">
                <a:srgbClr val="FF0300"/>
              </a:gs>
              <a:gs pos="100000">
                <a:srgbClr val="4D080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a:defRPr/>
            </a:pPr>
            <a:endParaRPr lang="en-US">
              <a:solidFill>
                <a:srgbClr val="FFFFFF"/>
              </a:solidFill>
            </a:endParaRPr>
          </a:p>
        </p:txBody>
      </p:sp>
      <p:pic>
        <p:nvPicPr>
          <p:cNvPr id="21513" name="Picture 4">
            <a:extLst>
              <a:ext uri="{FF2B5EF4-FFF2-40B4-BE49-F238E27FC236}">
                <a16:creationId xmlns:a16="http://schemas.microsoft.com/office/drawing/2014/main" id="{EC0CB39A-62F4-9A75-3BE8-4C2F5D549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430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B234779-1421-C25C-C352-D11D98DF36A3}"/>
              </a:ext>
            </a:extLst>
          </p:cNvPr>
          <p:cNvPicPr>
            <a:picLocks noChangeAspect="1"/>
          </p:cNvPicPr>
          <p:nvPr/>
        </p:nvPicPr>
        <p:blipFill>
          <a:blip r:embed="rId4" cstate="print">
            <a:lum bright="-20000" contrast="40000"/>
            <a:extLst>
              <a:ext uri="{28A0092B-C50C-407E-A947-70E740481C1C}">
                <a14:useLocalDpi xmlns:a14="http://schemas.microsoft.com/office/drawing/2010/main" val="0"/>
              </a:ext>
            </a:extLst>
          </a:blip>
          <a:srcRect/>
          <a:stretch>
            <a:fillRect/>
          </a:stretch>
        </p:blipFill>
        <p:spPr bwMode="auto">
          <a:xfrm>
            <a:off x="611560" y="1402288"/>
            <a:ext cx="5760640" cy="2679100"/>
          </a:xfrm>
          <a:prstGeom prst="rect">
            <a:avLst/>
          </a:prstGeom>
          <a:noFill/>
          <a:ln>
            <a:noFill/>
          </a:ln>
        </p:spPr>
      </p:pic>
      <p:pic>
        <p:nvPicPr>
          <p:cNvPr id="5" name="Picture 4">
            <a:extLst>
              <a:ext uri="{FF2B5EF4-FFF2-40B4-BE49-F238E27FC236}">
                <a16:creationId xmlns:a16="http://schemas.microsoft.com/office/drawing/2014/main" id="{10DAEA3B-91F9-1E52-0AF6-53B85EBA5211}"/>
              </a:ext>
            </a:extLst>
          </p:cNvPr>
          <p:cNvPicPr>
            <a:picLocks noChangeAspect="1"/>
          </p:cNvPicPr>
          <p:nvPr/>
        </p:nvPicPr>
        <p:blipFill>
          <a:blip r:embed="rId5"/>
          <a:stretch>
            <a:fillRect/>
          </a:stretch>
        </p:blipFill>
        <p:spPr>
          <a:xfrm>
            <a:off x="498475" y="4081388"/>
            <a:ext cx="6377781" cy="2929310"/>
          </a:xfrm>
          <a:prstGeom prst="rect">
            <a:avLst/>
          </a:prstGeom>
        </p:spPr>
      </p:pic>
      <p:sp>
        <p:nvSpPr>
          <p:cNvPr id="7" name="TextBox 6">
            <a:extLst>
              <a:ext uri="{FF2B5EF4-FFF2-40B4-BE49-F238E27FC236}">
                <a16:creationId xmlns:a16="http://schemas.microsoft.com/office/drawing/2014/main" id="{DB725821-4AFB-07C5-8718-2AD665122E98}"/>
              </a:ext>
            </a:extLst>
          </p:cNvPr>
          <p:cNvSpPr txBox="1"/>
          <p:nvPr/>
        </p:nvSpPr>
        <p:spPr>
          <a:xfrm>
            <a:off x="6635080" y="3810734"/>
            <a:ext cx="2467893" cy="2862322"/>
          </a:xfrm>
          <a:prstGeom prst="rect">
            <a:avLst/>
          </a:prstGeom>
          <a:noFill/>
        </p:spPr>
        <p:txBody>
          <a:bodyPr wrap="square">
            <a:spAutoFit/>
          </a:bodyPr>
          <a:lstStyle/>
          <a:p>
            <a:r>
              <a:rPr lang="ru-RU" sz="1800" b="1" kern="0" dirty="0">
                <a:effectLst/>
                <a:latin typeface="+mn-lt"/>
                <a:ea typeface="Times New Roman" panose="02020603050405020304" pitchFamily="18" charset="0"/>
              </a:rPr>
              <a:t>Сопоставление </a:t>
            </a:r>
          </a:p>
          <a:p>
            <a:r>
              <a:rPr lang="ru-RU" sz="1800" b="1" kern="0" dirty="0">
                <a:effectLst/>
                <a:latin typeface="+mn-lt"/>
                <a:ea typeface="Times New Roman" panose="02020603050405020304" pitchFamily="18" charset="0"/>
              </a:rPr>
              <a:t>193 стран по энергоемкости ВВП по ППС в 2021 году</a:t>
            </a:r>
          </a:p>
          <a:p>
            <a:endParaRPr lang="ru-RU" sz="1800" b="1" kern="0" dirty="0">
              <a:effectLst/>
              <a:latin typeface="+mn-lt"/>
              <a:ea typeface="Times New Roman" panose="02020603050405020304" pitchFamily="18" charset="0"/>
            </a:endParaRPr>
          </a:p>
          <a:p>
            <a:r>
              <a:rPr lang="ru-RU" sz="1800" b="1" kern="0" dirty="0">
                <a:effectLst/>
                <a:latin typeface="+mn-lt"/>
                <a:ea typeface="Times New Roman" panose="02020603050405020304" pitchFamily="18" charset="0"/>
              </a:rPr>
              <a:t>Россия заняла </a:t>
            </a:r>
          </a:p>
          <a:p>
            <a:r>
              <a:rPr lang="ru-RU" sz="1800" b="1" kern="0" dirty="0">
                <a:effectLst/>
                <a:latin typeface="+mn-lt"/>
                <a:ea typeface="Times New Roman" panose="02020603050405020304" pitchFamily="18" charset="0"/>
              </a:rPr>
              <a:t>186-е место среди 193 стран мира по уровню энергоемкости ВВП </a:t>
            </a:r>
            <a:endParaRPr lang="en-US" b="1" dirty="0">
              <a:latin typeface="+mn-lt"/>
            </a:endParaRPr>
          </a:p>
        </p:txBody>
      </p:sp>
    </p:spTree>
    <p:extLst>
      <p:ext uri="{BB962C8B-B14F-4D97-AF65-F5344CB8AC3E}">
        <p14:creationId xmlns:p14="http://schemas.microsoft.com/office/powerpoint/2010/main" val="114237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1188" y="0"/>
            <a:ext cx="8532812" cy="980727"/>
          </a:xfrm>
          <a:solidFill>
            <a:srgbClr val="FFFFFF"/>
          </a:solidFill>
          <a:effectLst>
            <a:outerShdw dist="107763" dir="2700000" algn="ctr" rotWithShape="0">
              <a:schemeClr val="bg2">
                <a:alpha val="50000"/>
              </a:schemeClr>
            </a:outerShdw>
          </a:effectLst>
        </p:spPr>
        <p:txBody>
          <a:bodyPr/>
          <a:lstStyle/>
          <a:p>
            <a:pPr algn="l">
              <a:defRPr/>
            </a:pPr>
            <a:r>
              <a:rPr lang="ru-RU" sz="2400" dirty="0">
                <a:solidFill>
                  <a:schemeClr val="tx1"/>
                </a:solidFill>
                <a:latin typeface="Impact" pitchFamily="34" charset="0"/>
              </a:rPr>
              <a:t>Русская печь в бревенчатом доме очень долго являлась самой эффективной системой энергоснабжения в мире</a:t>
            </a:r>
            <a:endParaRPr lang="en-US" sz="2400" dirty="0">
              <a:solidFill>
                <a:schemeClr val="tx1"/>
              </a:solidFill>
              <a:latin typeface="Impact" pitchFamily="34" charset="0"/>
            </a:endParaRPr>
          </a:p>
        </p:txBody>
      </p:sp>
      <p:pic>
        <p:nvPicPr>
          <p:cNvPr id="3076" name="Рисунок 4"/>
          <p:cNvPicPr>
            <a:picLocks noGrp="1" noChangeAspect="1" noChangeArrowheads="1"/>
          </p:cNvPicPr>
          <p:nvPr>
            <p:ph idx="1"/>
          </p:nvPr>
        </p:nvPicPr>
        <p:blipFill>
          <a:blip r:embed="rId2" cstate="print"/>
          <a:srcRect/>
          <a:stretch>
            <a:fillRect/>
          </a:stretch>
        </p:blipFill>
        <p:spPr>
          <a:xfrm flipV="1">
            <a:off x="0" y="6300788"/>
            <a:ext cx="635000" cy="557212"/>
          </a:xfrm>
          <a:solidFill>
            <a:srgbClr val="FFFF00">
              <a:alpha val="50195"/>
            </a:srgbClr>
          </a:solidFill>
        </p:spPr>
      </p:pic>
      <p:pic>
        <p:nvPicPr>
          <p:cNvPr id="3075" name="Picture 4"/>
          <p:cNvPicPr>
            <a:picLocks noChangeAspect="1" noChangeArrowheads="1"/>
          </p:cNvPicPr>
          <p:nvPr/>
        </p:nvPicPr>
        <p:blipFill>
          <a:blip r:embed="rId3" cstate="print"/>
          <a:srcRect/>
          <a:stretch>
            <a:fillRect/>
          </a:stretch>
        </p:blipFill>
        <p:spPr bwMode="auto">
          <a:xfrm>
            <a:off x="0" y="0"/>
            <a:ext cx="574675" cy="6858000"/>
          </a:xfrm>
          <a:prstGeom prst="rect">
            <a:avLst/>
          </a:prstGeom>
          <a:noFill/>
          <a:ln w="9525">
            <a:noFill/>
            <a:miter lim="800000"/>
            <a:headEnd/>
            <a:tailEnd/>
          </a:ln>
        </p:spPr>
      </p:pic>
      <p:sp>
        <p:nvSpPr>
          <p:cNvPr id="3077" name="Rectangle 13"/>
          <p:cNvSpPr>
            <a:spLocks noChangeArrowheads="1"/>
          </p:cNvSpPr>
          <p:nvPr/>
        </p:nvSpPr>
        <p:spPr bwMode="auto">
          <a:xfrm>
            <a:off x="0" y="1535113"/>
            <a:ext cx="9144000" cy="0"/>
          </a:xfrm>
          <a:prstGeom prst="rect">
            <a:avLst/>
          </a:prstGeom>
          <a:noFill/>
          <a:ln w="12700" cap="sq">
            <a:noFill/>
            <a:miter lim="800000"/>
            <a:headEnd type="none" w="sm" len="sm"/>
            <a:tailEnd type="none" w="sm" len="sm"/>
          </a:ln>
        </p:spPr>
        <p:txBody>
          <a:bodyPr wrap="none" anchor="ctr">
            <a:spAutoFit/>
          </a:bodyPr>
          <a:lstStyle/>
          <a:p>
            <a:endParaRPr lang="en-US"/>
          </a:p>
        </p:txBody>
      </p:sp>
      <p:sp>
        <p:nvSpPr>
          <p:cNvPr id="3078" name="Rectangle 14"/>
          <p:cNvSpPr>
            <a:spLocks noChangeArrowheads="1"/>
          </p:cNvSpPr>
          <p:nvPr/>
        </p:nvSpPr>
        <p:spPr bwMode="auto">
          <a:xfrm>
            <a:off x="0" y="1535113"/>
            <a:ext cx="9144000" cy="0"/>
          </a:xfrm>
          <a:prstGeom prst="rect">
            <a:avLst/>
          </a:prstGeom>
          <a:noFill/>
          <a:ln w="12700" cap="sq">
            <a:noFill/>
            <a:miter lim="800000"/>
            <a:headEnd type="none" w="sm" len="sm"/>
            <a:tailEnd type="none" w="sm" len="sm"/>
          </a:ln>
        </p:spPr>
        <p:txBody>
          <a:bodyPr wrap="none" anchor="ctr">
            <a:spAutoFit/>
          </a:bodyPr>
          <a:lstStyle/>
          <a:p>
            <a:endParaRPr lang="en-US"/>
          </a:p>
        </p:txBody>
      </p:sp>
      <p:sp>
        <p:nvSpPr>
          <p:cNvPr id="7176" name="Rectangle 7"/>
          <p:cNvSpPr>
            <a:spLocks noChangeArrowheads="1"/>
          </p:cNvSpPr>
          <p:nvPr/>
        </p:nvSpPr>
        <p:spPr bwMode="auto">
          <a:xfrm>
            <a:off x="755575" y="4689140"/>
            <a:ext cx="8232915" cy="2088232"/>
          </a:xfrm>
          <a:prstGeom prst="rect">
            <a:avLst/>
          </a:prstGeom>
          <a:noFill/>
          <a:ln w="9525">
            <a:noFill/>
            <a:miter lim="800000"/>
            <a:headEnd/>
            <a:tailEnd/>
          </a:ln>
        </p:spPr>
        <p:txBody>
          <a:bodyPr/>
          <a:lstStyle/>
          <a:p>
            <a:pPr>
              <a:defRPr/>
            </a:pPr>
            <a:r>
              <a:rPr lang="ru-RU" b="1" dirty="0"/>
              <a:t>Несмотря на менее благоприятный климат, в России второй половины XIX века эффективность использования энергии (оцененная по индексу энергоэффективности) была: </a:t>
            </a:r>
          </a:p>
          <a:p>
            <a:pPr marL="450850" indent="-450850">
              <a:buBlip>
                <a:blip r:embed="rId4"/>
              </a:buBlip>
              <a:defRPr/>
            </a:pPr>
            <a:r>
              <a:rPr lang="ru-RU" b="1" dirty="0"/>
              <a:t>в 3,5 раза выше, чем в Германии; </a:t>
            </a:r>
          </a:p>
          <a:p>
            <a:pPr marL="450850" indent="-450850">
              <a:buBlip>
                <a:blip r:embed="rId4"/>
              </a:buBlip>
              <a:defRPr/>
            </a:pPr>
            <a:r>
              <a:rPr lang="ru-RU" b="1" dirty="0"/>
              <a:t>в 3 раза выше, чем во Франции и Японии; </a:t>
            </a:r>
          </a:p>
          <a:p>
            <a:pPr marL="450850" indent="-450850">
              <a:buBlip>
                <a:blip r:embed="rId4"/>
              </a:buBlip>
              <a:defRPr/>
            </a:pPr>
            <a:r>
              <a:rPr lang="ru-RU" b="1" dirty="0"/>
              <a:t>в 4,4 раза выше, чем в Великобритании и США;</a:t>
            </a:r>
          </a:p>
          <a:p>
            <a:pPr marL="450850" indent="-450850">
              <a:buBlip>
                <a:blip r:embed="rId4"/>
              </a:buBlip>
              <a:defRPr/>
            </a:pPr>
            <a:r>
              <a:rPr lang="ru-RU" b="1" dirty="0"/>
              <a:t>в 3,5 раза выше среднемирового значения</a:t>
            </a:r>
            <a:endParaRPr lang="en-US" dirty="0"/>
          </a:p>
          <a:p>
            <a:pPr>
              <a:defRPr/>
            </a:pPr>
            <a:endParaRPr lang="en-US" sz="1400" dirty="0"/>
          </a:p>
          <a:p>
            <a:pPr>
              <a:defRPr/>
            </a:pPr>
            <a:endParaRPr lang="en-US" sz="1400" dirty="0"/>
          </a:p>
          <a:p>
            <a:pPr>
              <a:defRPr/>
            </a:pPr>
            <a:endParaRPr lang="en-US" sz="1400" dirty="0"/>
          </a:p>
          <a:p>
            <a:pPr>
              <a:defRPr/>
            </a:pPr>
            <a:endParaRPr lang="ru-RU" sz="1400" dirty="0"/>
          </a:p>
          <a:p>
            <a:pPr>
              <a:defRPr/>
            </a:pPr>
            <a:endParaRPr lang="ru-RU" sz="1400" dirty="0"/>
          </a:p>
          <a:p>
            <a:pPr>
              <a:defRPr/>
            </a:pPr>
            <a:endParaRPr lang="ru-RU" sz="1400" dirty="0"/>
          </a:p>
          <a:p>
            <a:pPr>
              <a:defRPr/>
            </a:pPr>
            <a:endParaRPr lang="ru-RU" sz="1400" dirty="0"/>
          </a:p>
          <a:p>
            <a:pPr>
              <a:defRPr/>
            </a:pPr>
            <a:endParaRPr lang="ru-RU" sz="1400" dirty="0"/>
          </a:p>
          <a:p>
            <a:pPr>
              <a:defRPr/>
            </a:pPr>
            <a:endParaRPr lang="ru-RU" sz="1400" dirty="0"/>
          </a:p>
          <a:p>
            <a:pPr>
              <a:defRPr/>
            </a:pPr>
            <a:endParaRPr lang="ru-RU" sz="1400" dirty="0"/>
          </a:p>
          <a:p>
            <a:pPr>
              <a:defRPr/>
            </a:pPr>
            <a:endParaRPr lang="ru-RU" sz="1400" dirty="0"/>
          </a:p>
          <a:p>
            <a:pPr>
              <a:spcBef>
                <a:spcPct val="20000"/>
              </a:spcBef>
              <a:defRPr/>
            </a:pPr>
            <a:endParaRPr lang="ru-RU" sz="1200" dirty="0"/>
          </a:p>
        </p:txBody>
      </p:sp>
      <p:sp>
        <p:nvSpPr>
          <p:cNvPr id="10" name="Rectangle 9"/>
          <p:cNvSpPr/>
          <p:nvPr/>
        </p:nvSpPr>
        <p:spPr>
          <a:xfrm>
            <a:off x="683568" y="1124744"/>
            <a:ext cx="8208912" cy="338554"/>
          </a:xfrm>
          <a:prstGeom prst="rect">
            <a:avLst/>
          </a:prstGeom>
        </p:spPr>
        <p:txBody>
          <a:bodyPr wrap="square">
            <a:spAutoFit/>
          </a:bodyPr>
          <a:lstStyle/>
          <a:p>
            <a:r>
              <a:rPr lang="en-US" sz="1600" b="1" dirty="0" err="1"/>
              <a:t>Динамика</a:t>
            </a:r>
            <a:r>
              <a:rPr lang="en-US" sz="1600" b="1" dirty="0"/>
              <a:t> </a:t>
            </a:r>
            <a:r>
              <a:rPr lang="en-US" sz="1600" b="1" dirty="0" err="1"/>
              <a:t>энергоемкости</a:t>
            </a:r>
            <a:r>
              <a:rPr lang="en-US" sz="1600" b="1" dirty="0"/>
              <a:t> ВВП </a:t>
            </a:r>
            <a:r>
              <a:rPr lang="en-US" sz="1600" b="1" dirty="0" err="1"/>
              <a:t>ведущих</a:t>
            </a:r>
            <a:r>
              <a:rPr lang="en-US" sz="1600" b="1" dirty="0"/>
              <a:t> </a:t>
            </a:r>
            <a:r>
              <a:rPr lang="en-US" sz="1600" b="1" dirty="0" err="1"/>
              <a:t>стран</a:t>
            </a:r>
            <a:r>
              <a:rPr lang="en-US" sz="1600" b="1" dirty="0"/>
              <a:t> </a:t>
            </a:r>
            <a:r>
              <a:rPr lang="en-US" sz="1600" b="1" dirty="0" err="1"/>
              <a:t>мира</a:t>
            </a:r>
            <a:r>
              <a:rPr lang="ru-RU" sz="1600" b="1" dirty="0"/>
              <a:t> в 1860-2010 гг.</a:t>
            </a:r>
            <a:endParaRPr lang="en-US" sz="1600" b="1" dirty="0"/>
          </a:p>
        </p:txBody>
      </p:sp>
      <p:pic>
        <p:nvPicPr>
          <p:cNvPr id="13" name="Рисунок 3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5" y="1556792"/>
            <a:ext cx="4806325" cy="3024336"/>
          </a:xfrm>
          <a:prstGeom prst="rect">
            <a:avLst/>
          </a:prstGeom>
          <a:noFill/>
        </p:spPr>
      </p:pic>
      <p:sp>
        <p:nvSpPr>
          <p:cNvPr id="16" name="Rectangle 15"/>
          <p:cNvSpPr/>
          <p:nvPr/>
        </p:nvSpPr>
        <p:spPr>
          <a:xfrm>
            <a:off x="539552" y="980728"/>
            <a:ext cx="8604448" cy="72008"/>
          </a:xfrm>
          <a:prstGeom prst="rect">
            <a:avLst/>
          </a:prstGeom>
          <a:gradFill flip="none" rotWithShape="1">
            <a:gsLst>
              <a:gs pos="0">
                <a:srgbClr val="FFF200"/>
              </a:gs>
              <a:gs pos="45000">
                <a:srgbClr val="FF7A00"/>
              </a:gs>
              <a:gs pos="70000">
                <a:srgbClr val="FF0300"/>
              </a:gs>
              <a:gs pos="100000">
                <a:srgbClr val="4D080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175106" name="Picture 2" descr="https://avatars.mds.yandex.net/get-pdb/872807/bbd81b49-049b-41ad-96f8-4d03a70a1dd1/s1200?webp=false"/>
          <p:cNvPicPr>
            <a:picLocks noChangeAspect="1" noChangeArrowheads="1"/>
          </p:cNvPicPr>
          <p:nvPr/>
        </p:nvPicPr>
        <p:blipFill>
          <a:blip r:embed="rId6" cstate="print"/>
          <a:srcRect/>
          <a:stretch>
            <a:fillRect/>
          </a:stretch>
        </p:blipFill>
        <p:spPr bwMode="auto">
          <a:xfrm>
            <a:off x="6300192" y="1628800"/>
            <a:ext cx="2304256" cy="1620179"/>
          </a:xfrm>
          <a:prstGeom prst="rect">
            <a:avLst/>
          </a:prstGeom>
          <a:noFill/>
        </p:spPr>
      </p:pic>
      <p:pic>
        <p:nvPicPr>
          <p:cNvPr id="175108" name="Picture 4" descr="https://msk-kamin.ru/wa-data/public/photos/72/45/4572/4572.970.jpg"/>
          <p:cNvPicPr>
            <a:picLocks noChangeAspect="1" noChangeArrowheads="1"/>
          </p:cNvPicPr>
          <p:nvPr/>
        </p:nvPicPr>
        <p:blipFill>
          <a:blip r:embed="rId7" cstate="print"/>
          <a:srcRect/>
          <a:stretch>
            <a:fillRect/>
          </a:stretch>
        </p:blipFill>
        <p:spPr bwMode="auto">
          <a:xfrm>
            <a:off x="7452320" y="3356992"/>
            <a:ext cx="1536171" cy="1152128"/>
          </a:xfrm>
          <a:prstGeom prst="rect">
            <a:avLst/>
          </a:prstGeom>
          <a:noFill/>
        </p:spPr>
      </p:pic>
      <p:pic>
        <p:nvPicPr>
          <p:cNvPr id="175110" name="Picture 6" descr="https://ae01.alicdn.com/kf/HTB1pXpYb3aTBuNjSszfq6xgfpXay/Home-decoration-engine-steam-train-vehicles-steam-locomotives-track-smoke-wheels-Silk-Fabric-Poster-Print-HC072.jpg"/>
          <p:cNvPicPr>
            <a:picLocks noChangeAspect="1" noChangeArrowheads="1"/>
          </p:cNvPicPr>
          <p:nvPr/>
        </p:nvPicPr>
        <p:blipFill>
          <a:blip r:embed="rId8" cstate="print"/>
          <a:srcRect/>
          <a:stretch>
            <a:fillRect/>
          </a:stretch>
        </p:blipFill>
        <p:spPr bwMode="auto">
          <a:xfrm>
            <a:off x="5868144" y="3356992"/>
            <a:ext cx="1493883" cy="115212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5AD3F-7A38-C857-C3C2-F4ABA70E8A8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5F049F-1491-06CB-1B61-1AD20E51C9B3}"/>
              </a:ext>
            </a:extLst>
          </p:cNvPr>
          <p:cNvSpPr>
            <a:spLocks noGrp="1"/>
          </p:cNvSpPr>
          <p:nvPr>
            <p:ph type="title"/>
          </p:nvPr>
        </p:nvSpPr>
        <p:spPr>
          <a:xfrm>
            <a:off x="971600" y="1988840"/>
            <a:ext cx="7962122" cy="2160240"/>
          </a:xfrm>
        </p:spPr>
        <p:txBody>
          <a:bodyPr>
            <a:noAutofit/>
          </a:bodyPr>
          <a:lstStyle/>
          <a:p>
            <a:pPr marL="0" indent="0" algn="l"/>
            <a:r>
              <a:rPr lang="ru-RU" sz="3600" dirty="0">
                <a:latin typeface="Impact" panose="020B0806030902050204" pitchFamily="34" charset="0"/>
              </a:rPr>
              <a:t>Миф. </a:t>
            </a:r>
            <a:br>
              <a:rPr lang="ru-RU" sz="3600" dirty="0">
                <a:latin typeface="Impact" panose="020B0806030902050204" pitchFamily="34" charset="0"/>
              </a:rPr>
            </a:br>
            <a:r>
              <a:rPr lang="ru-RU" sz="3600" dirty="0">
                <a:latin typeface="Impact" panose="020B0806030902050204" pitchFamily="34" charset="0"/>
              </a:rPr>
              <a:t>Нефть и газ – самые привлекательные направления инвестирования</a:t>
            </a:r>
          </a:p>
        </p:txBody>
      </p:sp>
      <p:pic>
        <p:nvPicPr>
          <p:cNvPr id="5" name="Picture 6">
            <a:extLst>
              <a:ext uri="{FF2B5EF4-FFF2-40B4-BE49-F238E27FC236}">
                <a16:creationId xmlns:a16="http://schemas.microsoft.com/office/drawing/2014/main" id="{FD2C67BD-11AC-D8C5-558D-B1E5302306FF}"/>
              </a:ext>
            </a:extLst>
          </p:cNvPr>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EF7A934A-150C-9D04-E6AD-653266B8158A}"/>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Tree>
    <p:extLst>
      <p:ext uri="{BB962C8B-B14F-4D97-AF65-F5344CB8AC3E}">
        <p14:creationId xmlns:p14="http://schemas.microsoft.com/office/powerpoint/2010/main" val="246425878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27624</TotalTime>
  <Words>3046</Words>
  <Application>Microsoft Office PowerPoint</Application>
  <PresentationFormat>Экран (4:3)</PresentationFormat>
  <Paragraphs>200</Paragraphs>
  <Slides>37</Slides>
  <Notes>4</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37</vt:i4>
      </vt:variant>
    </vt:vector>
  </HeadingPairs>
  <TitlesOfParts>
    <vt:vector size="47" baseType="lpstr">
      <vt:lpstr>SimSun</vt:lpstr>
      <vt:lpstr>Arial</vt:lpstr>
      <vt:lpstr>Arial Black</vt:lpstr>
      <vt:lpstr>Calibri</vt:lpstr>
      <vt:lpstr>Impact</vt:lpstr>
      <vt:lpstr>PT Sans</vt:lpstr>
      <vt:lpstr>Roboto</vt:lpstr>
      <vt:lpstr>Symbol</vt:lpstr>
      <vt:lpstr>Times New Roman</vt:lpstr>
      <vt:lpstr>Default Design</vt:lpstr>
      <vt:lpstr>Презентация PowerPoint</vt:lpstr>
      <vt:lpstr>Миф. Главный энергоресурс – это нефть</vt:lpstr>
      <vt:lpstr>Динамика потребления первичной энергии, нефти и экономии энергии</vt:lpstr>
      <vt:lpstr>Третий закон энергетической трансформации</vt:lpstr>
      <vt:lpstr>Замещение ископаемого топлива ресурсом энергоэффективности  - явление не новое. Если бы энергоемкость глобального ВВП на протяжении 1800-2017 годов не сократилась в 4 раза, то . . . </vt:lpstr>
      <vt:lpstr>GLOBAL RENEWABLES AND ENERGY EFFICIENCY PLEDGE Удвоить темпы повышения энергоэффективности</vt:lpstr>
      <vt:lpstr>В России энергоемкость ВВП ни по первичной, ни по конечной энергии в 2015-2022 гг. не снижалась</vt:lpstr>
      <vt:lpstr>Русская печь в бревенчатом доме очень долго являлась самой эффективной системой энергоснабжения в мире</vt:lpstr>
      <vt:lpstr>Миф.  Нефть и газ – самые привлекательные направления инвестирования</vt:lpstr>
      <vt:lpstr>Глобальные инвестиции в снабжение топливом – пик пройден</vt:lpstr>
      <vt:lpstr>Глобальные инвестиции в нефтепереработку достигли пика чуть позже - в 2018 г.  </vt:lpstr>
      <vt:lpstr>Инвестиции в низкоуглеродные технологии уже существенно опередили инвестиции в топливную энергетику – BNEF.  Разрыв скоро станет двухкратным, а с нефтяной промышленностью он уже трехкратный  </vt:lpstr>
      <vt:lpstr>Инвестиции в низкоуглеродные технологии уже существенно опередили инвестиции в топливную энергетику – МЭА</vt:lpstr>
      <vt:lpstr>Всего инвестиции в энергоснабжение в 2023 году оценены равными 2,8 трлн долл., или примерно 2,8% глобального ВВП </vt:lpstr>
      <vt:lpstr>Инвестиции в низкоуглеродное развитие по направлениям. Рост в 2002-2023 гг. в 54 раза, но … </vt:lpstr>
      <vt:lpstr>Инвестиции в низкоуглеродное развитие по странам. Доля Китая – 38%. Где Россия? </vt:lpstr>
      <vt:lpstr>Прирост инвестиций в низкоуглеродное развитие в 2019-2023 гг. (МЭА)</vt:lpstr>
      <vt:lpstr>Во всех сценариях МЭА до 2050 г. ожидается снижение инвестиций в нефтегазовый сектор </vt:lpstr>
      <vt:lpstr>Миф.  Мир всегда будет нуждаться в наших углеводородах, и мы сохраним возможность роста по сырьевой модели</vt:lpstr>
      <vt:lpstr>Сценарии развития и декарбонизации энергетики мира постоянно множатся и корректируются.  В базе данных IIASA их более 3 тыс.</vt:lpstr>
      <vt:lpstr>Уже до 2018 года было ясно, что при реалистичных сценарных допущениях велика вероятность выхода на пик добычи нефти раньше 2040 года</vt:lpstr>
      <vt:lpstr>Теперь в этом не осталось сомнений.  Сценарные прогнозы МЭА, bp и ОПЕК</vt:lpstr>
      <vt:lpstr>Зачем же мнения чужие только святы?  Российские прогнозы оставляют возможность роста добычи нефти до 2050 года только в сценариях «Все как встарь»  и «Туман»  </vt:lpstr>
      <vt:lpstr>Презентация PowerPoint</vt:lpstr>
      <vt:lpstr>Заметного устойчивого роста цен на углеводороды на десятилетия вперед никто не ожидает </vt:lpstr>
      <vt:lpstr>Вклад нефтегазового сектора упадет в 4 раза к 2050 г. </vt:lpstr>
      <vt:lpstr>ТЭК и экономика. Машина времени.  Как это происходило в  Великобритании. </vt:lpstr>
      <vt:lpstr>В целом, ситуация такова: </vt:lpstr>
      <vt:lpstr>Презентация PowerPoint</vt:lpstr>
      <vt:lpstr>Слайды для ответов на вопросы</vt:lpstr>
      <vt:lpstr>Вопрос.   Зажечь лампочку в доме, согреть воды, подпитать светофор или уличную камеру видеонаблюдения  - безусловно, с этим ВИЭ справляются на ура. А вот хотя бы один металлургический завод в мире уже работает на солнечной или ветряной энергии? А если нет, то не слишком ли много надежд возлагается на ВИЭ?</vt:lpstr>
      <vt:lpstr>Демонстрационный проект HYBRIT будет производить около 1,3 млн тонн стали в год, или около четверти общего объема производства стали в Швеции</vt:lpstr>
      <vt:lpstr>Вопрос.   Что вы думаете о прорывной технологии декарбонизации энергетики и промышленности, созданной американским физиком Рэнделлом Миллсом?</vt:lpstr>
      <vt:lpstr>Первое. Вопрос не совсем по теме.   Второе. Я не эксперт в сфере квантовой физики, поэтому комментировать технологическую схему не могу. Я был бы рад, если бы заявления о том, что это очень дешевая энергия, оказались бы правдой. По этому поводу есть опасения. Нам это уже говорили о термоядерном синтезе с 1950-х годов. Четыре года назад в Юлихе (Германия) мне немецкие специалисты сказали, что ждать коммерческого прототипа раньше 2050 г. не стоит. Ценовые параметры не ясны совсем.   Третье. Чтобы всех убедить, нужны действующие установки. При столь низкой цене они завоют рынок без какой-либо помощи государства или помех с его стороны.     Четвертое. Материал по указанной ссылке пестрит предположениями о заговоре против этой технологии. Все несчастны, и американские чиновники, и нефтяные магнаты и климатические активисты, которые, по мнению автора материала, стремятся не столько решить климатическую проблему, сколько обложить всех налогом. Они, как пишет автор, придумали страшилку о глобальном изменении климата. Теории заговора не стоят того, чтобы их серьезно обсуждать. </vt:lpstr>
      <vt:lpstr>Вопрос   На мой взгляд, для более определенной деятельности в области развития ВИЭ необходим переход от рассуждений с позиций мифов, былин, сказов к главам маркетинг-менеджмента. На мой взгляд, необходимо: - определение энергоперехода — каким вы видите определение энергоперехода? - вспомнить — каковы причины возникновения этого энергоперехода в мире? - исходя из этого предугадать — какие цели и задачи этого энергоперехода в мире? - определиться с возможностями и угрозами этого энергоперехода — какие возможности и какие угрозы для нашей экономики и энергетики являются принципиальными в связи с этим энергопереходом в мире? -  определить необходимые направления развития этого энергоперехода в нашей экономике —  какое место это энергопереход занимает в нашей экономике сейчас и как соотносится с мировым энергопереходом? какое место мы должны будем занимать в мировом энергопереходе к его окончанию? как наш энергопереход будет формировать необходимое развитие страны? </vt:lpstr>
      <vt:lpstr>Первое.  Ведущим ученым-климатологам из разных стран, включая Россию, причины ясны.  Цели сформулировали все государства мира в рамках РКИК ООН, включая Парижское соглашение. ОНУВ страны принимают сами.   Второе. Что такое энергопереход – понятно. Распределительным эффектам – влиянию на доходы и расходы отдельных экономических агентов – внимания уделяется еще недостаточно. Работы в этом направлении активизируются. Я провел такое исследование для России в прошлом году, оно представлено на сайте ЦЭНЭФ-XXI. Там же размещены материалы, в которых детально описано, как может проходить процесс декарбонизации в России во всех секторах с целью выхода на углеродную нейтральность к 2060 г.    Третье. Энергопереход – это не совсем правильное название для процесса декарбонизации экономики. Смена энергетических технологий идет постоянно во все века. Теперь она ускорилась и главное ее направление – декарбонизация. Этот процесс должен охватывать все сектора, а не только энергетику. </vt:lpstr>
      <vt:lpstr>Смотрите здесь:</vt:lpstr>
    </vt:vector>
  </TitlesOfParts>
  <Company>CENEf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Igor Bashmakov</dc:creator>
  <cp:lastModifiedBy>Tatiana Shishkina</cp:lastModifiedBy>
  <cp:revision>559</cp:revision>
  <cp:lastPrinted>2024-05-30T09:52:55Z</cp:lastPrinted>
  <dcterms:created xsi:type="dcterms:W3CDTF">2012-03-02T12:25:32Z</dcterms:created>
  <dcterms:modified xsi:type="dcterms:W3CDTF">2024-05-30T14:47:38Z</dcterms:modified>
</cp:coreProperties>
</file>